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</p:sldMasterIdLst>
  <p:handoutMasterIdLst>
    <p:handoutMasterId r:id="rId32"/>
  </p:handoutMasterIdLst>
  <p:sldIdLst>
    <p:sldId id="257" r:id="rId3"/>
    <p:sldId id="259" r:id="rId4"/>
    <p:sldId id="312" r:id="rId5"/>
    <p:sldId id="263" r:id="rId6"/>
    <p:sldId id="308" r:id="rId7"/>
    <p:sldId id="295" r:id="rId8"/>
    <p:sldId id="304" r:id="rId9"/>
    <p:sldId id="305" r:id="rId10"/>
    <p:sldId id="294" r:id="rId11"/>
    <p:sldId id="286" r:id="rId12"/>
    <p:sldId id="309" r:id="rId13"/>
    <p:sldId id="268" r:id="rId14"/>
    <p:sldId id="276" r:id="rId15"/>
    <p:sldId id="269" r:id="rId16"/>
    <p:sldId id="300" r:id="rId17"/>
    <p:sldId id="301" r:id="rId18"/>
    <p:sldId id="307" r:id="rId19"/>
    <p:sldId id="266" r:id="rId20"/>
    <p:sldId id="285" r:id="rId21"/>
    <p:sldId id="278" r:id="rId22"/>
    <p:sldId id="279" r:id="rId23"/>
    <p:sldId id="280" r:id="rId24"/>
    <p:sldId id="281" r:id="rId25"/>
    <p:sldId id="282" r:id="rId26"/>
    <p:sldId id="302" r:id="rId27"/>
    <p:sldId id="311" r:id="rId28"/>
    <p:sldId id="310" r:id="rId29"/>
    <p:sldId id="306" r:id="rId30"/>
    <p:sldId id="299" r:id="rId31"/>
  </p:sldIdLst>
  <p:sldSz cx="9144000" cy="6858000" type="screen4x3"/>
  <p:notesSz cx="6794500" cy="99187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F63"/>
    <a:srgbClr val="9F8AB8"/>
    <a:srgbClr val="CBE0EB"/>
    <a:srgbClr val="9EC6DA"/>
    <a:srgbClr val="7AB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67" autoAdjust="0"/>
    <p:restoredTop sz="94660"/>
  </p:normalViewPr>
  <p:slideViewPr>
    <p:cSldViewPr snapToObjects="1">
      <p:cViewPr>
        <p:scale>
          <a:sx n="75" d="100"/>
          <a:sy n="75" d="100"/>
        </p:scale>
        <p:origin x="-91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3036" y="-96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Budget (mil. EUR)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9746324482464"/>
          <c:y val="0.28585397601264373"/>
          <c:w val="0.51986607969484877"/>
          <c:h val="0.6071839391776492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22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Danube pilots</c:v>
                </c:pt>
                <c:pt idx="1">
                  <c:v>Rhine pilots</c:v>
                </c:pt>
                <c:pt idx="2">
                  <c:v>Studies &amp; trials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41.2</c:v>
                </c:pt>
                <c:pt idx="2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Beneficiaries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49946034641984222"/>
          <c:y val="7.425370946438050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16413106876999E-2"/>
          <c:y val="0.27573595217815305"/>
          <c:w val="0.59650099641706478"/>
          <c:h val="0.637849266748139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Partners' form</c:v>
                </c:pt>
              </c:strCache>
            </c:strRef>
          </c:tx>
          <c:explosion val="24"/>
          <c:dLbls>
            <c:dLbl>
              <c:idx val="2"/>
              <c:layout>
                <c:manualLayout>
                  <c:x val="-6.4144493204458764E-3"/>
                  <c:y val="-2.1549986509435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978400548087249E-3"/>
                  <c:y val="-2.01668068627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Public</c:v>
                </c:pt>
                <c:pt idx="1">
                  <c:v>Private</c:v>
                </c:pt>
                <c:pt idx="2">
                  <c:v>EEIG</c:v>
                </c:pt>
                <c:pt idx="3">
                  <c:v>Member State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61045300522161"/>
          <c:y val="0.52860330333666627"/>
          <c:w val="0.3101860209976669"/>
          <c:h val="0.35677710192694639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1BC20-EAD4-404C-A934-4CCC481AB52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66C927-CD47-487C-9A03-86C25A0A4448}">
      <dgm:prSet phldrT="[Text]" custT="1"/>
      <dgm:spPr>
        <a:solidFill>
          <a:srgbClr val="4892D1">
            <a:alpha val="30000"/>
          </a:srgbClr>
        </a:solidFill>
      </dgm:spPr>
      <dgm:t>
        <a:bodyPr/>
        <a:lstStyle/>
        <a:p>
          <a:endParaRPr lang="en-GB" sz="1200" b="1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Industry &amp; Wholesale</a:t>
          </a:r>
        </a:p>
        <a:p>
          <a:r>
            <a: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“Transport User”</a:t>
          </a:r>
        </a:p>
        <a:p>
          <a:endParaRPr lang="en-GB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3284335-9076-4CFA-9E9F-A133DD2FB057}" type="parTrans" cxnId="{90BEAB14-8D06-403F-BD2B-AF8151BE1A72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30FE339-9ED7-4CDC-BDE3-25C0541D87EE}" type="sibTrans" cxnId="{90BEAB14-8D06-403F-BD2B-AF8151BE1A72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976543F-153A-4F70-9EF5-A9C4526B3F9B}">
      <dgm:prSet phldrT="[Text]" custT="1"/>
      <dgm:spPr>
        <a:solidFill>
          <a:srgbClr val="4892D1">
            <a:alpha val="30000"/>
          </a:srgbClr>
        </a:solidFill>
      </dgm:spPr>
      <dgm:t>
        <a:bodyPr/>
        <a:lstStyle/>
        <a:p>
          <a:r>
            <a: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Logistics Service Providers</a:t>
          </a:r>
          <a:endParaRPr lang="en-GB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479D7C4-54C3-47BB-B7CD-3ACA74C5E88D}" type="parTrans" cxnId="{77BA754F-9312-440D-9030-6191E3DE203E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10FD57-2839-4ACF-A4E8-96D85B688F4F}" type="sibTrans" cxnId="{77BA754F-9312-440D-9030-6191E3DE203E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0F8A475-155B-4897-A415-BF49E80E7302}">
      <dgm:prSet phldrT="[Text]" custT="1"/>
      <dgm:spPr>
        <a:solidFill>
          <a:srgbClr val="4892D1">
            <a:alpha val="30000"/>
          </a:srgbClr>
        </a:solidFill>
      </dgm:spPr>
      <dgm:t>
        <a:bodyPr/>
        <a:lstStyle/>
        <a:p>
          <a:r>
            <a: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Ports &amp; Terminal Operators</a:t>
          </a:r>
        </a:p>
        <a:p>
          <a:r>
            <a: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(Associations)</a:t>
          </a:r>
          <a:endParaRPr lang="en-GB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8CABE6C-6A22-4404-AD7A-4C82549F29F8}" type="parTrans" cxnId="{6F41FBDB-301E-407D-8B4B-76B02D64A223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DC51E37-8DF8-4E2D-801E-7223DA324770}" type="sibTrans" cxnId="{6F41FBDB-301E-407D-8B4B-76B02D64A223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076CA86-7F83-4A00-B557-B89BB85B6AD3}">
      <dgm:prSet phldrT="[Text]" custT="1"/>
      <dgm:spPr>
        <a:solidFill>
          <a:srgbClr val="4892D1">
            <a:alpha val="30000"/>
          </a:srgbClr>
        </a:solidFill>
      </dgm:spPr>
      <dgm:t>
        <a:bodyPr/>
        <a:lstStyle/>
        <a:p>
          <a:r>
            <a: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Barge Operators</a:t>
          </a:r>
        </a:p>
        <a:p>
          <a:r>
            <a: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(Associations)</a:t>
          </a:r>
          <a:endParaRPr lang="en-GB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A8EB404-56F9-4E14-A2F9-466A5DEEA6E0}" type="parTrans" cxnId="{05BBA1EE-D481-4AA3-A352-7A686FC27BAF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BED8D56-176C-460A-95E8-C7BEEE151068}" type="sibTrans" cxnId="{05BBA1EE-D481-4AA3-A352-7A686FC27BAF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618200A-F068-484C-83AF-76D6D569B9E5}">
      <dgm:prSet phldrT="[Text]" custT="1"/>
      <dgm:spPr>
        <a:solidFill>
          <a:srgbClr val="4892D1">
            <a:alpha val="30000"/>
          </a:srgbClr>
        </a:solidFill>
      </dgm:spPr>
      <dgm:t>
        <a:bodyPr/>
        <a:lstStyle/>
        <a:p>
          <a:r>
            <a: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Shipyards &amp; Suppliers &amp; Others</a:t>
          </a:r>
          <a:endParaRPr lang="en-GB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26D8C5C-22D9-4A60-A0F8-2E0D0F5D3FD2}" type="parTrans" cxnId="{658BC110-64E3-43C4-A392-1FF85394A3DD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4EA9B1-9F00-4F0A-B3D6-B64D1D41ED41}" type="sibTrans" cxnId="{658BC110-64E3-43C4-A392-1FF85394A3DD}">
      <dgm:prSet/>
      <dgm:spPr/>
      <dgm:t>
        <a:bodyPr/>
        <a:lstStyle/>
        <a:p>
          <a:endParaRPr lang="en-GB" sz="36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D57152-FBD8-422F-B61D-76F8A9E3B18F}" type="pres">
      <dgm:prSet presAssocID="{C471BC20-EAD4-404C-A934-4CCC481AB5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A1754D-C678-46F2-B5E8-B00F4BD2FFC0}" type="pres">
      <dgm:prSet presAssocID="{9C66C927-CD47-487C-9A03-86C25A0A444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106FA0-2E5A-4669-B867-40790105297C}" type="pres">
      <dgm:prSet presAssocID="{E30FE339-9ED7-4CDC-BDE3-25C0541D87EE}" presName="space" presStyleCnt="0"/>
      <dgm:spPr/>
    </dgm:pt>
    <dgm:pt modelId="{F93656A5-3D41-494C-B0E1-8EA9106BF8DC}" type="pres">
      <dgm:prSet presAssocID="{9976543F-153A-4F70-9EF5-A9C4526B3F9B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2489FB-355E-4ACC-A6D1-FD4BAE04724A}" type="pres">
      <dgm:prSet presAssocID="{3E10FD57-2839-4ACF-A4E8-96D85B688F4F}" presName="space" presStyleCnt="0"/>
      <dgm:spPr/>
    </dgm:pt>
    <dgm:pt modelId="{457EC5B0-7B22-424E-B51C-5372586A4F21}" type="pres">
      <dgm:prSet presAssocID="{30F8A475-155B-4897-A415-BF49E80E7302}" presName="Name5" presStyleLbl="vennNode1" presStyleIdx="2" presStyleCnt="5" custLinFactNeighborY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286477-9BB3-4BB1-A775-FC12671A5298}" type="pres">
      <dgm:prSet presAssocID="{1DC51E37-8DF8-4E2D-801E-7223DA324770}" presName="space" presStyleCnt="0"/>
      <dgm:spPr/>
    </dgm:pt>
    <dgm:pt modelId="{4AFF8A8F-C28F-4819-92EA-7E5C452C633C}" type="pres">
      <dgm:prSet presAssocID="{6076CA86-7F83-4A00-B557-B89BB85B6AD3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DFD98C-59CF-43AB-B9D7-EA7776FB9F4E}" type="pres">
      <dgm:prSet presAssocID="{BBED8D56-176C-460A-95E8-C7BEEE151068}" presName="space" presStyleCnt="0"/>
      <dgm:spPr/>
    </dgm:pt>
    <dgm:pt modelId="{75E283C8-839B-488F-834A-8141B0EC48AC}" type="pres">
      <dgm:prSet presAssocID="{8618200A-F068-484C-83AF-76D6D569B9E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5830EA-E66E-4F60-8CE4-D09DD094BEE1}" type="presOf" srcId="{C471BC20-EAD4-404C-A934-4CCC481AB528}" destId="{4DD57152-FBD8-422F-B61D-76F8A9E3B18F}" srcOrd="0" destOrd="0" presId="urn:microsoft.com/office/officeart/2005/8/layout/venn3"/>
    <dgm:cxn modelId="{A5FDD4E5-ED2D-46A4-9A77-D11334E4E7A3}" type="presOf" srcId="{6076CA86-7F83-4A00-B557-B89BB85B6AD3}" destId="{4AFF8A8F-C28F-4819-92EA-7E5C452C633C}" srcOrd="0" destOrd="0" presId="urn:microsoft.com/office/officeart/2005/8/layout/venn3"/>
    <dgm:cxn modelId="{90BEAB14-8D06-403F-BD2B-AF8151BE1A72}" srcId="{C471BC20-EAD4-404C-A934-4CCC481AB528}" destId="{9C66C927-CD47-487C-9A03-86C25A0A4448}" srcOrd="0" destOrd="0" parTransId="{03284335-9076-4CFA-9E9F-A133DD2FB057}" sibTransId="{E30FE339-9ED7-4CDC-BDE3-25C0541D87EE}"/>
    <dgm:cxn modelId="{8B80F826-8F4E-4866-AE19-248FBE007685}" type="presOf" srcId="{9C66C927-CD47-487C-9A03-86C25A0A4448}" destId="{88A1754D-C678-46F2-B5E8-B00F4BD2FFC0}" srcOrd="0" destOrd="0" presId="urn:microsoft.com/office/officeart/2005/8/layout/venn3"/>
    <dgm:cxn modelId="{05BBA1EE-D481-4AA3-A352-7A686FC27BAF}" srcId="{C471BC20-EAD4-404C-A934-4CCC481AB528}" destId="{6076CA86-7F83-4A00-B557-B89BB85B6AD3}" srcOrd="3" destOrd="0" parTransId="{CA8EB404-56F9-4E14-A2F9-466A5DEEA6E0}" sibTransId="{BBED8D56-176C-460A-95E8-C7BEEE151068}"/>
    <dgm:cxn modelId="{658BC110-64E3-43C4-A392-1FF85394A3DD}" srcId="{C471BC20-EAD4-404C-A934-4CCC481AB528}" destId="{8618200A-F068-484C-83AF-76D6D569B9E5}" srcOrd="4" destOrd="0" parTransId="{326D8C5C-22D9-4A60-A0F8-2E0D0F5D3FD2}" sibTransId="{504EA9B1-9F00-4F0A-B3D6-B64D1D41ED41}"/>
    <dgm:cxn modelId="{77BA754F-9312-440D-9030-6191E3DE203E}" srcId="{C471BC20-EAD4-404C-A934-4CCC481AB528}" destId="{9976543F-153A-4F70-9EF5-A9C4526B3F9B}" srcOrd="1" destOrd="0" parTransId="{5479D7C4-54C3-47BB-B7CD-3ACA74C5E88D}" sibTransId="{3E10FD57-2839-4ACF-A4E8-96D85B688F4F}"/>
    <dgm:cxn modelId="{4ADB6727-6ADB-430D-A0B2-0C5F1B286F52}" type="presOf" srcId="{30F8A475-155B-4897-A415-BF49E80E7302}" destId="{457EC5B0-7B22-424E-B51C-5372586A4F21}" srcOrd="0" destOrd="0" presId="urn:microsoft.com/office/officeart/2005/8/layout/venn3"/>
    <dgm:cxn modelId="{4BF805A8-6470-411B-B005-ADCBB9B77638}" type="presOf" srcId="{9976543F-153A-4F70-9EF5-A9C4526B3F9B}" destId="{F93656A5-3D41-494C-B0E1-8EA9106BF8DC}" srcOrd="0" destOrd="0" presId="urn:microsoft.com/office/officeart/2005/8/layout/venn3"/>
    <dgm:cxn modelId="{6F41FBDB-301E-407D-8B4B-76B02D64A223}" srcId="{C471BC20-EAD4-404C-A934-4CCC481AB528}" destId="{30F8A475-155B-4897-A415-BF49E80E7302}" srcOrd="2" destOrd="0" parTransId="{B8CABE6C-6A22-4404-AD7A-4C82549F29F8}" sibTransId="{1DC51E37-8DF8-4E2D-801E-7223DA324770}"/>
    <dgm:cxn modelId="{634F3B21-203F-4668-857B-0BCBCEED4E3C}" type="presOf" srcId="{8618200A-F068-484C-83AF-76D6D569B9E5}" destId="{75E283C8-839B-488F-834A-8141B0EC48AC}" srcOrd="0" destOrd="0" presId="urn:microsoft.com/office/officeart/2005/8/layout/venn3"/>
    <dgm:cxn modelId="{7EF846C4-2799-47A1-AD23-1E32578192FE}" type="presParOf" srcId="{4DD57152-FBD8-422F-B61D-76F8A9E3B18F}" destId="{88A1754D-C678-46F2-B5E8-B00F4BD2FFC0}" srcOrd="0" destOrd="0" presId="urn:microsoft.com/office/officeart/2005/8/layout/venn3"/>
    <dgm:cxn modelId="{E29A5A34-D6F4-4F0F-B369-9FACB8C30EA4}" type="presParOf" srcId="{4DD57152-FBD8-422F-B61D-76F8A9E3B18F}" destId="{B3106FA0-2E5A-4669-B867-40790105297C}" srcOrd="1" destOrd="0" presId="urn:microsoft.com/office/officeart/2005/8/layout/venn3"/>
    <dgm:cxn modelId="{56BEBA25-BF22-4456-A3C2-F04604BD45E3}" type="presParOf" srcId="{4DD57152-FBD8-422F-B61D-76F8A9E3B18F}" destId="{F93656A5-3D41-494C-B0E1-8EA9106BF8DC}" srcOrd="2" destOrd="0" presId="urn:microsoft.com/office/officeart/2005/8/layout/venn3"/>
    <dgm:cxn modelId="{7E424B77-F2E7-42A9-870A-87420001B53F}" type="presParOf" srcId="{4DD57152-FBD8-422F-B61D-76F8A9E3B18F}" destId="{9E2489FB-355E-4ACC-A6D1-FD4BAE04724A}" srcOrd="3" destOrd="0" presId="urn:microsoft.com/office/officeart/2005/8/layout/venn3"/>
    <dgm:cxn modelId="{CAC17C3B-1AD9-4E4E-BC36-0C1B487672BB}" type="presParOf" srcId="{4DD57152-FBD8-422F-B61D-76F8A9E3B18F}" destId="{457EC5B0-7B22-424E-B51C-5372586A4F21}" srcOrd="4" destOrd="0" presId="urn:microsoft.com/office/officeart/2005/8/layout/venn3"/>
    <dgm:cxn modelId="{0D464A26-F116-4541-A496-67227B6E1EAF}" type="presParOf" srcId="{4DD57152-FBD8-422F-B61D-76F8A9E3B18F}" destId="{A8286477-9BB3-4BB1-A775-FC12671A5298}" srcOrd="5" destOrd="0" presId="urn:microsoft.com/office/officeart/2005/8/layout/venn3"/>
    <dgm:cxn modelId="{F6042712-5200-46D0-A23D-265685CE7642}" type="presParOf" srcId="{4DD57152-FBD8-422F-B61D-76F8A9E3B18F}" destId="{4AFF8A8F-C28F-4819-92EA-7E5C452C633C}" srcOrd="6" destOrd="0" presId="urn:microsoft.com/office/officeart/2005/8/layout/venn3"/>
    <dgm:cxn modelId="{DC136D12-F027-4DDE-B7E2-69D08B171ED3}" type="presParOf" srcId="{4DD57152-FBD8-422F-B61D-76F8A9E3B18F}" destId="{D7DFD98C-59CF-43AB-B9D7-EA7776FB9F4E}" srcOrd="7" destOrd="0" presId="urn:microsoft.com/office/officeart/2005/8/layout/venn3"/>
    <dgm:cxn modelId="{A53F4226-3280-4678-8362-4D1F10A2739B}" type="presParOf" srcId="{4DD57152-FBD8-422F-B61D-76F8A9E3B18F}" destId="{75E283C8-839B-488F-834A-8141B0EC48A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E5789-024D-4A74-AF02-548CD1BCE6C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445C507-B6E7-453B-A97F-8019625FEA4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 smtClean="0"/>
            <a:t>Pilot deployment</a:t>
          </a:r>
          <a:endParaRPr lang="en-GB" dirty="0"/>
        </a:p>
      </dgm:t>
    </dgm:pt>
    <dgm:pt modelId="{0E63FCD7-820B-4150-8A37-A9ACDD0D3B67}" type="parTrans" cxnId="{9F38660D-1E1E-4FD4-9FBD-C724A431827F}">
      <dgm:prSet/>
      <dgm:spPr/>
      <dgm:t>
        <a:bodyPr/>
        <a:lstStyle/>
        <a:p>
          <a:endParaRPr lang="en-GB"/>
        </a:p>
      </dgm:t>
    </dgm:pt>
    <dgm:pt modelId="{F9595CAC-E02B-4DFA-8987-D6F0701B76D8}" type="sibTrans" cxnId="{9F38660D-1E1E-4FD4-9FBD-C724A431827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89EEB114-C88D-4936-9B37-8A92EE8C37B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Technical concepts</a:t>
          </a:r>
          <a:endParaRPr lang="en-GB" dirty="0"/>
        </a:p>
      </dgm:t>
    </dgm:pt>
    <dgm:pt modelId="{0B6FD350-90B8-4F93-AE0A-356D81E7300C}" type="parTrans" cxnId="{61FD7B83-37B2-45A0-8AD5-8EAE4743660F}">
      <dgm:prSet/>
      <dgm:spPr/>
      <dgm:t>
        <a:bodyPr/>
        <a:lstStyle/>
        <a:p>
          <a:endParaRPr lang="en-GB"/>
        </a:p>
      </dgm:t>
    </dgm:pt>
    <dgm:pt modelId="{A0FEF34A-B836-41CE-8BDF-8364FBD3E977}" type="sibTrans" cxnId="{61FD7B83-37B2-45A0-8AD5-8EAE4743660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FAC9EB6A-0AE9-4BDB-A9DB-3CE9292D31D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smtClean="0"/>
            <a:t>Regulatory framework</a:t>
          </a:r>
          <a:endParaRPr lang="en-GB" dirty="0"/>
        </a:p>
      </dgm:t>
    </dgm:pt>
    <dgm:pt modelId="{EFD968CA-DC1D-4273-A0C8-56971AA6B72E}" type="parTrans" cxnId="{E2B7A195-8932-4EA8-BA5A-42D2FE25778E}">
      <dgm:prSet/>
      <dgm:spPr/>
      <dgm:t>
        <a:bodyPr/>
        <a:lstStyle/>
        <a:p>
          <a:endParaRPr lang="en-GB"/>
        </a:p>
      </dgm:t>
    </dgm:pt>
    <dgm:pt modelId="{43641492-CB12-47C6-89E4-A0D89E96B9CB}" type="sibTrans" cxnId="{E2B7A195-8932-4EA8-BA5A-42D2FE25778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E6506E5A-D0A7-4D93-A641-E8244871C0F6}" type="pres">
      <dgm:prSet presAssocID="{3EAE5789-024D-4A74-AF02-548CD1BCE6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E087A98-6136-4105-9564-884AC39256A5}" type="pres">
      <dgm:prSet presAssocID="{A445C507-B6E7-453B-A97F-8019625FEA4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82E63-618D-4DB8-B3BE-35B876AB720D}" type="pres">
      <dgm:prSet presAssocID="{A445C507-B6E7-453B-A97F-8019625FEA47}" presName="gear1srcNode" presStyleLbl="node1" presStyleIdx="0" presStyleCnt="3"/>
      <dgm:spPr/>
      <dgm:t>
        <a:bodyPr/>
        <a:lstStyle/>
        <a:p>
          <a:endParaRPr lang="en-GB"/>
        </a:p>
      </dgm:t>
    </dgm:pt>
    <dgm:pt modelId="{80D2D8AA-837F-4CE2-8A14-D34736B5036D}" type="pres">
      <dgm:prSet presAssocID="{A445C507-B6E7-453B-A97F-8019625FEA47}" presName="gear1dstNode" presStyleLbl="node1" presStyleIdx="0" presStyleCnt="3"/>
      <dgm:spPr/>
      <dgm:t>
        <a:bodyPr/>
        <a:lstStyle/>
        <a:p>
          <a:endParaRPr lang="en-GB"/>
        </a:p>
      </dgm:t>
    </dgm:pt>
    <dgm:pt modelId="{07B28915-00A4-45D0-AA53-172C1EFC76E5}" type="pres">
      <dgm:prSet presAssocID="{89EEB114-C88D-4936-9B37-8A92EE8C37B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FE07FC-C013-47E6-AF43-122BC01ECE04}" type="pres">
      <dgm:prSet presAssocID="{89EEB114-C88D-4936-9B37-8A92EE8C37B8}" presName="gear2srcNode" presStyleLbl="node1" presStyleIdx="1" presStyleCnt="3"/>
      <dgm:spPr/>
      <dgm:t>
        <a:bodyPr/>
        <a:lstStyle/>
        <a:p>
          <a:endParaRPr lang="en-GB"/>
        </a:p>
      </dgm:t>
    </dgm:pt>
    <dgm:pt modelId="{FEF874EE-CAB7-44A3-A9DF-1870CE212B0D}" type="pres">
      <dgm:prSet presAssocID="{89EEB114-C88D-4936-9B37-8A92EE8C37B8}" presName="gear2dstNode" presStyleLbl="node1" presStyleIdx="1" presStyleCnt="3"/>
      <dgm:spPr/>
      <dgm:t>
        <a:bodyPr/>
        <a:lstStyle/>
        <a:p>
          <a:endParaRPr lang="en-GB"/>
        </a:p>
      </dgm:t>
    </dgm:pt>
    <dgm:pt modelId="{ABD49316-92F9-46B3-B050-17E952EDE2E7}" type="pres">
      <dgm:prSet presAssocID="{FAC9EB6A-0AE9-4BDB-A9DB-3CE9292D31D6}" presName="gear3" presStyleLbl="node1" presStyleIdx="2" presStyleCnt="3"/>
      <dgm:spPr/>
      <dgm:t>
        <a:bodyPr/>
        <a:lstStyle/>
        <a:p>
          <a:endParaRPr lang="en-GB"/>
        </a:p>
      </dgm:t>
    </dgm:pt>
    <dgm:pt modelId="{D6D1B2AC-37E7-4CDB-B68A-4889C4B2C870}" type="pres">
      <dgm:prSet presAssocID="{FAC9EB6A-0AE9-4BDB-A9DB-3CE9292D31D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63382B-D175-410A-9D37-864C32559E39}" type="pres">
      <dgm:prSet presAssocID="{FAC9EB6A-0AE9-4BDB-A9DB-3CE9292D31D6}" presName="gear3srcNode" presStyleLbl="node1" presStyleIdx="2" presStyleCnt="3"/>
      <dgm:spPr/>
      <dgm:t>
        <a:bodyPr/>
        <a:lstStyle/>
        <a:p>
          <a:endParaRPr lang="en-GB"/>
        </a:p>
      </dgm:t>
    </dgm:pt>
    <dgm:pt modelId="{894A91EE-2656-43BE-B726-0B53037F1EFD}" type="pres">
      <dgm:prSet presAssocID="{FAC9EB6A-0AE9-4BDB-A9DB-3CE9292D31D6}" presName="gear3dstNode" presStyleLbl="node1" presStyleIdx="2" presStyleCnt="3"/>
      <dgm:spPr/>
      <dgm:t>
        <a:bodyPr/>
        <a:lstStyle/>
        <a:p>
          <a:endParaRPr lang="en-GB"/>
        </a:p>
      </dgm:t>
    </dgm:pt>
    <dgm:pt modelId="{5C5BAE8D-0AF6-4A9C-8764-93C82FCFD624}" type="pres">
      <dgm:prSet presAssocID="{F9595CAC-E02B-4DFA-8987-D6F0701B76D8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476DE7B9-E3D2-4B85-9721-EB872EB4EB93}" type="pres">
      <dgm:prSet presAssocID="{A0FEF34A-B836-41CE-8BDF-8364FBD3E977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6CF43F8A-5F1C-4508-B2EA-A1254698758A}" type="pres">
      <dgm:prSet presAssocID="{43641492-CB12-47C6-89E4-A0D89E96B9CB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43B2240-B617-4182-8704-CF6FDB5B2BB0}" type="presOf" srcId="{43641492-CB12-47C6-89E4-A0D89E96B9CB}" destId="{6CF43F8A-5F1C-4508-B2EA-A1254698758A}" srcOrd="0" destOrd="0" presId="urn:microsoft.com/office/officeart/2005/8/layout/gear1"/>
    <dgm:cxn modelId="{A5E36640-E8A1-49A8-9423-9604377D08AE}" type="presOf" srcId="{A445C507-B6E7-453B-A97F-8019625FEA47}" destId="{2E087A98-6136-4105-9564-884AC39256A5}" srcOrd="0" destOrd="0" presId="urn:microsoft.com/office/officeart/2005/8/layout/gear1"/>
    <dgm:cxn modelId="{9F38660D-1E1E-4FD4-9FBD-C724A431827F}" srcId="{3EAE5789-024D-4A74-AF02-548CD1BCE6C7}" destId="{A445C507-B6E7-453B-A97F-8019625FEA47}" srcOrd="0" destOrd="0" parTransId="{0E63FCD7-820B-4150-8A37-A9ACDD0D3B67}" sibTransId="{F9595CAC-E02B-4DFA-8987-D6F0701B76D8}"/>
    <dgm:cxn modelId="{CE730FC7-3CEC-40F5-95B7-D6D76421798E}" type="presOf" srcId="{FAC9EB6A-0AE9-4BDB-A9DB-3CE9292D31D6}" destId="{2963382B-D175-410A-9D37-864C32559E39}" srcOrd="2" destOrd="0" presId="urn:microsoft.com/office/officeart/2005/8/layout/gear1"/>
    <dgm:cxn modelId="{FF775E83-E3D6-4016-B8B7-47181CF52EF0}" type="presOf" srcId="{89EEB114-C88D-4936-9B37-8A92EE8C37B8}" destId="{FEF874EE-CAB7-44A3-A9DF-1870CE212B0D}" srcOrd="2" destOrd="0" presId="urn:microsoft.com/office/officeart/2005/8/layout/gear1"/>
    <dgm:cxn modelId="{1C695779-F64D-4459-ACA0-8498B128E1A5}" type="presOf" srcId="{3EAE5789-024D-4A74-AF02-548CD1BCE6C7}" destId="{E6506E5A-D0A7-4D93-A641-E8244871C0F6}" srcOrd="0" destOrd="0" presId="urn:microsoft.com/office/officeart/2005/8/layout/gear1"/>
    <dgm:cxn modelId="{AEB818F7-32C0-421F-A8FA-321259CB4AB2}" type="presOf" srcId="{A445C507-B6E7-453B-A97F-8019625FEA47}" destId="{80D2D8AA-837F-4CE2-8A14-D34736B5036D}" srcOrd="2" destOrd="0" presId="urn:microsoft.com/office/officeart/2005/8/layout/gear1"/>
    <dgm:cxn modelId="{F23B4C6A-A96F-4E3C-91E9-9D6D246C3C87}" type="presOf" srcId="{A0FEF34A-B836-41CE-8BDF-8364FBD3E977}" destId="{476DE7B9-E3D2-4B85-9721-EB872EB4EB93}" srcOrd="0" destOrd="0" presId="urn:microsoft.com/office/officeart/2005/8/layout/gear1"/>
    <dgm:cxn modelId="{421C3875-DC51-4C09-8D9D-B5D226E6C36D}" type="presOf" srcId="{A445C507-B6E7-453B-A97F-8019625FEA47}" destId="{A5382E63-618D-4DB8-B3BE-35B876AB720D}" srcOrd="1" destOrd="0" presId="urn:microsoft.com/office/officeart/2005/8/layout/gear1"/>
    <dgm:cxn modelId="{F5DA1097-596E-42DE-B1E0-352F34D64BAE}" type="presOf" srcId="{89EEB114-C88D-4936-9B37-8A92EE8C37B8}" destId="{07B28915-00A4-45D0-AA53-172C1EFC76E5}" srcOrd="0" destOrd="0" presId="urn:microsoft.com/office/officeart/2005/8/layout/gear1"/>
    <dgm:cxn modelId="{579AD25A-7ABE-4249-BB9A-4DD53E548FDB}" type="presOf" srcId="{FAC9EB6A-0AE9-4BDB-A9DB-3CE9292D31D6}" destId="{894A91EE-2656-43BE-B726-0B53037F1EFD}" srcOrd="3" destOrd="0" presId="urn:microsoft.com/office/officeart/2005/8/layout/gear1"/>
    <dgm:cxn modelId="{4758FBDF-CE42-42C4-9F0F-F803A9DDB814}" type="presOf" srcId="{F9595CAC-E02B-4DFA-8987-D6F0701B76D8}" destId="{5C5BAE8D-0AF6-4A9C-8764-93C82FCFD624}" srcOrd="0" destOrd="0" presId="urn:microsoft.com/office/officeart/2005/8/layout/gear1"/>
    <dgm:cxn modelId="{4DAD0B63-2DB3-4FCD-A175-264E78C5B638}" type="presOf" srcId="{89EEB114-C88D-4936-9B37-8A92EE8C37B8}" destId="{2CFE07FC-C013-47E6-AF43-122BC01ECE04}" srcOrd="1" destOrd="0" presId="urn:microsoft.com/office/officeart/2005/8/layout/gear1"/>
    <dgm:cxn modelId="{50E2D261-A447-4F3E-B36B-A656BC40FC75}" type="presOf" srcId="{FAC9EB6A-0AE9-4BDB-A9DB-3CE9292D31D6}" destId="{ABD49316-92F9-46B3-B050-17E952EDE2E7}" srcOrd="0" destOrd="0" presId="urn:microsoft.com/office/officeart/2005/8/layout/gear1"/>
    <dgm:cxn modelId="{5DCCBDFE-5C90-484E-B741-0DEA804362CC}" type="presOf" srcId="{FAC9EB6A-0AE9-4BDB-A9DB-3CE9292D31D6}" destId="{D6D1B2AC-37E7-4CDB-B68A-4889C4B2C870}" srcOrd="1" destOrd="0" presId="urn:microsoft.com/office/officeart/2005/8/layout/gear1"/>
    <dgm:cxn modelId="{61FD7B83-37B2-45A0-8AD5-8EAE4743660F}" srcId="{3EAE5789-024D-4A74-AF02-548CD1BCE6C7}" destId="{89EEB114-C88D-4936-9B37-8A92EE8C37B8}" srcOrd="1" destOrd="0" parTransId="{0B6FD350-90B8-4F93-AE0A-356D81E7300C}" sibTransId="{A0FEF34A-B836-41CE-8BDF-8364FBD3E977}"/>
    <dgm:cxn modelId="{E2B7A195-8932-4EA8-BA5A-42D2FE25778E}" srcId="{3EAE5789-024D-4A74-AF02-548CD1BCE6C7}" destId="{FAC9EB6A-0AE9-4BDB-A9DB-3CE9292D31D6}" srcOrd="2" destOrd="0" parTransId="{EFD968CA-DC1D-4273-A0C8-56971AA6B72E}" sibTransId="{43641492-CB12-47C6-89E4-A0D89E96B9CB}"/>
    <dgm:cxn modelId="{1E4B2E75-7579-41A8-90E5-296A67F58F28}" type="presParOf" srcId="{E6506E5A-D0A7-4D93-A641-E8244871C0F6}" destId="{2E087A98-6136-4105-9564-884AC39256A5}" srcOrd="0" destOrd="0" presId="urn:microsoft.com/office/officeart/2005/8/layout/gear1"/>
    <dgm:cxn modelId="{529BB8CF-F240-42D9-978D-360EE2557E2C}" type="presParOf" srcId="{E6506E5A-D0A7-4D93-A641-E8244871C0F6}" destId="{A5382E63-618D-4DB8-B3BE-35B876AB720D}" srcOrd="1" destOrd="0" presId="urn:microsoft.com/office/officeart/2005/8/layout/gear1"/>
    <dgm:cxn modelId="{57FAEC62-6751-49AF-87C4-D02FA411F8DD}" type="presParOf" srcId="{E6506E5A-D0A7-4D93-A641-E8244871C0F6}" destId="{80D2D8AA-837F-4CE2-8A14-D34736B5036D}" srcOrd="2" destOrd="0" presId="urn:microsoft.com/office/officeart/2005/8/layout/gear1"/>
    <dgm:cxn modelId="{F7FE2B03-0110-4984-B48E-5225F2E23049}" type="presParOf" srcId="{E6506E5A-D0A7-4D93-A641-E8244871C0F6}" destId="{07B28915-00A4-45D0-AA53-172C1EFC76E5}" srcOrd="3" destOrd="0" presId="urn:microsoft.com/office/officeart/2005/8/layout/gear1"/>
    <dgm:cxn modelId="{F47F899E-95B6-419C-B97C-AC3BDF9007DE}" type="presParOf" srcId="{E6506E5A-D0A7-4D93-A641-E8244871C0F6}" destId="{2CFE07FC-C013-47E6-AF43-122BC01ECE04}" srcOrd="4" destOrd="0" presId="urn:microsoft.com/office/officeart/2005/8/layout/gear1"/>
    <dgm:cxn modelId="{9BB7E468-6894-4344-8AA4-752DDFC29BAB}" type="presParOf" srcId="{E6506E5A-D0A7-4D93-A641-E8244871C0F6}" destId="{FEF874EE-CAB7-44A3-A9DF-1870CE212B0D}" srcOrd="5" destOrd="0" presId="urn:microsoft.com/office/officeart/2005/8/layout/gear1"/>
    <dgm:cxn modelId="{91B6B931-B672-451D-B7B2-6EA115DDB023}" type="presParOf" srcId="{E6506E5A-D0A7-4D93-A641-E8244871C0F6}" destId="{ABD49316-92F9-46B3-B050-17E952EDE2E7}" srcOrd="6" destOrd="0" presId="urn:microsoft.com/office/officeart/2005/8/layout/gear1"/>
    <dgm:cxn modelId="{0FE03F31-B294-4BE1-AD65-FA8CF7D9D82B}" type="presParOf" srcId="{E6506E5A-D0A7-4D93-A641-E8244871C0F6}" destId="{D6D1B2AC-37E7-4CDB-B68A-4889C4B2C870}" srcOrd="7" destOrd="0" presId="urn:microsoft.com/office/officeart/2005/8/layout/gear1"/>
    <dgm:cxn modelId="{21BA4A29-1EA8-4ABF-A157-57089BC4B415}" type="presParOf" srcId="{E6506E5A-D0A7-4D93-A641-E8244871C0F6}" destId="{2963382B-D175-410A-9D37-864C32559E39}" srcOrd="8" destOrd="0" presId="urn:microsoft.com/office/officeart/2005/8/layout/gear1"/>
    <dgm:cxn modelId="{461A1F7D-B263-43E2-B231-3918C462795A}" type="presParOf" srcId="{E6506E5A-D0A7-4D93-A641-E8244871C0F6}" destId="{894A91EE-2656-43BE-B726-0B53037F1EFD}" srcOrd="9" destOrd="0" presId="urn:microsoft.com/office/officeart/2005/8/layout/gear1"/>
    <dgm:cxn modelId="{98E938CD-A4BF-4A53-98C0-CF4B5F0BF59B}" type="presParOf" srcId="{E6506E5A-D0A7-4D93-A641-E8244871C0F6}" destId="{5C5BAE8D-0AF6-4A9C-8764-93C82FCFD624}" srcOrd="10" destOrd="0" presId="urn:microsoft.com/office/officeart/2005/8/layout/gear1"/>
    <dgm:cxn modelId="{ABEBCB34-AE4D-4F44-BE39-AC011C96705F}" type="presParOf" srcId="{E6506E5A-D0A7-4D93-A641-E8244871C0F6}" destId="{476DE7B9-E3D2-4B85-9721-EB872EB4EB93}" srcOrd="11" destOrd="0" presId="urn:microsoft.com/office/officeart/2005/8/layout/gear1"/>
    <dgm:cxn modelId="{CEE19627-54C8-4733-9EBB-692ABD281827}" type="presParOf" srcId="{E6506E5A-D0A7-4D93-A641-E8244871C0F6}" destId="{6CF43F8A-5F1C-4508-B2EA-A1254698758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1754D-C678-46F2-B5E8-B00F4BD2FFC0}">
      <dsp:nvSpPr>
        <dsp:cNvPr id="0" name=""/>
        <dsp:cNvSpPr/>
      </dsp:nvSpPr>
      <dsp:spPr>
        <a:xfrm>
          <a:off x="818" y="24486"/>
          <a:ext cx="1596945" cy="1596945"/>
        </a:xfrm>
        <a:prstGeom prst="ellipse">
          <a:avLst/>
        </a:prstGeom>
        <a:solidFill>
          <a:srgbClr val="4892D1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85" tIns="15240" rIns="87885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Industry &amp; Wholesale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“Transport User”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34685" y="258353"/>
        <a:ext cx="1129211" cy="1129211"/>
      </dsp:txXfrm>
    </dsp:sp>
    <dsp:sp modelId="{F93656A5-3D41-494C-B0E1-8EA9106BF8DC}">
      <dsp:nvSpPr>
        <dsp:cNvPr id="0" name=""/>
        <dsp:cNvSpPr/>
      </dsp:nvSpPr>
      <dsp:spPr>
        <a:xfrm>
          <a:off x="1278375" y="24486"/>
          <a:ext cx="1596945" cy="1596945"/>
        </a:xfrm>
        <a:prstGeom prst="ellipse">
          <a:avLst/>
        </a:prstGeom>
        <a:solidFill>
          <a:srgbClr val="4892D1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85" tIns="15240" rIns="87885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Logistics Service Providers</a:t>
          </a:r>
          <a:endParaRPr lang="en-GB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12242" y="258353"/>
        <a:ext cx="1129211" cy="1129211"/>
      </dsp:txXfrm>
    </dsp:sp>
    <dsp:sp modelId="{457EC5B0-7B22-424E-B51C-5372586A4F21}">
      <dsp:nvSpPr>
        <dsp:cNvPr id="0" name=""/>
        <dsp:cNvSpPr/>
      </dsp:nvSpPr>
      <dsp:spPr>
        <a:xfrm>
          <a:off x="2555931" y="24678"/>
          <a:ext cx="1596945" cy="1596945"/>
        </a:xfrm>
        <a:prstGeom prst="ellipse">
          <a:avLst/>
        </a:prstGeom>
        <a:solidFill>
          <a:srgbClr val="4892D1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85" tIns="15240" rIns="87885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Ports &amp; Terminal Operators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(Associations)</a:t>
          </a:r>
          <a:endParaRPr lang="en-GB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789798" y="258545"/>
        <a:ext cx="1129211" cy="1129211"/>
      </dsp:txXfrm>
    </dsp:sp>
    <dsp:sp modelId="{4AFF8A8F-C28F-4819-92EA-7E5C452C633C}">
      <dsp:nvSpPr>
        <dsp:cNvPr id="0" name=""/>
        <dsp:cNvSpPr/>
      </dsp:nvSpPr>
      <dsp:spPr>
        <a:xfrm>
          <a:off x="3833488" y="24486"/>
          <a:ext cx="1596945" cy="1596945"/>
        </a:xfrm>
        <a:prstGeom prst="ellipse">
          <a:avLst/>
        </a:prstGeom>
        <a:solidFill>
          <a:srgbClr val="4892D1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85" tIns="15240" rIns="87885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Barge Operators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(Associations)</a:t>
          </a:r>
          <a:endParaRPr lang="en-GB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67355" y="258353"/>
        <a:ext cx="1129211" cy="1129211"/>
      </dsp:txXfrm>
    </dsp:sp>
    <dsp:sp modelId="{75E283C8-839B-488F-834A-8141B0EC48AC}">
      <dsp:nvSpPr>
        <dsp:cNvPr id="0" name=""/>
        <dsp:cNvSpPr/>
      </dsp:nvSpPr>
      <dsp:spPr>
        <a:xfrm>
          <a:off x="5111044" y="24486"/>
          <a:ext cx="1596945" cy="1596945"/>
        </a:xfrm>
        <a:prstGeom prst="ellipse">
          <a:avLst/>
        </a:prstGeom>
        <a:solidFill>
          <a:srgbClr val="4892D1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885" tIns="15240" rIns="87885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Shipyards &amp; Suppliers &amp; Others</a:t>
          </a:r>
          <a:endParaRPr lang="en-GB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344911" y="258353"/>
        <a:ext cx="1129211" cy="1129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87A98-6136-4105-9564-884AC39256A5}">
      <dsp:nvSpPr>
        <dsp:cNvPr id="0" name=""/>
        <dsp:cNvSpPr/>
      </dsp:nvSpPr>
      <dsp:spPr>
        <a:xfrm>
          <a:off x="1544813" y="1108821"/>
          <a:ext cx="1355226" cy="1355226"/>
        </a:xfrm>
        <a:prstGeom prst="gear9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Pilot deployment</a:t>
          </a:r>
          <a:endParaRPr lang="en-GB" sz="900" kern="1200" dirty="0"/>
        </a:p>
      </dsp:txBody>
      <dsp:txXfrm>
        <a:off x="1817274" y="1426276"/>
        <a:ext cx="810304" cy="696614"/>
      </dsp:txXfrm>
    </dsp:sp>
    <dsp:sp modelId="{07B28915-00A4-45D0-AA53-172C1EFC76E5}">
      <dsp:nvSpPr>
        <dsp:cNvPr id="0" name=""/>
        <dsp:cNvSpPr/>
      </dsp:nvSpPr>
      <dsp:spPr>
        <a:xfrm>
          <a:off x="756318" y="788495"/>
          <a:ext cx="985619" cy="985619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Technical concepts</a:t>
          </a:r>
          <a:endParaRPr lang="en-GB" sz="900" kern="1200" dirty="0"/>
        </a:p>
      </dsp:txBody>
      <dsp:txXfrm>
        <a:off x="1004451" y="1038127"/>
        <a:ext cx="489353" cy="486355"/>
      </dsp:txXfrm>
    </dsp:sp>
    <dsp:sp modelId="{ABD49316-92F9-46B3-B050-17E952EDE2E7}">
      <dsp:nvSpPr>
        <dsp:cNvPr id="0" name=""/>
        <dsp:cNvSpPr/>
      </dsp:nvSpPr>
      <dsp:spPr>
        <a:xfrm rot="20700000">
          <a:off x="1308365" y="108518"/>
          <a:ext cx="965705" cy="965705"/>
        </a:xfrm>
        <a:prstGeom prst="gear6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Regulatory framework</a:t>
          </a:r>
          <a:endParaRPr lang="en-GB" sz="900" kern="1200" dirty="0"/>
        </a:p>
      </dsp:txBody>
      <dsp:txXfrm rot="-20700000">
        <a:off x="1520173" y="320326"/>
        <a:ext cx="542090" cy="542090"/>
      </dsp:txXfrm>
    </dsp:sp>
    <dsp:sp modelId="{5C5BAE8D-0AF6-4A9C-8764-93C82FCFD624}">
      <dsp:nvSpPr>
        <dsp:cNvPr id="0" name=""/>
        <dsp:cNvSpPr/>
      </dsp:nvSpPr>
      <dsp:spPr>
        <a:xfrm>
          <a:off x="1422716" y="914288"/>
          <a:ext cx="1734689" cy="1734689"/>
        </a:xfrm>
        <a:prstGeom prst="circularArrow">
          <a:avLst>
            <a:gd name="adj1" fmla="val 4687"/>
            <a:gd name="adj2" fmla="val 299029"/>
            <a:gd name="adj3" fmla="val 2452489"/>
            <a:gd name="adj4" fmla="val 16005987"/>
            <a:gd name="adj5" fmla="val 5469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DE7B9-E3D2-4B85-9721-EB872EB4EB93}">
      <dsp:nvSpPr>
        <dsp:cNvPr id="0" name=""/>
        <dsp:cNvSpPr/>
      </dsp:nvSpPr>
      <dsp:spPr>
        <a:xfrm>
          <a:off x="581766" y="577840"/>
          <a:ext cx="1260360" cy="12603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43F8A-5F1C-4508-B2EA-A1254698758A}">
      <dsp:nvSpPr>
        <dsp:cNvPr id="0" name=""/>
        <dsp:cNvSpPr/>
      </dsp:nvSpPr>
      <dsp:spPr>
        <a:xfrm>
          <a:off x="1084987" y="-95581"/>
          <a:ext cx="1358922" cy="13589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A2CB-2EFB-40E6-9753-78D68E5F85E8}" type="datetimeFigureOut">
              <a:rPr lang="en-GB" smtClean="0"/>
              <a:t>17/09/2013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F4FA0-FC3F-4EDA-AA82-9C9C182A31F6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38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011639" y="3957332"/>
            <a:ext cx="7109645" cy="615940"/>
          </a:xfrm>
          <a:prstGeom prst="rect">
            <a:avLst/>
          </a:prstGeom>
        </p:spPr>
        <p:txBody>
          <a:bodyPr vert="horz"/>
          <a:lstStyle>
            <a:lvl1pPr algn="ctr">
              <a:defRPr sz="24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1011639" y="4573272"/>
            <a:ext cx="7109645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4" name="Grafik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804" y="2033292"/>
            <a:ext cx="6463314" cy="14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1602000"/>
            <a:ext cx="7621200" cy="4474800"/>
          </a:xfrm>
          <a:prstGeom prst="rect">
            <a:avLst/>
          </a:prstGeom>
        </p:spPr>
        <p:txBody>
          <a:bodyPr/>
          <a:lstStyle>
            <a:lvl1pPr marL="180000" indent="-18000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60000" indent="-18000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40000" indent="-180000" algn="l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000" indent="-1800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900000" indent="-180000" algn="l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1602000"/>
            <a:ext cx="3736792" cy="4474800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tabLst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1197" y="1602000"/>
            <a:ext cx="3735388" cy="4475162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188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3588" y="1601788"/>
            <a:ext cx="7621587" cy="4475162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140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7621200" cy="447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761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1129C0-F337-4F0F-A3C4-894B71487717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CC9A-8ABC-47F9-9971-858C025CBD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0" y="37465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8"/>
          <p:cNvSpPr>
            <a:spLocks noChangeArrowheads="1"/>
          </p:cNvSpPr>
          <p:nvPr/>
        </p:nvSpPr>
        <p:spPr bwMode="auto">
          <a:xfrm>
            <a:off x="990600" y="5493592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b="1" dirty="0">
                <a:solidFill>
                  <a:srgbClr val="264F63"/>
                </a:solidFill>
                <a:latin typeface="Arial" pitchFamily="34" charset="0"/>
                <a:ea typeface="Arial" pitchFamily="-60" charset="0"/>
                <a:cs typeface="Arial" pitchFamily="34" charset="0"/>
              </a:rPr>
              <a:t>Manfred </a:t>
            </a:r>
            <a:r>
              <a:rPr lang="de-DE" sz="1600" b="1" dirty="0" smtClean="0">
                <a:solidFill>
                  <a:srgbClr val="264F63"/>
                </a:solidFill>
                <a:latin typeface="Arial" pitchFamily="34" charset="0"/>
                <a:ea typeface="Arial" pitchFamily="-60" charset="0"/>
                <a:cs typeface="Arial" pitchFamily="34" charset="0"/>
              </a:rPr>
              <a:t>Seitz, </a:t>
            </a:r>
            <a:r>
              <a:rPr lang="de-DE" sz="1600" b="1" dirty="0">
                <a:solidFill>
                  <a:srgbClr val="264F63"/>
                </a:solidFill>
                <a:latin typeface="Arial" pitchFamily="34" charset="0"/>
                <a:ea typeface="Arial" pitchFamily="-60" charset="0"/>
                <a:cs typeface="Arial" pitchFamily="34" charset="0"/>
              </a:rPr>
              <a:t>General Secretary</a:t>
            </a:r>
          </a:p>
          <a:p>
            <a:pPr>
              <a:lnSpc>
                <a:spcPct val="150000"/>
              </a:lnSpc>
            </a:pPr>
            <a:r>
              <a:rPr lang="de-DE" sz="1200" dirty="0" smtClean="0">
                <a:solidFill>
                  <a:srgbClr val="264F63"/>
                </a:solidFill>
                <a:latin typeface="Arial" pitchFamily="34" charset="0"/>
                <a:ea typeface="Arial" pitchFamily="-60" charset="0"/>
                <a:cs typeface="Arial" pitchFamily="34" charset="0"/>
              </a:rPr>
              <a:t>Budapest,</a:t>
            </a:r>
            <a:r>
              <a:rPr lang="de-DE" sz="1200" baseline="0" dirty="0" smtClean="0">
                <a:solidFill>
                  <a:srgbClr val="264F63"/>
                </a:solidFill>
                <a:latin typeface="Arial" pitchFamily="34" charset="0"/>
                <a:ea typeface="Arial" pitchFamily="-60" charset="0"/>
                <a:cs typeface="Arial" pitchFamily="34" charset="0"/>
              </a:rPr>
              <a:t> 17 September </a:t>
            </a:r>
            <a:r>
              <a:rPr lang="de-DE" sz="1200" baseline="0" dirty="0" smtClean="0">
                <a:solidFill>
                  <a:srgbClr val="264F63"/>
                </a:solidFill>
                <a:latin typeface="Arial" pitchFamily="34" charset="0"/>
                <a:ea typeface="Arial" pitchFamily="-60" charset="0"/>
                <a:cs typeface="Arial" pitchFamily="34" charset="0"/>
              </a:rPr>
              <a:t>2013</a:t>
            </a:r>
            <a:endParaRPr lang="de-DE" sz="1200" dirty="0">
              <a:solidFill>
                <a:srgbClr val="264F63"/>
              </a:solidFill>
              <a:latin typeface="Arial" pitchFamily="34" charset="0"/>
              <a:ea typeface="Arial" pitchFamily="-60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5241180"/>
            <a:ext cx="9144000" cy="1588"/>
          </a:xfrm>
          <a:prstGeom prst="line">
            <a:avLst/>
          </a:prstGeom>
          <a:ln w="12700">
            <a:solidFill>
              <a:srgbClr val="264F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12700">
            <a:solidFill>
              <a:srgbClr val="264F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627062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0" y="6383338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8D0EB9EE-2A65-CC4B-8ED3-E0A8D29839E4}" type="slidenum">
              <a:rPr lang="de-DE" sz="1000" b="1">
                <a:solidFill>
                  <a:srgbClr val="264F63"/>
                </a:solidFill>
                <a:latin typeface="Calibri" charset="0"/>
              </a:rPr>
              <a:pPr algn="r" eaLnBrk="1" hangingPunct="1"/>
              <a:t>‹Nr.›</a:t>
            </a:fld>
            <a:endParaRPr lang="de-DE" sz="1000" b="1" dirty="0">
              <a:solidFill>
                <a:srgbClr val="264F63"/>
              </a:solidFill>
              <a:latin typeface="Calibri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12700">
            <a:solidFill>
              <a:srgbClr val="264F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arpatyova@prodanube.eu" TargetMode="External"/><Relationship Id="rId2" Type="http://schemas.openxmlformats.org/officeDocument/2006/relationships/hyperlink" Target="mailto:seitz@prodanube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/>
              <a:t>LNG </a:t>
            </a:r>
            <a:r>
              <a:rPr lang="de-AT" sz="2000" dirty="0"/>
              <a:t>Masterplan</a:t>
            </a:r>
            <a:r>
              <a:rPr lang="de-AT" sz="2000" dirty="0"/>
              <a:t> for Rhine-Main-Danube</a:t>
            </a:r>
            <a:br>
              <a:rPr lang="de-AT" sz="2000" dirty="0"/>
            </a:br>
            <a:r>
              <a:rPr lang="de-AT" sz="1800" dirty="0"/>
              <a:t>2012-EU-18067-S</a:t>
            </a: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639" y="4591028"/>
            <a:ext cx="7109645" cy="370800"/>
          </a:xfrm>
        </p:spPr>
        <p:txBody>
          <a:bodyPr/>
          <a:lstStyle/>
          <a:p>
            <a:r>
              <a:rPr lang="de-AT" sz="2000" b="1" dirty="0">
                <a:solidFill>
                  <a:srgbClr val="264F63"/>
                </a:solidFill>
                <a:ea typeface="+mj-ea"/>
              </a:rPr>
              <a:t>Workshop Danube Commission</a:t>
            </a:r>
            <a:endParaRPr lang="de-AT" sz="2000" b="1" dirty="0">
              <a:solidFill>
                <a:srgbClr val="264F63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61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LNG Masterplan: Objectives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300" dirty="0" smtClean="0"/>
              <a:t>co-ordinate and harmonise </a:t>
            </a:r>
            <a:r>
              <a:rPr lang="en-GB" sz="1300" b="1" dirty="0" smtClean="0"/>
              <a:t>legislation and public – private investments</a:t>
            </a:r>
          </a:p>
          <a:p>
            <a:r>
              <a:rPr lang="en-GB" sz="1300" dirty="0"/>
              <a:t>be a driving force in terms of harmonised government law and legislation on the use and transport of LNG on inland waterways and roads, along with the new LNG technologies and standards</a:t>
            </a:r>
          </a:p>
          <a:p>
            <a:r>
              <a:rPr lang="en-GB" sz="1300" dirty="0" smtClean="0"/>
              <a:t>provide </a:t>
            </a:r>
            <a:r>
              <a:rPr lang="en-GB" sz="1300" b="1" dirty="0"/>
              <a:t>assessments of potential LNG pioneer markets </a:t>
            </a:r>
            <a:r>
              <a:rPr lang="en-GB" sz="1300" dirty="0"/>
              <a:t>in the hinterland of river ports and to explore </a:t>
            </a:r>
            <a:r>
              <a:rPr lang="en-GB" sz="1300" dirty="0" smtClean="0"/>
              <a:t>these markets </a:t>
            </a:r>
            <a:r>
              <a:rPr lang="en-GB" sz="1300" dirty="0"/>
              <a:t>as part of a hub &amp; spoke distribution concept</a:t>
            </a:r>
          </a:p>
          <a:p>
            <a:r>
              <a:rPr lang="en-GB" sz="1300" dirty="0" smtClean="0"/>
              <a:t>investigate </a:t>
            </a:r>
            <a:r>
              <a:rPr lang="en-GB" sz="1300" b="1" dirty="0" smtClean="0"/>
              <a:t>costs and benefits </a:t>
            </a:r>
            <a:r>
              <a:rPr lang="en-GB" sz="1300" dirty="0" smtClean="0"/>
              <a:t>of the implementation of LNG as a fuel and as cargo for the European inland fleet</a:t>
            </a:r>
          </a:p>
          <a:p>
            <a:r>
              <a:rPr lang="en-GB" sz="1300" dirty="0" smtClean="0"/>
              <a:t>increase </a:t>
            </a:r>
            <a:r>
              <a:rPr lang="en-GB" sz="1300" dirty="0"/>
              <a:t>and </a:t>
            </a:r>
            <a:r>
              <a:rPr lang="en-GB" sz="1300" b="1" dirty="0"/>
              <a:t>transfer </a:t>
            </a:r>
            <a:r>
              <a:rPr lang="en-GB" sz="1300" b="1" dirty="0" smtClean="0"/>
              <a:t>know-how </a:t>
            </a:r>
            <a:r>
              <a:rPr lang="en-GB" sz="1300" dirty="0"/>
              <a:t>from Northern Europe &amp; maritime sector to the inland navigation sector in general and to Central/ South Eastern Europe in particular</a:t>
            </a:r>
          </a:p>
          <a:p>
            <a:r>
              <a:rPr lang="en-GB" sz="1300" dirty="0" smtClean="0"/>
              <a:t>identify obstacles and to </a:t>
            </a:r>
            <a:r>
              <a:rPr lang="en-GB" sz="1300" b="1" dirty="0" smtClean="0"/>
              <a:t>elaborate solutions for cost-effective and stepwise deployment </a:t>
            </a:r>
            <a:r>
              <a:rPr lang="en-GB" sz="1300" dirty="0" smtClean="0"/>
              <a:t>in co-operation of public authorities and private industry</a:t>
            </a:r>
          </a:p>
          <a:p>
            <a:r>
              <a:rPr lang="en-GB" sz="1300" dirty="0" smtClean="0"/>
              <a:t>position </a:t>
            </a:r>
            <a:r>
              <a:rPr lang="en-GB" sz="1300" b="1" dirty="0" smtClean="0"/>
              <a:t>LNG as a green and alternative fuel </a:t>
            </a:r>
            <a:r>
              <a:rPr lang="en-GB" sz="1300" dirty="0" smtClean="0"/>
              <a:t>for inland water transport</a:t>
            </a:r>
          </a:p>
          <a:p>
            <a:r>
              <a:rPr lang="en-GB" sz="1300" b="1" dirty="0" smtClean="0"/>
              <a:t>trigger the follow-up development </a:t>
            </a:r>
            <a:r>
              <a:rPr lang="en-GB" sz="1300" dirty="0" smtClean="0"/>
              <a:t>and modernisation in inland water transport (both infrastructure and fleet) by introducing the cleaner alternative fuel and a valuable commodity (all-in-one)</a:t>
            </a:r>
          </a:p>
          <a:p>
            <a:r>
              <a:rPr lang="en-GB" sz="1300" b="1" dirty="0" smtClean="0"/>
              <a:t>facilitate pilot implementation </a:t>
            </a:r>
            <a:r>
              <a:rPr lang="en-GB" sz="1300" dirty="0" smtClean="0"/>
              <a:t>of the waterborne LNG chains, with built-up of pilot LNG infrastructure in ports as well as pilot LNG powered vessel(s) (newly built / and retrofitted)</a:t>
            </a:r>
          </a:p>
          <a:p>
            <a:r>
              <a:rPr lang="en-GB" sz="1300" b="1" dirty="0" smtClean="0"/>
              <a:t>strengthen European innovation in ship-building and related technologies </a:t>
            </a:r>
            <a:r>
              <a:rPr lang="en-GB" sz="1300" dirty="0" smtClean="0"/>
              <a:t>and thus improve the competitive position of European shipyards and equipment provider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0073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LNG Supply &amp; Distribution in Europe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ASEITZ\PRO DANUBE\PDI\Projects\LNG\FlugaLNG_Europa-e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00" y="1340768"/>
            <a:ext cx="7621200" cy="473603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12" y="4889261"/>
            <a:ext cx="4549434" cy="170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535010" y="6597352"/>
            <a:ext cx="3530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/>
              <a:t>Source: PREEF Research, 2011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870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LNG Masterplan for Rhine-Main-Danube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5884816" cy="4474800"/>
          </a:xfrm>
        </p:spPr>
        <p:txBody>
          <a:bodyPr/>
          <a:lstStyle/>
          <a:p>
            <a:r>
              <a:rPr lang="en-GB" dirty="0" smtClean="0"/>
              <a:t>Platform for cooperation of authorities and industry stakeholders with the purpose to:</a:t>
            </a:r>
          </a:p>
          <a:p>
            <a:pPr lvl="2"/>
            <a:r>
              <a:rPr lang="en-GB" dirty="0" smtClean="0"/>
              <a:t>Facilitate the creation of a harmonised European </a:t>
            </a:r>
            <a:r>
              <a:rPr lang="en-GB" b="1" dirty="0" smtClean="0"/>
              <a:t>regulatory framework </a:t>
            </a:r>
            <a:r>
              <a:rPr lang="en-GB" dirty="0" smtClean="0"/>
              <a:t>considering LNG as fuel           and as cargo for inland navigation</a:t>
            </a:r>
          </a:p>
          <a:p>
            <a:pPr lvl="2"/>
            <a:r>
              <a:rPr lang="en-GB" dirty="0" smtClean="0"/>
              <a:t>Deliver </a:t>
            </a:r>
            <a:r>
              <a:rPr lang="en-GB" b="1" dirty="0" smtClean="0"/>
              <a:t>technical concepts </a:t>
            </a:r>
            <a:r>
              <a:rPr lang="en-GB" dirty="0" smtClean="0"/>
              <a:t>for new and retrofitted vessels</a:t>
            </a:r>
          </a:p>
          <a:p>
            <a:pPr lvl="2"/>
            <a:r>
              <a:rPr lang="en-GB" dirty="0" smtClean="0"/>
              <a:t>Execute </a:t>
            </a:r>
            <a:r>
              <a:rPr lang="en-GB" b="1" dirty="0" smtClean="0"/>
              <a:t>pilot deployments </a:t>
            </a:r>
            <a:r>
              <a:rPr lang="en-GB" dirty="0" smtClean="0"/>
              <a:t>of vessels and terminals</a:t>
            </a:r>
          </a:p>
          <a:p>
            <a:pPr lvl="2"/>
            <a:endParaRPr lang="en-GB" sz="1200" dirty="0"/>
          </a:p>
          <a:p>
            <a:pPr lvl="2"/>
            <a:endParaRPr lang="en-GB" sz="1200" dirty="0" smtClean="0"/>
          </a:p>
          <a:p>
            <a:pPr lvl="2"/>
            <a:endParaRPr lang="en-GB" dirty="0" smtClean="0"/>
          </a:p>
          <a:p>
            <a:pPr marL="360000" lvl="2" indent="0">
              <a:buNone/>
            </a:pPr>
            <a:r>
              <a:rPr lang="en-GB" sz="1800" i="1" dirty="0" smtClean="0"/>
              <a:t>Develop a </a:t>
            </a:r>
            <a:r>
              <a:rPr lang="en-GB" sz="1800" b="1" i="1" dirty="0" smtClean="0">
                <a:solidFill>
                  <a:srgbClr val="7030A0"/>
                </a:solidFill>
              </a:rPr>
              <a:t>comprehensive strategy </a:t>
            </a:r>
            <a:r>
              <a:rPr lang="en-GB" sz="1800" i="1" dirty="0" smtClean="0">
                <a:solidFill>
                  <a:srgbClr val="7030A0"/>
                </a:solidFill>
              </a:rPr>
              <a:t>with a detailed roadmap for the implementation of LNG </a:t>
            </a:r>
            <a:r>
              <a:rPr lang="en-GB" sz="1800" i="1" dirty="0" smtClean="0"/>
              <a:t>in line with the EU policies in transport, energy and environment</a:t>
            </a:r>
            <a:endParaRPr lang="en-GB" sz="1800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7843570"/>
              </p:ext>
            </p:extLst>
          </p:nvPr>
        </p:nvGraphicFramePr>
        <p:xfrm>
          <a:off x="5680963" y="1602000"/>
          <a:ext cx="3336032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 rot="2268528">
            <a:off x="6395988" y="3939280"/>
            <a:ext cx="504056" cy="720080"/>
          </a:xfrm>
          <a:prstGeom prst="downArrow">
            <a:avLst>
              <a:gd name="adj1" fmla="val 40736"/>
              <a:gd name="adj2" fmla="val 62405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LNG Masterplan: Basic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1610467"/>
            <a:ext cx="7769240" cy="4474800"/>
          </a:xfrm>
        </p:spPr>
        <p:txBody>
          <a:bodyPr/>
          <a:lstStyle/>
          <a:p>
            <a:r>
              <a:rPr lang="en-GB" sz="1800" b="1" dirty="0" smtClean="0"/>
              <a:t>Programme: </a:t>
            </a:r>
          </a:p>
          <a:p>
            <a:pPr lvl="2"/>
            <a:r>
              <a:rPr lang="en-GB" dirty="0" smtClean="0"/>
              <a:t>TEN-T Multi-annual Call 2012</a:t>
            </a:r>
          </a:p>
          <a:p>
            <a:pPr lvl="2"/>
            <a:endParaRPr lang="en-GB" sz="400" dirty="0" smtClean="0"/>
          </a:p>
          <a:p>
            <a:r>
              <a:rPr lang="en-GB" sz="1800" b="1" dirty="0" smtClean="0"/>
              <a:t>Timeframe</a:t>
            </a:r>
            <a:r>
              <a:rPr lang="en-GB" sz="1800" dirty="0" smtClean="0"/>
              <a:t>:</a:t>
            </a:r>
          </a:p>
          <a:p>
            <a:pPr lvl="2"/>
            <a:r>
              <a:rPr lang="en-GB" dirty="0" smtClean="0"/>
              <a:t>1 January 2013 - 31 December 2015</a:t>
            </a:r>
          </a:p>
          <a:p>
            <a:pPr lvl="2"/>
            <a:endParaRPr lang="en-GB" sz="300" dirty="0"/>
          </a:p>
          <a:p>
            <a:r>
              <a:rPr lang="en-GB" sz="1800" b="1" dirty="0" smtClean="0"/>
              <a:t>Budget (eligible costs)</a:t>
            </a:r>
            <a:r>
              <a:rPr lang="en-GB" sz="1800" dirty="0" smtClean="0"/>
              <a:t>: 80,5 mil. EUR        							</a:t>
            </a:r>
            <a:r>
              <a:rPr lang="en-GB" sz="1400" i="1" dirty="0" smtClean="0"/>
              <a:t>(out of 69,2 mil. EUR pilot activities)</a:t>
            </a:r>
          </a:p>
          <a:p>
            <a:pPr lvl="2"/>
            <a:endParaRPr lang="en-GB" sz="300" dirty="0" smtClean="0"/>
          </a:p>
          <a:p>
            <a:r>
              <a:rPr lang="en-GB" sz="1800" b="1" dirty="0" smtClean="0"/>
              <a:t>EU funding: </a:t>
            </a:r>
            <a:r>
              <a:rPr lang="en-GB" sz="1800" dirty="0" smtClean="0"/>
              <a:t>40,25 mil. EUR</a:t>
            </a:r>
          </a:p>
          <a:p>
            <a:endParaRPr lang="en-GB" sz="600" b="1" dirty="0" smtClean="0"/>
          </a:p>
          <a:p>
            <a:r>
              <a:rPr lang="en-GB" sz="1800" b="1" dirty="0" smtClean="0"/>
              <a:t>Beneficiaries</a:t>
            </a:r>
            <a:r>
              <a:rPr lang="en-GB" sz="1800" dirty="0" smtClean="0"/>
              <a:t>: 33 public / private bodies / incl. 1 member state</a:t>
            </a:r>
          </a:p>
          <a:p>
            <a:endParaRPr lang="en-GB" sz="600" dirty="0" smtClean="0"/>
          </a:p>
          <a:p>
            <a:r>
              <a:rPr lang="en-GB" sz="1800" dirty="0"/>
              <a:t>E</a:t>
            </a:r>
            <a:r>
              <a:rPr lang="en-GB" sz="1800" dirty="0" smtClean="0"/>
              <a:t>ndorsed by </a:t>
            </a:r>
            <a:r>
              <a:rPr lang="en-GB" sz="1800" b="1" dirty="0" smtClean="0"/>
              <a:t>Ministries of Transport </a:t>
            </a:r>
            <a:r>
              <a:rPr lang="en-GB" sz="1800" dirty="0" smtClean="0"/>
              <a:t>of NL, AT, CZ, SK, BG and CCNR</a:t>
            </a:r>
          </a:p>
          <a:p>
            <a:endParaRPr lang="en-GB" sz="600" dirty="0" smtClean="0"/>
          </a:p>
          <a:p>
            <a:r>
              <a:rPr lang="en-GB" sz="1800" b="1" dirty="0" smtClean="0"/>
              <a:t>Non-funded partners</a:t>
            </a:r>
            <a:r>
              <a:rPr lang="en-GB" sz="1800" dirty="0" smtClean="0"/>
              <a:t>: 37 public / private bodies &amp; professional 							    associations </a:t>
            </a:r>
            <a:r>
              <a:rPr lang="en-GB" sz="1400" i="1" dirty="0" smtClean="0"/>
              <a:t>(as of 21.8.2013)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52210983"/>
              </p:ext>
            </p:extLst>
          </p:nvPr>
        </p:nvGraphicFramePr>
        <p:xfrm>
          <a:off x="4666373" y="1484784"/>
          <a:ext cx="4320480" cy="251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2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LNG Masterplan: Partner </a:t>
            </a:r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b="1" dirty="0" smtClean="0"/>
              <a:t>33 funded partners </a:t>
            </a:r>
            <a:r>
              <a:rPr lang="en-GB" sz="1800" i="1" dirty="0" smtClean="0"/>
              <a:t>(beneficiaries)</a:t>
            </a:r>
          </a:p>
          <a:p>
            <a:pPr lvl="2"/>
            <a:r>
              <a:rPr lang="en-GB" dirty="0"/>
              <a:t>Barge operators &amp; shipyards</a:t>
            </a:r>
          </a:p>
          <a:p>
            <a:pPr lvl="2"/>
            <a:r>
              <a:rPr lang="en-GB" dirty="0"/>
              <a:t>Terminal </a:t>
            </a:r>
            <a:r>
              <a:rPr lang="en-GB" dirty="0" smtClean="0"/>
              <a:t>operators </a:t>
            </a:r>
          </a:p>
          <a:p>
            <a:pPr lvl="2"/>
            <a:r>
              <a:rPr lang="en-GB" dirty="0" smtClean="0"/>
              <a:t>Logistics providers</a:t>
            </a:r>
            <a:endParaRPr lang="en-GB" dirty="0"/>
          </a:p>
          <a:p>
            <a:pPr lvl="2"/>
            <a:r>
              <a:rPr lang="en-GB" dirty="0" smtClean="0"/>
              <a:t>Port </a:t>
            </a:r>
            <a:r>
              <a:rPr lang="en-GB" dirty="0"/>
              <a:t>authorities </a:t>
            </a:r>
            <a:r>
              <a:rPr lang="en-GB" i="1" dirty="0"/>
              <a:t>(Rotterdam, </a:t>
            </a:r>
            <a:r>
              <a:rPr lang="en-GB" i="1" dirty="0" smtClean="0"/>
              <a:t>                                                                   Antwerp</a:t>
            </a:r>
            <a:r>
              <a:rPr lang="en-GB" i="1" dirty="0"/>
              <a:t>, Strasbourg, </a:t>
            </a:r>
            <a:r>
              <a:rPr lang="en-GB" i="1" dirty="0" smtClean="0"/>
              <a:t>Mannheim, 							     Romania </a:t>
            </a:r>
            <a:r>
              <a:rPr lang="en-GB" i="1" dirty="0"/>
              <a:t>+ </a:t>
            </a:r>
            <a:r>
              <a:rPr lang="en-GB" i="1" dirty="0" smtClean="0"/>
              <a:t>Basel)</a:t>
            </a:r>
          </a:p>
          <a:p>
            <a:pPr lvl="2"/>
            <a:r>
              <a:rPr lang="en-GB" dirty="0" smtClean="0"/>
              <a:t>Classification societies</a:t>
            </a:r>
          </a:p>
          <a:p>
            <a:pPr lvl="2"/>
            <a:r>
              <a:rPr lang="en-GB" dirty="0" smtClean="0"/>
              <a:t>Professional associations</a:t>
            </a:r>
            <a:endParaRPr lang="en-GB" dirty="0"/>
          </a:p>
          <a:p>
            <a:pPr lvl="2"/>
            <a:r>
              <a:rPr lang="en-GB" dirty="0" smtClean="0"/>
              <a:t>Energy sector</a:t>
            </a:r>
          </a:p>
          <a:p>
            <a:pPr lvl="2"/>
            <a:r>
              <a:rPr lang="en-GB" dirty="0" smtClean="0"/>
              <a:t>Banking sector &amp; legal services</a:t>
            </a:r>
          </a:p>
          <a:p>
            <a:pPr lvl="2"/>
            <a:r>
              <a:rPr lang="en-GB" dirty="0" smtClean="0"/>
              <a:t>Universities &amp; research institutions &amp; consulting</a:t>
            </a:r>
          </a:p>
          <a:p>
            <a:pPr lvl="2"/>
            <a:endParaRPr lang="en-GB" sz="900" dirty="0"/>
          </a:p>
          <a:p>
            <a:r>
              <a:rPr lang="en-GB" sz="1800" b="1" dirty="0" smtClean="0"/>
              <a:t>37 not funded partners </a:t>
            </a:r>
            <a:r>
              <a:rPr lang="en-GB" sz="1800" dirty="0" smtClean="0"/>
              <a:t>as members of the industry reference group, advisory group or steering committee group </a:t>
            </a:r>
            <a:r>
              <a:rPr lang="en-GB" sz="1200" i="1" dirty="0" smtClean="0"/>
              <a:t>(status 21.8.2013)</a:t>
            </a:r>
            <a:endParaRPr lang="en-GB" sz="1800" i="1" dirty="0" smtClean="0"/>
          </a:p>
          <a:p>
            <a:endParaRPr lang="en-GB" sz="160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35698887"/>
              </p:ext>
            </p:extLst>
          </p:nvPr>
        </p:nvGraphicFramePr>
        <p:xfrm>
          <a:off x="4572000" y="1412776"/>
          <a:ext cx="4464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9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Advisory Group &amp; Industry Reference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8956" y="1220401"/>
            <a:ext cx="3736792" cy="4873550"/>
          </a:xfrm>
        </p:spPr>
        <p:txBody>
          <a:bodyPr/>
          <a:lstStyle/>
          <a:p>
            <a:pPr marL="0" indent="0">
              <a:buNone/>
            </a:pPr>
            <a:r>
              <a:rPr lang="sk-SK" sz="1400" b="1" dirty="0" smtClean="0"/>
              <a:t>Advisory Group</a:t>
            </a:r>
            <a:endParaRPr lang="sk-SK" sz="1200" b="1" dirty="0" smtClean="0"/>
          </a:p>
          <a:p>
            <a:endParaRPr lang="sk-SK" sz="100" dirty="0" smtClean="0"/>
          </a:p>
          <a:p>
            <a:r>
              <a:rPr lang="sk-SK" sz="1200" dirty="0" smtClean="0"/>
              <a:t>Port Authority Osijek</a:t>
            </a:r>
          </a:p>
          <a:p>
            <a:r>
              <a:rPr lang="sk-SK" sz="1200" dirty="0" smtClean="0"/>
              <a:t>International Sava River Basin Commission</a:t>
            </a:r>
          </a:p>
          <a:p>
            <a:r>
              <a:rPr lang="sk-SK" sz="1200" dirty="0" smtClean="0"/>
              <a:t>Bundesverband Öffentlicher Binnenhäfen (BÖB)</a:t>
            </a:r>
          </a:p>
          <a:p>
            <a:r>
              <a:rPr lang="sk-SK" sz="1200" dirty="0" smtClean="0"/>
              <a:t>European Barge Unit (EBU)</a:t>
            </a:r>
          </a:p>
          <a:p>
            <a:r>
              <a:rPr lang="sk-SK" sz="1200" dirty="0" smtClean="0"/>
              <a:t>European Federation of Inland Ports (EFIP)</a:t>
            </a:r>
          </a:p>
          <a:p>
            <a:r>
              <a:rPr lang="sk-SK" sz="1200" dirty="0" smtClean="0"/>
              <a:t>European Skippers’ Organisation (ESO)</a:t>
            </a:r>
          </a:p>
          <a:p>
            <a:r>
              <a:rPr lang="sk-SK" sz="1200" dirty="0" smtClean="0"/>
              <a:t>Inland Navigation Europe (INE)</a:t>
            </a:r>
          </a:p>
          <a:p>
            <a:r>
              <a:rPr lang="sk-SK" sz="1200" dirty="0" smtClean="0"/>
              <a:t>Lloyds Register EMEA</a:t>
            </a:r>
          </a:p>
          <a:p>
            <a:r>
              <a:rPr lang="sk-SK" sz="1200" dirty="0" smtClean="0"/>
              <a:t>Bureau Veritas</a:t>
            </a:r>
          </a:p>
          <a:p>
            <a:r>
              <a:rPr lang="sk-SK" sz="1200" dirty="0" smtClean="0"/>
              <a:t>Duisburger Hafen AG</a:t>
            </a:r>
          </a:p>
          <a:p>
            <a:r>
              <a:rPr lang="sk-SK" sz="1200" dirty="0" smtClean="0"/>
              <a:t>Port of Switzerland</a:t>
            </a:r>
          </a:p>
          <a:p>
            <a:r>
              <a:rPr lang="sk-SK" sz="1200" dirty="0" smtClean="0"/>
              <a:t>Romanian Inland Ports Union (UPIR)</a:t>
            </a:r>
          </a:p>
          <a:p>
            <a:endParaRPr lang="sk-SK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3200" y="1220400"/>
            <a:ext cx="4096832" cy="4856763"/>
          </a:xfrm>
        </p:spPr>
        <p:txBody>
          <a:bodyPr/>
          <a:lstStyle/>
          <a:p>
            <a:pPr marL="0" indent="0">
              <a:buNone/>
            </a:pPr>
            <a:r>
              <a:rPr lang="sk-SK" sz="1400" b="1" dirty="0" smtClean="0"/>
              <a:t>Industry Reference Group</a:t>
            </a:r>
            <a:endParaRPr lang="sk-SK" sz="1200" b="1" dirty="0" smtClean="0"/>
          </a:p>
          <a:p>
            <a:pPr marL="0" indent="0">
              <a:buNone/>
            </a:pPr>
            <a:endParaRPr lang="sk-SK" sz="100" dirty="0" smtClean="0"/>
          </a:p>
          <a:p>
            <a:r>
              <a:rPr lang="sk-SK" sz="1200" dirty="0" smtClean="0"/>
              <a:t>via donau </a:t>
            </a:r>
            <a:r>
              <a:rPr lang="de-AT" sz="1200" dirty="0" smtClean="0"/>
              <a:t>(AT)</a:t>
            </a:r>
            <a:endParaRPr lang="sk-SK" sz="1200" dirty="0" smtClean="0"/>
          </a:p>
          <a:p>
            <a:r>
              <a:rPr lang="sk-SK" sz="1200" dirty="0" smtClean="0"/>
              <a:t>Stevas Shipping</a:t>
            </a:r>
            <a:r>
              <a:rPr lang="de-AT" sz="1200" dirty="0" smtClean="0"/>
              <a:t> (BE)</a:t>
            </a:r>
            <a:endParaRPr lang="sk-SK" sz="1200" dirty="0" smtClean="0"/>
          </a:p>
          <a:p>
            <a:r>
              <a:rPr lang="sk-SK" sz="1200" dirty="0"/>
              <a:t>Caterpillar Marine Power Systems </a:t>
            </a:r>
            <a:r>
              <a:rPr lang="sk-SK" sz="1200" dirty="0" smtClean="0"/>
              <a:t>(</a:t>
            </a:r>
            <a:r>
              <a:rPr lang="de-AT" sz="1200" dirty="0" smtClean="0"/>
              <a:t>DE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Gaztransport &amp; Technigas SAs </a:t>
            </a:r>
            <a:r>
              <a:rPr lang="de-AT" sz="1200" dirty="0" smtClean="0"/>
              <a:t>(FR)</a:t>
            </a:r>
            <a:endParaRPr lang="sk-SK" sz="1200" dirty="0" smtClean="0"/>
          </a:p>
          <a:p>
            <a:r>
              <a:rPr lang="sk-SK" sz="1200" dirty="0" smtClean="0"/>
              <a:t>Westport</a:t>
            </a:r>
            <a:r>
              <a:rPr lang="de-AT" sz="1200" dirty="0"/>
              <a:t>  </a:t>
            </a:r>
            <a:r>
              <a:rPr lang="de-AT" sz="1200" dirty="0" smtClean="0"/>
              <a:t>(FR)</a:t>
            </a:r>
            <a:endParaRPr lang="sk-SK" sz="1200" dirty="0" smtClean="0"/>
          </a:p>
          <a:p>
            <a:r>
              <a:rPr lang="sk-SK" sz="1200" dirty="0" smtClean="0"/>
              <a:t>Danube </a:t>
            </a:r>
            <a:r>
              <a:rPr lang="sk-SK" sz="1200" dirty="0"/>
              <a:t>Logistics </a:t>
            </a:r>
            <a:r>
              <a:rPr lang="sk-SK" sz="1200" dirty="0" smtClean="0"/>
              <a:t>(</a:t>
            </a:r>
            <a:r>
              <a:rPr lang="de-AT" sz="1200" dirty="0" smtClean="0"/>
              <a:t>MD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Cryonorm Systems B.V</a:t>
            </a:r>
            <a:r>
              <a:rPr lang="sk-SK" sz="1200" dirty="0"/>
              <a:t>. </a:t>
            </a:r>
            <a:r>
              <a:rPr lang="sk-SK" sz="1200" dirty="0" smtClean="0"/>
              <a:t>(</a:t>
            </a:r>
            <a:r>
              <a:rPr lang="de-AT" sz="1200" dirty="0" smtClean="0"/>
              <a:t>NL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DNV Kema Nederland B.V</a:t>
            </a:r>
            <a:r>
              <a:rPr lang="sk-SK" sz="1200" dirty="0"/>
              <a:t>. </a:t>
            </a:r>
            <a:r>
              <a:rPr lang="sk-SK" sz="1200" dirty="0" smtClean="0"/>
              <a:t>(</a:t>
            </a:r>
            <a:r>
              <a:rPr lang="de-AT" sz="1200" dirty="0" smtClean="0"/>
              <a:t>NL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N.V. Nederlandse </a:t>
            </a:r>
            <a:r>
              <a:rPr lang="sk-SK" sz="1200" dirty="0"/>
              <a:t>Gasunie </a:t>
            </a:r>
            <a:r>
              <a:rPr lang="sk-SK" sz="1200" dirty="0" smtClean="0"/>
              <a:t>(</a:t>
            </a:r>
            <a:r>
              <a:rPr lang="de-AT" sz="1200" dirty="0"/>
              <a:t>NL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Mercurius Shipping </a:t>
            </a:r>
            <a:r>
              <a:rPr lang="sk-SK" sz="1200" dirty="0"/>
              <a:t>Group </a:t>
            </a:r>
            <a:r>
              <a:rPr lang="sk-SK" sz="1200" dirty="0" smtClean="0"/>
              <a:t>(</a:t>
            </a:r>
            <a:r>
              <a:rPr lang="de-AT" sz="1200" dirty="0"/>
              <a:t>NL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QaGroup Holding </a:t>
            </a:r>
            <a:r>
              <a:rPr lang="sk-SK" sz="1200" dirty="0"/>
              <a:t>BV </a:t>
            </a:r>
            <a:r>
              <a:rPr lang="sk-SK" sz="1200" dirty="0" smtClean="0"/>
              <a:t>(</a:t>
            </a:r>
            <a:r>
              <a:rPr lang="de-AT" sz="1200" dirty="0"/>
              <a:t>NL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Wartsila Netherlands B.V</a:t>
            </a:r>
            <a:r>
              <a:rPr lang="sk-SK" sz="1200" dirty="0"/>
              <a:t>. </a:t>
            </a:r>
            <a:r>
              <a:rPr lang="sk-SK" sz="1200" dirty="0" smtClean="0"/>
              <a:t>(</a:t>
            </a:r>
            <a:r>
              <a:rPr lang="de-AT" sz="1200" dirty="0"/>
              <a:t>NL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NAVMAR Inc. Srl</a:t>
            </a:r>
            <a:r>
              <a:rPr lang="sk-SK" sz="1200" dirty="0"/>
              <a:t>. </a:t>
            </a:r>
            <a:r>
              <a:rPr lang="sk-SK" sz="1200" dirty="0" smtClean="0"/>
              <a:t>(</a:t>
            </a:r>
            <a:r>
              <a:rPr lang="de-AT" sz="1200" dirty="0" smtClean="0"/>
              <a:t>RO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Shipyard ATG </a:t>
            </a:r>
            <a:r>
              <a:rPr lang="sk-SK" sz="1200" dirty="0"/>
              <a:t>Giurgiu </a:t>
            </a:r>
            <a:r>
              <a:rPr lang="sk-SK" sz="1200" dirty="0" smtClean="0"/>
              <a:t>(</a:t>
            </a:r>
            <a:r>
              <a:rPr lang="de-AT" sz="1200" dirty="0" smtClean="0"/>
              <a:t>RO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Stroje a Mechanizmy, a.s</a:t>
            </a:r>
            <a:r>
              <a:rPr lang="sk-SK" sz="1200" dirty="0"/>
              <a:t>. </a:t>
            </a:r>
            <a:r>
              <a:rPr lang="sk-SK" sz="1200" dirty="0" smtClean="0"/>
              <a:t>(</a:t>
            </a:r>
            <a:r>
              <a:rPr lang="de-AT" sz="1200" dirty="0" smtClean="0"/>
              <a:t>SK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Bulgarian River Shipping </a:t>
            </a:r>
            <a:r>
              <a:rPr lang="sk-SK" sz="1200" dirty="0"/>
              <a:t>JSCo </a:t>
            </a:r>
            <a:r>
              <a:rPr lang="sk-SK" sz="1200" dirty="0" smtClean="0"/>
              <a:t>(</a:t>
            </a:r>
            <a:r>
              <a:rPr lang="de-AT" sz="1200" dirty="0" smtClean="0"/>
              <a:t>BG</a:t>
            </a:r>
            <a:r>
              <a:rPr lang="sk-SK" sz="1200" dirty="0" smtClean="0"/>
              <a:t>)</a:t>
            </a:r>
          </a:p>
          <a:p>
            <a:r>
              <a:rPr lang="sk-SK" sz="1200" dirty="0" smtClean="0"/>
              <a:t>Constanta Port </a:t>
            </a:r>
            <a:r>
              <a:rPr lang="sk-SK" sz="1200" dirty="0"/>
              <a:t>Administration </a:t>
            </a:r>
            <a:r>
              <a:rPr lang="sk-SK" sz="1200" dirty="0" smtClean="0"/>
              <a:t>(</a:t>
            </a:r>
            <a:r>
              <a:rPr lang="de-AT" sz="1200" dirty="0" smtClean="0"/>
              <a:t>RO</a:t>
            </a:r>
            <a:r>
              <a:rPr lang="sk-SK" sz="1200" dirty="0" smtClean="0"/>
              <a:t>)</a:t>
            </a:r>
            <a:endParaRPr lang="de-AT" sz="1200" dirty="0" smtClean="0"/>
          </a:p>
          <a:p>
            <a:r>
              <a:rPr lang="de-AT" sz="1200" dirty="0" smtClean="0"/>
              <a:t>SEATECH Engineering </a:t>
            </a:r>
            <a:r>
              <a:rPr lang="de-AT" sz="1200" dirty="0"/>
              <a:t>Ltd. </a:t>
            </a:r>
            <a:r>
              <a:rPr lang="de-AT" sz="1200" dirty="0" smtClean="0"/>
              <a:t>(PL)</a:t>
            </a:r>
          </a:p>
          <a:p>
            <a:r>
              <a:rPr lang="de-AT" sz="1200" dirty="0" smtClean="0"/>
              <a:t>MOL </a:t>
            </a:r>
            <a:r>
              <a:rPr lang="de-AT" sz="1200" dirty="0" err="1" smtClean="0"/>
              <a:t>Hungarian</a:t>
            </a:r>
            <a:r>
              <a:rPr lang="de-AT" sz="1200" dirty="0" smtClean="0"/>
              <a:t> </a:t>
            </a:r>
            <a:r>
              <a:rPr lang="de-AT" sz="1200" dirty="0" err="1" smtClean="0"/>
              <a:t>Oil</a:t>
            </a:r>
            <a:r>
              <a:rPr lang="de-AT" sz="1200" dirty="0" smtClean="0"/>
              <a:t> </a:t>
            </a:r>
            <a:r>
              <a:rPr lang="de-AT" sz="1200" dirty="0" err="1" smtClean="0"/>
              <a:t>and</a:t>
            </a:r>
            <a:r>
              <a:rPr lang="de-AT" sz="1200" dirty="0" smtClean="0"/>
              <a:t> Gas </a:t>
            </a:r>
            <a:r>
              <a:rPr lang="de-AT" sz="1200" dirty="0" err="1" smtClean="0"/>
              <a:t>Plc</a:t>
            </a:r>
            <a:r>
              <a:rPr lang="de-AT" sz="1200" dirty="0" smtClean="0"/>
              <a:t>. (HU)</a:t>
            </a:r>
            <a:endParaRPr lang="de-AT" sz="1200" dirty="0"/>
          </a:p>
          <a:p>
            <a:endParaRPr lang="sk-SK" sz="1100" dirty="0" smtClean="0"/>
          </a:p>
        </p:txBody>
      </p:sp>
    </p:spTree>
    <p:extLst>
      <p:ext uri="{BB962C8B-B14F-4D97-AF65-F5344CB8AC3E}">
        <p14:creationId xmlns:p14="http://schemas.microsoft.com/office/powerpoint/2010/main" val="24628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Beneficiaries (project partners)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A3PS - Austrian Agency for Alt. Propulsion Systems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Erste Group Bank AG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EVN AG	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FH OÖ Forschungs &amp; Entwicklungs GmbH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Pro Danube Management GmbH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Schönherr Rechtsanwälte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LINZ AG 		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Gemeentelijk Havenbedrijf Antwerpen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Bulmarket DM Ltd.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Asociace NGV o.s.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DST Entwicklungszentrum für Schiffstechnik und Transportsysteme e.V.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Germanischer Lloyd SE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Universität Duisburg Essen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Staatl. Rhein-Neckar-Hafengesell. Mannheim </a:t>
            </a:r>
            <a:r>
              <a:rPr lang="sk-SK" sz="1050" smtClean="0"/>
              <a:t>mbH </a:t>
            </a:r>
            <a:endParaRPr lang="sk-SK" sz="12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Port autonome de Strasbourg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Bernhard Schulte (Cyprus) Ltd</a:t>
            </a:r>
            <a:endParaRPr lang="sk-SK" sz="12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Chemgas Barging Sarl</a:t>
            </a:r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Argos Bunkering B.V</a:t>
            </a:r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Chemgas Holding B.V.</a:t>
            </a:r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DCL Barge B.V.</a:t>
            </a:r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Havenbedrijf Rotterdam N.V.</a:t>
            </a:r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Stichting STC-Group</a:t>
            </a:r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Kooiman Marine B.V.</a:t>
            </a:r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Veka Mariska BV</a:t>
            </a:r>
          </a:p>
          <a:p>
            <a:pPr marL="144000"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Bodewes Binnenvaart B.V.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National Company The Maritime Danube Ports Administration, Galati	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Ceronav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Navrom S.A.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Transport Trade Services S.A.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University of Craiova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Danube LNG (EEIG)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Výskumný ústav dopravný, a. s.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sk-SK" sz="40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k-SK" sz="1200" smtClean="0"/>
              <a:t>Ministero delle Infrastrutture e dei Trasporti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763200" y="1561956"/>
            <a:ext cx="3736792" cy="1868818"/>
          </a:xfrm>
          <a:prstGeom prst="round1Rect">
            <a:avLst>
              <a:gd name="adj" fmla="val 4505"/>
            </a:avLst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4098662" y="3078091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smtClean="0">
                <a:solidFill>
                  <a:srgbClr val="264F63"/>
                </a:solidFill>
              </a:rPr>
              <a:t>AT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63200" y="3498908"/>
            <a:ext cx="3736792" cy="288000"/>
          </a:xfrm>
          <a:prstGeom prst="round1Rect">
            <a:avLst/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Box 7"/>
          <p:cNvSpPr txBox="1"/>
          <p:nvPr/>
        </p:nvSpPr>
        <p:spPr>
          <a:xfrm>
            <a:off x="4067944" y="3461413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BE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770261" y="3859933"/>
            <a:ext cx="3736792" cy="288000"/>
          </a:xfrm>
          <a:prstGeom prst="round1Rect">
            <a:avLst/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4075005" y="383365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BG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763200" y="4211556"/>
            <a:ext cx="3736792" cy="288000"/>
          </a:xfrm>
          <a:prstGeom prst="round1Rect">
            <a:avLst/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4067944" y="41847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CZ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763200" y="4559819"/>
            <a:ext cx="3736792" cy="1188000"/>
          </a:xfrm>
          <a:prstGeom prst="round1Rect">
            <a:avLst>
              <a:gd name="adj" fmla="val 6879"/>
            </a:avLst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4078516" y="497803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DE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770261" y="5796136"/>
            <a:ext cx="3736792" cy="288000"/>
          </a:xfrm>
          <a:prstGeom prst="round1Rect">
            <a:avLst/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4064433" y="57693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FR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770261" y="6145503"/>
            <a:ext cx="3736792" cy="288000"/>
          </a:xfrm>
          <a:prstGeom prst="round1Rect">
            <a:avLst/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4075005" y="6118741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CY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4655059" y="1952773"/>
            <a:ext cx="3736792" cy="1908000"/>
          </a:xfrm>
          <a:prstGeom prst="round1Rect">
            <a:avLst>
              <a:gd name="adj" fmla="val 3429"/>
            </a:avLst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7965231" y="352602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smtClean="0">
                <a:solidFill>
                  <a:srgbClr val="264F63"/>
                </a:solidFill>
              </a:rPr>
              <a:t>NL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21" name="Round Single Corner Rectangle 20"/>
          <p:cNvSpPr/>
          <p:nvPr/>
        </p:nvSpPr>
        <p:spPr>
          <a:xfrm>
            <a:off x="4660487" y="3922585"/>
            <a:ext cx="3736792" cy="1404000"/>
          </a:xfrm>
          <a:prstGeom prst="round1Rect">
            <a:avLst>
              <a:gd name="adj" fmla="val 4620"/>
            </a:avLst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7926656" y="4988571"/>
            <a:ext cx="512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RO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23" name="Round Single Corner Rectangle 22"/>
          <p:cNvSpPr/>
          <p:nvPr/>
        </p:nvSpPr>
        <p:spPr>
          <a:xfrm>
            <a:off x="4657156" y="5398616"/>
            <a:ext cx="3736792" cy="468000"/>
          </a:xfrm>
          <a:prstGeom prst="round1Rect">
            <a:avLst>
              <a:gd name="adj" fmla="val 12150"/>
            </a:avLst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7961900" y="55244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SK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25" name="Round Single Corner Rectangle 24"/>
          <p:cNvSpPr/>
          <p:nvPr/>
        </p:nvSpPr>
        <p:spPr>
          <a:xfrm>
            <a:off x="4657156" y="5937481"/>
            <a:ext cx="3736792" cy="317388"/>
          </a:xfrm>
          <a:prstGeom prst="round1Rect">
            <a:avLst/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TextBox 25"/>
          <p:cNvSpPr txBox="1"/>
          <p:nvPr/>
        </p:nvSpPr>
        <p:spPr>
          <a:xfrm>
            <a:off x="7961900" y="59202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IT</a:t>
            </a:r>
            <a:endParaRPr lang="sk-SK" b="1">
              <a:solidFill>
                <a:srgbClr val="264F63"/>
              </a:solidFill>
            </a:endParaRPr>
          </a:p>
        </p:txBody>
      </p:sp>
      <p:sp>
        <p:nvSpPr>
          <p:cNvPr id="30" name="Round Single Corner Rectangle 29"/>
          <p:cNvSpPr/>
          <p:nvPr/>
        </p:nvSpPr>
        <p:spPr>
          <a:xfrm>
            <a:off x="4657156" y="1561955"/>
            <a:ext cx="3736792" cy="342000"/>
          </a:xfrm>
          <a:prstGeom prst="round1Rect">
            <a:avLst/>
          </a:prstGeom>
          <a:noFill/>
          <a:ln w="12700">
            <a:solidFill>
              <a:srgbClr val="264F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TextBox 30"/>
          <p:cNvSpPr txBox="1"/>
          <p:nvPr/>
        </p:nvSpPr>
        <p:spPr>
          <a:xfrm>
            <a:off x="7951328" y="15351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smtClean="0">
                <a:solidFill>
                  <a:srgbClr val="264F63"/>
                </a:solidFill>
              </a:rPr>
              <a:t>LU</a:t>
            </a:r>
            <a:endParaRPr lang="sk-SK" b="1">
              <a:solidFill>
                <a:srgbClr val="264F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LNG Masterplan: Geographical scope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26" y="1556792"/>
            <a:ext cx="7917922" cy="4502017"/>
          </a:xfrm>
          <a:prstGeom prst="rect">
            <a:avLst/>
          </a:prstGeom>
          <a:noFill/>
          <a:ln w="9525">
            <a:solidFill>
              <a:srgbClr val="264F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LNG Masterplan: Work </a:t>
            </a:r>
            <a:r>
              <a:rPr lang="en-GB" dirty="0" smtClean="0"/>
              <a:t>Breakdown Structure</a:t>
            </a:r>
            <a:endParaRPr lang="en-GB" dirty="0"/>
          </a:p>
        </p:txBody>
      </p:sp>
      <p:pic>
        <p:nvPicPr>
          <p:cNvPr id="2050" name="Picture 2" descr="C:\Users\ProDanube101\Documents\x_disk\proj_LNG Masterplan\09_TEN-T\01_Project Proposal\A26_LNG_work breakdown structur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90" y="1395646"/>
            <a:ext cx="7186488" cy="47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Activity 5 - </a:t>
            </a:r>
            <a:r>
              <a:rPr lang="en-GB" dirty="0"/>
              <a:t>Pilot </a:t>
            </a:r>
            <a:r>
              <a:rPr lang="en-GB" dirty="0" smtClean="0"/>
              <a:t>deployment - overview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LNG terminals / bunker stations</a:t>
            </a:r>
          </a:p>
          <a:p>
            <a:pPr lvl="1"/>
            <a:r>
              <a:rPr lang="en-GB" sz="1200" dirty="0" smtClean="0"/>
              <a:t>Bunker </a:t>
            </a:r>
            <a:r>
              <a:rPr lang="en-GB" sz="1200" dirty="0"/>
              <a:t>station – Port of Antwerp</a:t>
            </a:r>
          </a:p>
          <a:p>
            <a:pPr lvl="1"/>
            <a:r>
              <a:rPr lang="en-GB" sz="1200" dirty="0" smtClean="0"/>
              <a:t>LNG </a:t>
            </a:r>
            <a:r>
              <a:rPr lang="en-GB" sz="1200" dirty="0"/>
              <a:t>Terminal in Ruse (</a:t>
            </a:r>
            <a:r>
              <a:rPr lang="en-GB" sz="1200" dirty="0" err="1"/>
              <a:t>Bulmarket</a:t>
            </a:r>
            <a:r>
              <a:rPr lang="en-GB" sz="1200" dirty="0"/>
              <a:t> DM Ltd.)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pPr marL="0" indent="0">
              <a:buNone/>
            </a:pPr>
            <a:r>
              <a:rPr lang="en-GB" sz="1400" b="1" dirty="0" smtClean="0"/>
              <a:t>LNG </a:t>
            </a:r>
            <a:r>
              <a:rPr lang="en-GB" sz="1400" b="1" dirty="0"/>
              <a:t>vehicles &amp; Machinery</a:t>
            </a:r>
          </a:p>
          <a:p>
            <a:pPr lvl="1"/>
            <a:r>
              <a:rPr lang="en-GB" sz="1200" dirty="0"/>
              <a:t>Combined LNG/CNG fuelling stations (</a:t>
            </a:r>
            <a:r>
              <a:rPr lang="en-GB" sz="1200" dirty="0" err="1"/>
              <a:t>Bulmarket</a:t>
            </a:r>
            <a:r>
              <a:rPr lang="en-GB" sz="1200" dirty="0"/>
              <a:t> DM Ltd.)</a:t>
            </a:r>
          </a:p>
          <a:p>
            <a:pPr lvl="1"/>
            <a:r>
              <a:rPr lang="en-GB" sz="1200" dirty="0"/>
              <a:t>LNG fuelled tank trucks (</a:t>
            </a:r>
            <a:r>
              <a:rPr lang="en-GB" sz="1200" dirty="0" err="1"/>
              <a:t>Bulmarket</a:t>
            </a:r>
            <a:r>
              <a:rPr lang="en-GB" sz="1200" dirty="0"/>
              <a:t> DM Ltd.)</a:t>
            </a:r>
          </a:p>
          <a:p>
            <a:endParaRPr lang="en-GB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LNG tankers</a:t>
            </a:r>
            <a:endParaRPr lang="en-GB" sz="1400" b="1" dirty="0"/>
          </a:p>
          <a:p>
            <a:pPr lvl="1"/>
            <a:r>
              <a:rPr lang="en-GB" sz="1200" dirty="0" smtClean="0"/>
              <a:t>Combined </a:t>
            </a:r>
            <a:r>
              <a:rPr lang="en-GB" sz="1200" dirty="0"/>
              <a:t>LNG – MGO tanker (Argos Bunkering B.V.)</a:t>
            </a:r>
          </a:p>
          <a:p>
            <a:pPr lvl="1"/>
            <a:r>
              <a:rPr lang="en-GB" sz="1200" dirty="0"/>
              <a:t>LNG Tanker (</a:t>
            </a:r>
            <a:r>
              <a:rPr lang="en-GB" sz="1200" dirty="0" err="1"/>
              <a:t>Veka</a:t>
            </a:r>
            <a:r>
              <a:rPr lang="en-GB" sz="1200" dirty="0"/>
              <a:t> </a:t>
            </a:r>
            <a:r>
              <a:rPr lang="en-GB" sz="1200" dirty="0" err="1"/>
              <a:t>Mariska</a:t>
            </a:r>
            <a:r>
              <a:rPr lang="en-GB" sz="1200" dirty="0"/>
              <a:t> B.V.)</a:t>
            </a:r>
          </a:p>
          <a:p>
            <a:pPr lvl="1"/>
            <a:r>
              <a:rPr lang="en-GB" sz="1200" dirty="0"/>
              <a:t>LNG Inland </a:t>
            </a:r>
            <a:r>
              <a:rPr lang="en-GB" sz="1200" dirty="0" smtClean="0"/>
              <a:t>Tanker (</a:t>
            </a:r>
            <a:r>
              <a:rPr lang="en-GB" sz="1200" dirty="0" err="1"/>
              <a:t>Chemgas</a:t>
            </a:r>
            <a:r>
              <a:rPr lang="en-GB" sz="1200" dirty="0"/>
              <a:t> Shipping B.V.)</a:t>
            </a:r>
          </a:p>
          <a:p>
            <a:pPr lvl="1"/>
            <a:r>
              <a:rPr lang="en-GB" sz="1200" dirty="0"/>
              <a:t>LNG coastal </a:t>
            </a:r>
            <a:r>
              <a:rPr lang="en-GB" sz="1200" dirty="0" smtClean="0"/>
              <a:t>carrier (</a:t>
            </a:r>
            <a:r>
              <a:rPr lang="en-GB" sz="1200" dirty="0"/>
              <a:t>Bernhard Schulte Cyprus Ltd</a:t>
            </a:r>
            <a:r>
              <a:rPr lang="en-GB" sz="1200" dirty="0" smtClean="0"/>
              <a:t>.)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400" b="1" dirty="0"/>
              <a:t>LNG propelled vessels</a:t>
            </a:r>
          </a:p>
          <a:p>
            <a:pPr lvl="1"/>
            <a:r>
              <a:rPr lang="en-GB" sz="1200" dirty="0" smtClean="0"/>
              <a:t>Container </a:t>
            </a:r>
            <a:r>
              <a:rPr lang="en-GB" sz="1200" dirty="0"/>
              <a:t>vessel (DCL Barge B.V.)</a:t>
            </a:r>
          </a:p>
          <a:p>
            <a:pPr lvl="1"/>
            <a:r>
              <a:rPr lang="en-GB" sz="1200" dirty="0"/>
              <a:t>LNG pusher (</a:t>
            </a:r>
            <a:r>
              <a:rPr lang="en-GB" sz="1200" dirty="0" err="1"/>
              <a:t>Kooiman</a:t>
            </a:r>
            <a:r>
              <a:rPr lang="en-GB" sz="1200" dirty="0"/>
              <a:t> Marine B.V.)</a:t>
            </a:r>
          </a:p>
          <a:p>
            <a:pPr lvl="1"/>
            <a:r>
              <a:rPr lang="en-GB" sz="1200" dirty="0"/>
              <a:t>LNG propelled chemical tanker (</a:t>
            </a:r>
            <a:r>
              <a:rPr lang="en-GB" sz="1200" dirty="0" err="1"/>
              <a:t>Chemgas</a:t>
            </a:r>
            <a:r>
              <a:rPr lang="en-GB" sz="1200" dirty="0"/>
              <a:t> Barging </a:t>
            </a:r>
            <a:r>
              <a:rPr lang="en-GB" sz="1200" dirty="0" err="1"/>
              <a:t>S.a.r.l</a:t>
            </a:r>
            <a:r>
              <a:rPr lang="en-GB" sz="1200" dirty="0"/>
              <a:t>.)</a:t>
            </a:r>
          </a:p>
          <a:p>
            <a:pPr lvl="1"/>
            <a:r>
              <a:rPr lang="en-GB" sz="1200" dirty="0"/>
              <a:t>LNG Propelled pushers (</a:t>
            </a:r>
            <a:r>
              <a:rPr lang="en-GB" sz="1200" dirty="0" err="1"/>
              <a:t>Navrom</a:t>
            </a:r>
            <a:r>
              <a:rPr lang="en-GB" sz="1200" dirty="0"/>
              <a:t> S.A. Galati)</a:t>
            </a:r>
          </a:p>
          <a:p>
            <a:pPr lvl="1"/>
            <a:r>
              <a:rPr lang="en-GB" sz="1200" dirty="0" smtClean="0"/>
              <a:t>LNG </a:t>
            </a:r>
            <a:r>
              <a:rPr lang="en-GB" sz="1200" dirty="0"/>
              <a:t>Propelled chemical tanker (</a:t>
            </a:r>
            <a:r>
              <a:rPr lang="en-GB" sz="1200" dirty="0" err="1"/>
              <a:t>Bodewes</a:t>
            </a:r>
            <a:r>
              <a:rPr lang="en-GB" sz="1200" dirty="0"/>
              <a:t> </a:t>
            </a:r>
            <a:r>
              <a:rPr lang="en-GB" sz="1200" dirty="0" err="1"/>
              <a:t>Binnenvaart</a:t>
            </a:r>
            <a:r>
              <a:rPr lang="en-GB" sz="1200" dirty="0"/>
              <a:t> B.V.)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356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What is Pro Danube International?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404040"/>
                </a:solidFill>
              </a:rPr>
              <a:t>Platform of private companies with strategic economic interest in better framework conditions and higher public investment in the Danube transport &amp; logistics system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400" dirty="0" smtClean="0"/>
              <a:t>Established autumn 2011 by companies &amp; associations</a:t>
            </a:r>
          </a:p>
          <a:p>
            <a:r>
              <a:rPr lang="en-GB" sz="1400" dirty="0" smtClean="0"/>
              <a:t>Non-profit association based in Vienna</a:t>
            </a:r>
          </a:p>
          <a:p>
            <a:r>
              <a:rPr lang="en-GB" sz="1400" dirty="0" smtClean="0"/>
              <a:t>Network of currently more than 120 companies</a:t>
            </a:r>
          </a:p>
          <a:p>
            <a:r>
              <a:rPr lang="en-GB" sz="1400" dirty="0" smtClean="0"/>
              <a:t>More than a lobbying organisation as it initiates and executes projects which improve framework conditions resulting into a higher use of the Danube</a:t>
            </a:r>
            <a:endParaRPr lang="en-GB" sz="1400" dirty="0"/>
          </a:p>
        </p:txBody>
      </p:sp>
      <p:graphicFrame>
        <p:nvGraphicFramePr>
          <p:cNvPr id="4" name="Diagramm 4"/>
          <p:cNvGraphicFramePr/>
          <p:nvPr>
            <p:extLst>
              <p:ext uri="{D42A27DB-BD31-4B8C-83A1-F6EECF244321}">
                <p14:modId xmlns:p14="http://schemas.microsoft.com/office/powerpoint/2010/main" val="2195892943"/>
              </p:ext>
            </p:extLst>
          </p:nvPr>
        </p:nvGraphicFramePr>
        <p:xfrm>
          <a:off x="1039528" y="2887579"/>
          <a:ext cx="6708809" cy="164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6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Pilot deployments - Terminals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Bunker station </a:t>
            </a:r>
            <a:r>
              <a:rPr lang="en-GB" sz="1600" b="1" dirty="0" smtClean="0"/>
              <a:t>                            </a:t>
            </a:r>
            <a:r>
              <a:rPr lang="en-GB" sz="1600" dirty="0" smtClean="0"/>
              <a:t>(</a:t>
            </a:r>
            <a:r>
              <a:rPr lang="en-GB" sz="1600" dirty="0"/>
              <a:t>Port of Antwerp)</a:t>
            </a:r>
          </a:p>
          <a:p>
            <a:pPr lvl="1"/>
            <a:r>
              <a:rPr lang="en-GB" sz="1400" dirty="0"/>
              <a:t>Initial project to build –up a LNG bunkering network for inland vessel sin NW Europe (Rhine-Meuse)</a:t>
            </a:r>
          </a:p>
          <a:p>
            <a:endParaRPr lang="en-GB" sz="12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1196" y="1602000"/>
            <a:ext cx="3891243" cy="4903410"/>
          </a:xfrm>
        </p:spPr>
        <p:txBody>
          <a:bodyPr/>
          <a:lstStyle/>
          <a:p>
            <a:r>
              <a:rPr lang="en-GB" sz="1600" b="1" dirty="0" smtClean="0"/>
              <a:t>LNG Terminal in Ruse             </a:t>
            </a:r>
            <a:r>
              <a:rPr lang="en-GB" sz="1600" dirty="0" smtClean="0"/>
              <a:t>(</a:t>
            </a:r>
            <a:r>
              <a:rPr lang="en-GB" sz="1600" dirty="0" err="1" smtClean="0"/>
              <a:t>Bulmarket</a:t>
            </a:r>
            <a:r>
              <a:rPr lang="en-GB" sz="1600" dirty="0" smtClean="0"/>
              <a:t> DM Ltd.)</a:t>
            </a:r>
          </a:p>
          <a:p>
            <a:pPr lvl="2"/>
            <a:r>
              <a:rPr lang="en-GB" sz="1400" dirty="0" smtClean="0"/>
              <a:t>Waterfront storage unit of min. 1.000 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 including fuelling for vessels &amp; trucks</a:t>
            </a:r>
          </a:p>
          <a:p>
            <a:pPr lvl="2"/>
            <a:r>
              <a:rPr lang="en-GB" sz="1400" dirty="0" smtClean="0"/>
              <a:t>Hinterland demand / base load in the first year approx. 40.000 m</a:t>
            </a:r>
            <a:r>
              <a:rPr lang="en-GB" sz="1400" baseline="30000" dirty="0" smtClean="0"/>
              <a:t>3</a:t>
            </a:r>
          </a:p>
          <a:p>
            <a:pPr lvl="2"/>
            <a:endParaRPr lang="en-GB" sz="1200" baseline="30000" dirty="0" smtClean="0"/>
          </a:p>
          <a:p>
            <a:pPr lvl="2"/>
            <a:endParaRPr lang="de-AT" sz="1200" baseline="30000" dirty="0" smtClean="0"/>
          </a:p>
          <a:p>
            <a:pPr lvl="2"/>
            <a:endParaRPr lang="de-AT" sz="1200" baseline="30000" dirty="0"/>
          </a:p>
          <a:p>
            <a:pPr lvl="2"/>
            <a:endParaRPr lang="en-GB" sz="1200" baseline="30000" dirty="0" smtClean="0"/>
          </a:p>
          <a:p>
            <a:pPr marL="0" indent="0">
              <a:buNone/>
            </a:pPr>
            <a:r>
              <a:rPr lang="en-GB" sz="1600" b="1" dirty="0" smtClean="0">
                <a:solidFill>
                  <a:srgbClr val="264F63"/>
                </a:solidFill>
              </a:rPr>
              <a:t>      </a:t>
            </a:r>
            <a:r>
              <a:rPr lang="en-GB" sz="1600" b="1" u="sng" dirty="0" smtClean="0">
                <a:solidFill>
                  <a:srgbClr val="264F63"/>
                </a:solidFill>
              </a:rPr>
              <a:t>Feasibility study</a:t>
            </a:r>
          </a:p>
          <a:p>
            <a:pPr lvl="1"/>
            <a:r>
              <a:rPr lang="en-GB" sz="1600" b="1" dirty="0" smtClean="0"/>
              <a:t>LNG Terminal Port of Constanta </a:t>
            </a:r>
            <a:r>
              <a:rPr lang="en-GB" sz="1200" dirty="0" smtClean="0"/>
              <a:t>(Transport Trade Services S.A.)</a:t>
            </a:r>
          </a:p>
          <a:p>
            <a:pPr lvl="3"/>
            <a:r>
              <a:rPr lang="en-GB" sz="1200" dirty="0" smtClean="0"/>
              <a:t>Small scale LNG receiving terminal in the Port of Constanta with </a:t>
            </a:r>
            <a:r>
              <a:rPr lang="en-GB" sz="1200" b="1" dirty="0" smtClean="0"/>
              <a:t>fuelling facilities for vessels and trucks</a:t>
            </a:r>
            <a:r>
              <a:rPr lang="en-GB" sz="1200" dirty="0" smtClean="0"/>
              <a:t> up to approx</a:t>
            </a:r>
            <a:r>
              <a:rPr lang="en-GB" sz="1200" b="1" dirty="0" smtClean="0"/>
              <a:t>. 5.000 m</a:t>
            </a:r>
            <a:r>
              <a:rPr lang="en-GB" sz="1200" b="1" baseline="30000" dirty="0" smtClean="0"/>
              <a:t>3</a:t>
            </a:r>
            <a:r>
              <a:rPr lang="en-GB" sz="1200" b="1" dirty="0" smtClean="0"/>
              <a:t> </a:t>
            </a:r>
            <a:r>
              <a:rPr lang="en-GB" sz="1200" dirty="0" smtClean="0"/>
              <a:t>storage capacity</a:t>
            </a:r>
          </a:p>
          <a:p>
            <a:pPr marL="540000" lvl="3" indent="0">
              <a:buNone/>
            </a:pPr>
            <a:r>
              <a:rPr lang="en-GB" sz="1200" i="1" dirty="0" smtClean="0">
                <a:sym typeface="Wingdings" pitchFamily="2" charset="2"/>
              </a:rPr>
              <a:t>     essential element in setting-up a LNG</a:t>
            </a:r>
            <a:br>
              <a:rPr lang="en-GB" sz="1200" i="1" dirty="0" smtClean="0">
                <a:sym typeface="Wingdings" pitchFamily="2" charset="2"/>
              </a:rPr>
            </a:br>
            <a:r>
              <a:rPr lang="en-GB" sz="1200" i="1" dirty="0" smtClean="0">
                <a:sym typeface="Wingdings" pitchFamily="2" charset="2"/>
              </a:rPr>
              <a:t>        supply chain on the Danube</a:t>
            </a:r>
            <a:endParaRPr lang="en-GB" sz="1200" i="1" dirty="0" smtClean="0"/>
          </a:p>
          <a:p>
            <a:pPr lvl="3"/>
            <a:endParaRPr lang="en-GB" sz="1200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67549" y="4563401"/>
            <a:ext cx="3546843" cy="1942009"/>
            <a:chOff x="0" y="3645024"/>
            <a:chExt cx="4277820" cy="22574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3645024"/>
              <a:ext cx="3940693" cy="2257416"/>
            </a:xfrm>
            <a:prstGeom prst="rect">
              <a:avLst/>
            </a:prstGeom>
            <a:noFill/>
            <a:ln w="9525">
              <a:solidFill>
                <a:srgbClr val="264F6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52237" y="4618823"/>
              <a:ext cx="621401" cy="30511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</a:rPr>
                <a:t>Ruse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2457029" y="4630855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21124" y="4505965"/>
              <a:ext cx="956696" cy="30511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</a:rPr>
                <a:t>Constanta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321125" y="4516024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516" y="3093916"/>
            <a:ext cx="3262919" cy="1960326"/>
            <a:chOff x="455317" y="4125868"/>
            <a:chExt cx="3763242" cy="237599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5317" y="4125868"/>
              <a:ext cx="3763242" cy="2375992"/>
            </a:xfrm>
            <a:prstGeom prst="rect">
              <a:avLst/>
            </a:prstGeom>
            <a:noFill/>
            <a:ln w="9525">
              <a:solidFill>
                <a:srgbClr val="264F6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82756" y="5192045"/>
              <a:ext cx="850798" cy="27830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</a:rPr>
                <a:t>Antwerp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868219" y="5280996"/>
              <a:ext cx="66302" cy="6322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83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Pilot </a:t>
            </a:r>
            <a:r>
              <a:rPr lang="en-GB" dirty="0"/>
              <a:t>deployments </a:t>
            </a:r>
            <a:r>
              <a:rPr lang="en-GB" dirty="0" smtClean="0"/>
              <a:t>- LNG Tankers I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017" y="5368944"/>
            <a:ext cx="251278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3851" y="5490435"/>
            <a:ext cx="2266061" cy="61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3736792" cy="4474800"/>
          </a:xfrm>
        </p:spPr>
        <p:txBody>
          <a:bodyPr/>
          <a:lstStyle/>
          <a:p>
            <a:r>
              <a:rPr lang="en-GB" b="1" dirty="0" smtClean="0"/>
              <a:t>Combined LNG – MGO tanker </a:t>
            </a:r>
            <a:r>
              <a:rPr lang="en-GB" sz="1800" dirty="0" smtClean="0"/>
              <a:t>(Argos Bunkering BV)</a:t>
            </a:r>
          </a:p>
          <a:p>
            <a:pPr lvl="1"/>
            <a:endParaRPr lang="en-GB" sz="1600" dirty="0" smtClean="0"/>
          </a:p>
          <a:p>
            <a:pPr lvl="2"/>
            <a:r>
              <a:rPr lang="en-GB" dirty="0" smtClean="0"/>
              <a:t>A combined LNG &amp; MGO tanker to be used </a:t>
            </a:r>
            <a:r>
              <a:rPr lang="en-GB" dirty="0"/>
              <a:t>for ship to ship LNG &amp; MGO bunkering of inland </a:t>
            </a:r>
            <a:r>
              <a:rPr lang="en-GB" dirty="0" smtClean="0"/>
              <a:t>barges</a:t>
            </a:r>
          </a:p>
          <a:p>
            <a:pPr lvl="2"/>
            <a:r>
              <a:rPr lang="en-GB" dirty="0" smtClean="0"/>
              <a:t>Use of b</a:t>
            </a:r>
            <a:r>
              <a:rPr lang="nl-NL" dirty="0"/>
              <a:t>oil-off LNG for </a:t>
            </a:r>
            <a:r>
              <a:rPr lang="en-US" dirty="0"/>
              <a:t>electric</a:t>
            </a:r>
            <a:r>
              <a:rPr lang="nl-NL" dirty="0"/>
              <a:t> propulsion and generating </a:t>
            </a:r>
            <a:r>
              <a:rPr lang="en-US" dirty="0"/>
              <a:t>electricity</a:t>
            </a:r>
            <a:endParaRPr lang="en-GB" dirty="0" smtClean="0"/>
          </a:p>
          <a:p>
            <a:pPr lvl="2"/>
            <a:r>
              <a:rPr lang="nl-NL" dirty="0" smtClean="0"/>
              <a:t>Working </a:t>
            </a:r>
            <a:r>
              <a:rPr lang="nl-NL" dirty="0"/>
              <a:t>area: </a:t>
            </a:r>
            <a:r>
              <a:rPr lang="en-US" dirty="0"/>
              <a:t>Ports</a:t>
            </a:r>
            <a:r>
              <a:rPr lang="nl-NL" dirty="0"/>
              <a:t> of Amsterdam, Rotterdam and </a:t>
            </a:r>
            <a:r>
              <a:rPr lang="nl-NL" dirty="0" smtClean="0"/>
              <a:t>Antwerpen</a:t>
            </a:r>
          </a:p>
          <a:p>
            <a:pPr lvl="2"/>
            <a:r>
              <a:rPr lang="en-GB" dirty="0"/>
              <a:t>Pilot operation: Q3 2015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1197" y="1602000"/>
            <a:ext cx="3735388" cy="4475162"/>
          </a:xfrm>
        </p:spPr>
        <p:txBody>
          <a:bodyPr/>
          <a:lstStyle/>
          <a:p>
            <a:r>
              <a:rPr lang="en-GB" b="1" dirty="0" smtClean="0"/>
              <a:t>LNG Tanker </a:t>
            </a:r>
            <a:r>
              <a:rPr lang="en-GB" b="1" dirty="0"/>
              <a:t> </a:t>
            </a:r>
            <a:r>
              <a:rPr lang="en-GB" b="1" dirty="0" smtClean="0"/>
              <a:t>                     </a:t>
            </a:r>
            <a:r>
              <a:rPr lang="en-GB" sz="1800" dirty="0" smtClean="0"/>
              <a:t>(Veka Mariska B.V.)</a:t>
            </a:r>
          </a:p>
          <a:p>
            <a:endParaRPr lang="en-GB" sz="1600" dirty="0"/>
          </a:p>
          <a:p>
            <a:pPr lvl="2"/>
            <a:r>
              <a:rPr lang="en-GB" dirty="0"/>
              <a:t>Dual fuel Type G tanker for LNG transport 86 x 10.5 x 2.6 m </a:t>
            </a:r>
            <a:r>
              <a:rPr lang="en-GB" dirty="0" smtClean="0"/>
              <a:t>(LNG </a:t>
            </a:r>
            <a:r>
              <a:rPr lang="en-GB" dirty="0"/>
              <a:t>bunker tanker for </a:t>
            </a:r>
            <a:r>
              <a:rPr lang="en-GB" dirty="0" smtClean="0"/>
              <a:t>Rhine)</a:t>
            </a:r>
            <a:endParaRPr lang="en-GB" dirty="0"/>
          </a:p>
          <a:p>
            <a:pPr lvl="2"/>
            <a:r>
              <a:rPr lang="en-GB" dirty="0"/>
              <a:t>Electric compulsion with dual fuel engines as generator </a:t>
            </a:r>
            <a:r>
              <a:rPr lang="en-GB" dirty="0" smtClean="0"/>
              <a:t>sailing </a:t>
            </a:r>
            <a:r>
              <a:rPr lang="en-GB" dirty="0"/>
              <a:t>on the ‘boil-off’ of the LNG </a:t>
            </a:r>
            <a:r>
              <a:rPr lang="en-GB" dirty="0" smtClean="0"/>
              <a:t>cargo </a:t>
            </a:r>
            <a:r>
              <a:rPr lang="en-GB" i="1" dirty="0" smtClean="0"/>
              <a:t>(2 </a:t>
            </a:r>
            <a:r>
              <a:rPr lang="en-GB" i="1" dirty="0"/>
              <a:t>x 500 kW dual fuel </a:t>
            </a:r>
            <a:r>
              <a:rPr lang="en-GB" i="1" dirty="0" smtClean="0"/>
              <a:t>engines)</a:t>
            </a:r>
            <a:endParaRPr lang="en-GB" i="1" dirty="0"/>
          </a:p>
          <a:p>
            <a:pPr lvl="2"/>
            <a:r>
              <a:rPr lang="en-GB" dirty="0" smtClean="0"/>
              <a:t>LNG tanks: 2250 </a:t>
            </a:r>
            <a:r>
              <a:rPr lang="en-GB" dirty="0"/>
              <a:t>m3 LNG (1000 tons</a:t>
            </a:r>
            <a:r>
              <a:rPr lang="en-GB" dirty="0" smtClean="0"/>
              <a:t>)</a:t>
            </a:r>
          </a:p>
          <a:p>
            <a:pPr lvl="2"/>
            <a:r>
              <a:rPr lang="en-GB" dirty="0"/>
              <a:t>Pilot operation: Q2/Q3 2015</a:t>
            </a:r>
          </a:p>
        </p:txBody>
      </p:sp>
    </p:spTree>
    <p:extLst>
      <p:ext uri="{BB962C8B-B14F-4D97-AF65-F5344CB8AC3E}">
        <p14:creationId xmlns:p14="http://schemas.microsoft.com/office/powerpoint/2010/main" val="1519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Pilot deployments - LNG </a:t>
            </a:r>
            <a:r>
              <a:rPr lang="en-GB" dirty="0" smtClean="0"/>
              <a:t>Tankers II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1984" y="1602000"/>
            <a:ext cx="3736792" cy="4474800"/>
          </a:xfrm>
        </p:spPr>
        <p:txBody>
          <a:bodyPr/>
          <a:lstStyle/>
          <a:p>
            <a:r>
              <a:rPr lang="en-GB" b="1" dirty="0" smtClean="0"/>
              <a:t>LNG Inland Tankers  </a:t>
            </a:r>
            <a:r>
              <a:rPr lang="en-GB" sz="1800" dirty="0" smtClean="0"/>
              <a:t>(Chemgas Shipping B.V.)</a:t>
            </a:r>
          </a:p>
          <a:p>
            <a:endParaRPr lang="en-GB" sz="1800" dirty="0"/>
          </a:p>
          <a:p>
            <a:pPr lvl="2"/>
            <a:r>
              <a:rPr lang="en-GB" dirty="0" smtClean="0"/>
              <a:t>LNG inland gas tanker being a part of the LNG supply chain on the Danube</a:t>
            </a:r>
          </a:p>
          <a:p>
            <a:pPr lvl="2"/>
            <a:r>
              <a:rPr lang="en-GB" dirty="0" smtClean="0"/>
              <a:t>Working area: (1) Lower Danube &amp; (2) connecting Constanta with Upper Danube</a:t>
            </a:r>
          </a:p>
          <a:p>
            <a:pPr lvl="2"/>
            <a:r>
              <a:rPr lang="en-GB" dirty="0" smtClean="0"/>
              <a:t>Innovative propulsion system using boil-off LNG as fuel</a:t>
            </a:r>
          </a:p>
          <a:p>
            <a:pPr lvl="2"/>
            <a:r>
              <a:rPr lang="en-GB" dirty="0"/>
              <a:t>Pilot operation: Q3 2015</a:t>
            </a:r>
          </a:p>
          <a:p>
            <a:pPr lvl="2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560" y="1602000"/>
            <a:ext cx="3735388" cy="4475162"/>
          </a:xfrm>
        </p:spPr>
        <p:txBody>
          <a:bodyPr/>
          <a:lstStyle/>
          <a:p>
            <a:r>
              <a:rPr lang="en-GB" b="1" dirty="0" smtClean="0"/>
              <a:t>LNG coastal carrier   </a:t>
            </a:r>
            <a:r>
              <a:rPr lang="en-GB" sz="1800" dirty="0" smtClean="0"/>
              <a:t>(Bernhard Schulte Cyprus Ltd.)</a:t>
            </a:r>
          </a:p>
          <a:p>
            <a:endParaRPr lang="en-GB" sz="1800" dirty="0"/>
          </a:p>
          <a:p>
            <a:pPr lvl="2"/>
            <a:r>
              <a:rPr lang="en-GB" dirty="0" smtClean="0"/>
              <a:t>Coastal LNG carrier connected LNG import terminal in the Easter Mediterranean with the planned receiving terminal in Constanta</a:t>
            </a:r>
          </a:p>
          <a:p>
            <a:pPr lvl="2"/>
            <a:r>
              <a:rPr lang="en-GB" dirty="0" smtClean="0"/>
              <a:t>(Preliminary) specification: 110,0m x 16,8m, draught 4,8m; capacity 5.000 cbm LNG.</a:t>
            </a:r>
          </a:p>
          <a:p>
            <a:pPr lvl="2"/>
            <a:r>
              <a:rPr lang="en-GB" dirty="0"/>
              <a:t>Pilot operation: Q3 2015</a:t>
            </a:r>
          </a:p>
          <a:p>
            <a:pPr lvl="2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3020914" cy="129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0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Pilot deployments - LNG propelled vessels I</a:t>
            </a:r>
            <a:endParaRPr lang="en-GB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5229200"/>
            <a:ext cx="2014076" cy="122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5350576"/>
            <a:ext cx="1818774" cy="84995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3736792" cy="4474800"/>
          </a:xfrm>
        </p:spPr>
        <p:txBody>
          <a:bodyPr/>
          <a:lstStyle/>
          <a:p>
            <a:r>
              <a:rPr lang="en-GB" b="1" dirty="0" smtClean="0"/>
              <a:t>Container vessel                  </a:t>
            </a:r>
            <a:r>
              <a:rPr lang="en-GB" dirty="0" smtClean="0"/>
              <a:t>(DCL Barge B.V.)</a:t>
            </a:r>
          </a:p>
          <a:p>
            <a:endParaRPr lang="en-GB" sz="1200" dirty="0" smtClean="0"/>
          </a:p>
          <a:p>
            <a:pPr lvl="2">
              <a:lnSpc>
                <a:spcPct val="100000"/>
              </a:lnSpc>
            </a:pPr>
            <a:r>
              <a:rPr lang="en-GB" sz="1400" u="sng" dirty="0" smtClean="0"/>
              <a:t>Retrofitting of container vessel</a:t>
            </a:r>
            <a:r>
              <a:rPr lang="en-GB" sz="1400" u="sng" dirty="0"/>
              <a:t> </a:t>
            </a:r>
            <a:r>
              <a:rPr lang="en-GB" sz="1400" dirty="0" smtClean="0"/>
              <a:t>(year 2000) long 105 m and capacity 206 TEU (total capacity 348 TEU)</a:t>
            </a:r>
            <a:endParaRPr lang="en-US" sz="1400" dirty="0"/>
          </a:p>
          <a:p>
            <a:pPr lvl="2"/>
            <a:r>
              <a:rPr lang="en-GB" sz="1400" dirty="0" smtClean="0"/>
              <a:t>2 </a:t>
            </a:r>
            <a:r>
              <a:rPr lang="en-GB" sz="1400" dirty="0"/>
              <a:t>dual fuel engines + 60 m3 LNG fuel tank (for 1 </a:t>
            </a:r>
            <a:r>
              <a:rPr lang="en-GB" sz="1400" dirty="0" smtClean="0"/>
              <a:t>round-trip). Advanced </a:t>
            </a:r>
            <a:r>
              <a:rPr lang="en-GB" sz="1400" dirty="0"/>
              <a:t>concept development in close contact with Lloyd’s</a:t>
            </a:r>
          </a:p>
          <a:p>
            <a:pPr lvl="2">
              <a:lnSpc>
                <a:spcPct val="100000"/>
              </a:lnSpc>
            </a:pPr>
            <a:r>
              <a:rPr lang="en-GB" sz="1400" dirty="0" smtClean="0"/>
              <a:t>Route</a:t>
            </a:r>
            <a:r>
              <a:rPr lang="en-GB" sz="1400" dirty="0"/>
              <a:t>: Rhine-service (Antwerp – Rotterdam – Basel)</a:t>
            </a:r>
          </a:p>
          <a:p>
            <a:pPr lvl="2">
              <a:lnSpc>
                <a:spcPct val="100000"/>
              </a:lnSpc>
            </a:pPr>
            <a:r>
              <a:rPr lang="en-GB" sz="1400" dirty="0"/>
              <a:t>Pilot operation: April 2014</a:t>
            </a:r>
            <a:endParaRPr lang="nl-NL" sz="1400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1197" y="1602000"/>
            <a:ext cx="3735388" cy="4475162"/>
          </a:xfrm>
        </p:spPr>
        <p:txBody>
          <a:bodyPr/>
          <a:lstStyle/>
          <a:p>
            <a:r>
              <a:rPr lang="en-GB" b="1" dirty="0" smtClean="0"/>
              <a:t>LNG pusher                 </a:t>
            </a:r>
            <a:r>
              <a:rPr lang="en-GB" dirty="0" smtClean="0"/>
              <a:t>(Kooiman Marine B.V.)</a:t>
            </a:r>
          </a:p>
          <a:p>
            <a:endParaRPr lang="en-GB" sz="1200" dirty="0"/>
          </a:p>
          <a:p>
            <a:pPr lvl="2">
              <a:lnSpc>
                <a:spcPct val="100000"/>
              </a:lnSpc>
            </a:pPr>
            <a:r>
              <a:rPr lang="en-GB" sz="1400" dirty="0" smtClean="0"/>
              <a:t>Dual </a:t>
            </a:r>
            <a:r>
              <a:rPr lang="en-GB" sz="1400" dirty="0"/>
              <a:t>fuel </a:t>
            </a:r>
            <a:r>
              <a:rPr lang="en-US" sz="1400" u="sng" dirty="0"/>
              <a:t>push boat </a:t>
            </a:r>
            <a:r>
              <a:rPr lang="en-US" sz="1400" dirty="0"/>
              <a:t>for Rhine and inland service (able to push 6 loaded barges)</a:t>
            </a:r>
          </a:p>
          <a:p>
            <a:pPr lvl="2"/>
            <a:r>
              <a:rPr lang="en-GB" sz="1400" dirty="0" smtClean="0"/>
              <a:t>Propulsion: dual </a:t>
            </a:r>
            <a:r>
              <a:rPr lang="en-GB" sz="1400" dirty="0"/>
              <a:t>fuel </a:t>
            </a:r>
            <a:r>
              <a:rPr lang="en-GB" sz="1400" dirty="0" smtClean="0"/>
              <a:t>engines 4 X 1060 kW (Wartsila), </a:t>
            </a:r>
            <a:r>
              <a:rPr lang="en-GB" sz="1400" dirty="0"/>
              <a:t>160m</a:t>
            </a:r>
            <a:r>
              <a:rPr lang="en-GB" sz="1400" baseline="30000" dirty="0"/>
              <a:t>3</a:t>
            </a:r>
            <a:r>
              <a:rPr lang="en-GB" sz="1400" dirty="0"/>
              <a:t> LNG fuel </a:t>
            </a:r>
            <a:r>
              <a:rPr lang="en-GB" sz="1400" dirty="0" smtClean="0"/>
              <a:t>tank &amp; 80 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 diesel tank</a:t>
            </a:r>
          </a:p>
          <a:p>
            <a:pPr lvl="2"/>
            <a:r>
              <a:rPr lang="en-GB" sz="1400" dirty="0" smtClean="0"/>
              <a:t>Length/beam/draught: 40 x 18 x 1,6 m</a:t>
            </a:r>
            <a:endParaRPr lang="en-GB" sz="1400" dirty="0"/>
          </a:p>
          <a:p>
            <a:pPr lvl="2">
              <a:lnSpc>
                <a:spcPct val="100000"/>
              </a:lnSpc>
            </a:pPr>
            <a:r>
              <a:rPr lang="en-US" sz="1400" dirty="0" smtClean="0"/>
              <a:t>Route</a:t>
            </a:r>
            <a:r>
              <a:rPr lang="en-US" sz="1400" dirty="0"/>
              <a:t>: Rotterdam – Duisburg (</a:t>
            </a:r>
            <a:r>
              <a:rPr lang="en-US" sz="1400" dirty="0" smtClean="0"/>
              <a:t>24h/7 days)</a:t>
            </a:r>
            <a:endParaRPr lang="en-GB" sz="1400" dirty="0"/>
          </a:p>
          <a:p>
            <a:pPr lvl="2">
              <a:lnSpc>
                <a:spcPct val="100000"/>
              </a:lnSpc>
            </a:pPr>
            <a:r>
              <a:rPr lang="en-GB" sz="1400" dirty="0" smtClean="0"/>
              <a:t>Pilot </a:t>
            </a:r>
            <a:r>
              <a:rPr lang="en-GB" sz="1400" dirty="0"/>
              <a:t>operation: Q3 2015</a:t>
            </a:r>
          </a:p>
          <a:p>
            <a:pPr lvl="2"/>
            <a:r>
              <a:rPr lang="en-GB" sz="1400" dirty="0"/>
              <a:t>Owner &amp; operator: </a:t>
            </a:r>
            <a:r>
              <a:rPr lang="nl-NL" sz="1400" dirty="0"/>
              <a:t>ThyssenKrupp </a:t>
            </a:r>
            <a:r>
              <a:rPr lang="nl-NL" sz="1400" dirty="0" smtClean="0"/>
              <a:t>Veerhaven</a:t>
            </a:r>
            <a:endParaRPr lang="nl-NL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4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Pilot </a:t>
            </a:r>
            <a:r>
              <a:rPr lang="en-GB" dirty="0" smtClean="0"/>
              <a:t>deployments - </a:t>
            </a:r>
            <a:r>
              <a:rPr lang="en-GB" dirty="0"/>
              <a:t>LNG propelled </a:t>
            </a:r>
            <a:r>
              <a:rPr lang="en-GB" dirty="0" smtClean="0"/>
              <a:t>vessels II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b="1" dirty="0" smtClean="0"/>
              <a:t>LNG propelled chem. tanker </a:t>
            </a:r>
            <a:r>
              <a:rPr lang="en-GB" sz="1800" dirty="0" smtClean="0"/>
              <a:t>(Chemgas Barging S.a.r.l.)</a:t>
            </a:r>
            <a:endParaRPr lang="en-GB" sz="1800" dirty="0"/>
          </a:p>
          <a:p>
            <a:endParaRPr lang="en-GB" sz="1800" dirty="0" smtClean="0"/>
          </a:p>
          <a:p>
            <a:pPr lvl="2"/>
            <a:r>
              <a:rPr lang="en-GB" dirty="0" smtClean="0"/>
              <a:t>Conventional </a:t>
            </a:r>
            <a:r>
              <a:rPr lang="en-GB" u="sng" dirty="0" smtClean="0"/>
              <a:t>type-G tanker </a:t>
            </a:r>
            <a:r>
              <a:rPr lang="en-GB" dirty="0" smtClean="0"/>
              <a:t>for the transport of liquefied gases with LNG used as propulsion</a:t>
            </a:r>
            <a:endParaRPr lang="en-GB" dirty="0"/>
          </a:p>
          <a:p>
            <a:pPr lvl="2"/>
            <a:r>
              <a:rPr lang="en-GB" dirty="0" smtClean="0"/>
              <a:t>Propulsion: dual fuel engine (Wartsila), 1400 kW. Two auxiliary engines only LNG. Vessel can operate on gasoil</a:t>
            </a:r>
          </a:p>
          <a:p>
            <a:pPr lvl="2"/>
            <a:r>
              <a:rPr lang="en-GB" dirty="0"/>
              <a:t>Length/beam/draught: </a:t>
            </a:r>
            <a:r>
              <a:rPr lang="en-GB" dirty="0" smtClean="0"/>
              <a:t>110x 11,4 </a:t>
            </a:r>
            <a:r>
              <a:rPr lang="en-GB" dirty="0"/>
              <a:t>x </a:t>
            </a:r>
            <a:r>
              <a:rPr lang="en-GB" dirty="0" smtClean="0"/>
              <a:t>3,15 m</a:t>
            </a:r>
          </a:p>
          <a:p>
            <a:pPr lvl="2"/>
            <a:r>
              <a:rPr lang="es-ES" dirty="0" smtClean="0"/>
              <a:t>Cargo </a:t>
            </a:r>
            <a:r>
              <a:rPr lang="es-ES" dirty="0" err="1"/>
              <a:t>tank</a:t>
            </a:r>
            <a:r>
              <a:rPr lang="es-ES" dirty="0"/>
              <a:t> </a:t>
            </a:r>
            <a:r>
              <a:rPr lang="es-ES" dirty="0" err="1"/>
              <a:t>capacity</a:t>
            </a:r>
            <a:r>
              <a:rPr lang="es-ES" dirty="0"/>
              <a:t>: 6 * 437 m3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n-GB" dirty="0" smtClean="0"/>
              <a:t>Pilot </a:t>
            </a:r>
            <a:r>
              <a:rPr lang="en-GB" dirty="0"/>
              <a:t>operation: Q3 2014</a:t>
            </a:r>
          </a:p>
          <a:p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2"/>
            <a:endParaRPr lang="en-GB" sz="1400" dirty="0"/>
          </a:p>
          <a:p>
            <a:pPr lvl="2"/>
            <a:endParaRPr lang="en-GB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793597" y="1612267"/>
            <a:ext cx="3735388" cy="4475162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LNG propelled chem. tanker </a:t>
            </a:r>
            <a:r>
              <a:rPr lang="en-GB" sz="1800" dirty="0" smtClean="0"/>
              <a:t>(Bodewes Binnenvaart B.V.)</a:t>
            </a:r>
          </a:p>
          <a:p>
            <a:endParaRPr lang="en-GB" sz="1800" dirty="0" smtClean="0"/>
          </a:p>
          <a:p>
            <a:pPr lvl="2"/>
            <a:r>
              <a:rPr lang="en-GB" dirty="0" smtClean="0"/>
              <a:t>Based on the EcoLiner concept foreseeing an air lubricated hull offering savings of up to 15% due to reduced hull resistance</a:t>
            </a:r>
          </a:p>
          <a:p>
            <a:pPr lvl="2"/>
            <a:r>
              <a:rPr lang="en-GB" dirty="0" smtClean="0"/>
              <a:t>Usage: transport of chemicals and oil products</a:t>
            </a:r>
          </a:p>
          <a:p>
            <a:pPr lvl="2"/>
            <a:r>
              <a:rPr lang="en-GB" dirty="0" smtClean="0"/>
              <a:t>Length: 110 m</a:t>
            </a:r>
          </a:p>
          <a:p>
            <a:pPr lvl="2"/>
            <a:r>
              <a:rPr lang="en-GB" dirty="0" smtClean="0"/>
              <a:t>Capacity: 45 m3 LNG</a:t>
            </a:r>
          </a:p>
          <a:p>
            <a:pPr lvl="2"/>
            <a:r>
              <a:rPr lang="en-GB" dirty="0"/>
              <a:t>Pilot operation: Q3 2014</a:t>
            </a:r>
          </a:p>
        </p:txBody>
      </p:sp>
    </p:spTree>
    <p:extLst>
      <p:ext uri="{BB962C8B-B14F-4D97-AF65-F5344CB8AC3E}">
        <p14:creationId xmlns:p14="http://schemas.microsoft.com/office/powerpoint/2010/main" val="40649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Pilot deployments </a:t>
            </a:r>
            <a:r>
              <a:rPr lang="en-GB" dirty="0" smtClean="0"/>
              <a:t>- LNG </a:t>
            </a:r>
            <a:r>
              <a:rPr lang="en-GB" dirty="0"/>
              <a:t>propelled </a:t>
            </a:r>
            <a:r>
              <a:rPr lang="en-GB" dirty="0" smtClean="0"/>
              <a:t>vessels III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LNG Propelled pushers </a:t>
            </a:r>
            <a:r>
              <a:rPr lang="en-GB" dirty="0"/>
              <a:t>(Navrom S.A. Galati)</a:t>
            </a:r>
          </a:p>
          <a:p>
            <a:endParaRPr lang="en-GB" dirty="0"/>
          </a:p>
          <a:p>
            <a:pPr lvl="2"/>
            <a:r>
              <a:rPr lang="en-GB" dirty="0"/>
              <a:t>Retrofit 3 </a:t>
            </a:r>
            <a:r>
              <a:rPr lang="en-GB" u="sng" dirty="0"/>
              <a:t>pushers</a:t>
            </a:r>
            <a:r>
              <a:rPr lang="en-GB" dirty="0"/>
              <a:t> with LNG </a:t>
            </a:r>
            <a:r>
              <a:rPr lang="en-GB" dirty="0" smtClean="0"/>
              <a:t>propulsion</a:t>
            </a:r>
          </a:p>
          <a:p>
            <a:pPr lvl="2"/>
            <a:r>
              <a:rPr lang="en-GB" dirty="0" smtClean="0"/>
              <a:t>Propulsion</a:t>
            </a:r>
            <a:r>
              <a:rPr lang="en-GB" dirty="0"/>
              <a:t>: dual fuel engine (Caterpillar</a:t>
            </a:r>
            <a:r>
              <a:rPr lang="en-GB" dirty="0" smtClean="0"/>
              <a:t>)</a:t>
            </a:r>
          </a:p>
          <a:p>
            <a:pPr lvl="2"/>
            <a:r>
              <a:rPr lang="en-GB" dirty="0"/>
              <a:t>Pilot operation: Q3 2015</a:t>
            </a:r>
          </a:p>
          <a:p>
            <a:pPr lvl="2"/>
            <a:endParaRPr lang="en-GB" dirty="0"/>
          </a:p>
        </p:txBody>
      </p:sp>
      <p:pic>
        <p:nvPicPr>
          <p:cNvPr id="5" name="Picture 2" descr="http://1.bp.blogspot.com/_L2jMSu0PG5Y/S_GbBR1UJcI/AAAAAAAADYw/k2gWDY2j63Y/s1600/MERCUR+201_01.JPG"/>
          <p:cNvPicPr>
            <a:picLocks noChangeAspect="1" noChangeArrowheads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143" y="4653136"/>
            <a:ext cx="3943298" cy="1084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9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3365" r="2168"/>
          <a:stretch/>
        </p:blipFill>
        <p:spPr bwMode="auto">
          <a:xfrm>
            <a:off x="214040" y="982359"/>
            <a:ext cx="8686012" cy="571542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7301188" y="4532418"/>
            <a:ext cx="542937" cy="1696360"/>
          </a:xfrm>
          <a:custGeom>
            <a:avLst/>
            <a:gdLst>
              <a:gd name="connsiteX0" fmla="*/ 0 w 612707"/>
              <a:gd name="connsiteY0" fmla="*/ 1701731 h 1779233"/>
              <a:gd name="connsiteX1" fmla="*/ 266700 w 612707"/>
              <a:gd name="connsiteY1" fmla="*/ 1739831 h 1779233"/>
              <a:gd name="connsiteX2" fmla="*/ 457200 w 612707"/>
              <a:gd name="connsiteY2" fmla="*/ 1215956 h 1779233"/>
              <a:gd name="connsiteX3" fmla="*/ 609600 w 612707"/>
              <a:gd name="connsiteY3" fmla="*/ 434906 h 1779233"/>
              <a:gd name="connsiteX4" fmla="*/ 314325 w 612707"/>
              <a:gd name="connsiteY4" fmla="*/ 44381 h 1779233"/>
              <a:gd name="connsiteX5" fmla="*/ 266700 w 612707"/>
              <a:gd name="connsiteY5" fmla="*/ 25331 h 1779233"/>
              <a:gd name="connsiteX0" fmla="*/ 0 w 612623"/>
              <a:gd name="connsiteY0" fmla="*/ 1701731 h 1737356"/>
              <a:gd name="connsiteX1" fmla="*/ 290512 w 612623"/>
              <a:gd name="connsiteY1" fmla="*/ 1663631 h 1737356"/>
              <a:gd name="connsiteX2" fmla="*/ 457200 w 612623"/>
              <a:gd name="connsiteY2" fmla="*/ 1215956 h 1737356"/>
              <a:gd name="connsiteX3" fmla="*/ 609600 w 612623"/>
              <a:gd name="connsiteY3" fmla="*/ 434906 h 1737356"/>
              <a:gd name="connsiteX4" fmla="*/ 314325 w 612623"/>
              <a:gd name="connsiteY4" fmla="*/ 44381 h 1737356"/>
              <a:gd name="connsiteX5" fmla="*/ 266700 w 612623"/>
              <a:gd name="connsiteY5" fmla="*/ 25331 h 1737356"/>
              <a:gd name="connsiteX0" fmla="*/ 0 w 612664"/>
              <a:gd name="connsiteY0" fmla="*/ 1701731 h 1737356"/>
              <a:gd name="connsiteX1" fmla="*/ 278606 w 612664"/>
              <a:gd name="connsiteY1" fmla="*/ 1663631 h 1737356"/>
              <a:gd name="connsiteX2" fmla="*/ 457200 w 612664"/>
              <a:gd name="connsiteY2" fmla="*/ 1215956 h 1737356"/>
              <a:gd name="connsiteX3" fmla="*/ 609600 w 612664"/>
              <a:gd name="connsiteY3" fmla="*/ 434906 h 1737356"/>
              <a:gd name="connsiteX4" fmla="*/ 314325 w 612664"/>
              <a:gd name="connsiteY4" fmla="*/ 44381 h 1737356"/>
              <a:gd name="connsiteX5" fmla="*/ 266700 w 612664"/>
              <a:gd name="connsiteY5" fmla="*/ 25331 h 1737356"/>
              <a:gd name="connsiteX0" fmla="*/ 0 w 596333"/>
              <a:gd name="connsiteY0" fmla="*/ 1700819 h 1736444"/>
              <a:gd name="connsiteX1" fmla="*/ 278606 w 596333"/>
              <a:gd name="connsiteY1" fmla="*/ 1662719 h 1736444"/>
              <a:gd name="connsiteX2" fmla="*/ 457200 w 596333"/>
              <a:gd name="connsiteY2" fmla="*/ 1215044 h 1736444"/>
              <a:gd name="connsiteX3" fmla="*/ 592931 w 596333"/>
              <a:gd name="connsiteY3" fmla="*/ 419707 h 1736444"/>
              <a:gd name="connsiteX4" fmla="*/ 314325 w 596333"/>
              <a:gd name="connsiteY4" fmla="*/ 43469 h 1736444"/>
              <a:gd name="connsiteX5" fmla="*/ 266700 w 596333"/>
              <a:gd name="connsiteY5" fmla="*/ 24419 h 1736444"/>
              <a:gd name="connsiteX0" fmla="*/ 0 w 596333"/>
              <a:gd name="connsiteY0" fmla="*/ 1714214 h 1749839"/>
              <a:gd name="connsiteX1" fmla="*/ 278606 w 596333"/>
              <a:gd name="connsiteY1" fmla="*/ 1676114 h 1749839"/>
              <a:gd name="connsiteX2" fmla="*/ 457200 w 596333"/>
              <a:gd name="connsiteY2" fmla="*/ 1228439 h 1749839"/>
              <a:gd name="connsiteX3" fmla="*/ 592931 w 596333"/>
              <a:gd name="connsiteY3" fmla="*/ 433102 h 1749839"/>
              <a:gd name="connsiteX4" fmla="*/ 314325 w 596333"/>
              <a:gd name="connsiteY4" fmla="*/ 56864 h 1749839"/>
              <a:gd name="connsiteX5" fmla="*/ 257175 w 596333"/>
              <a:gd name="connsiteY5" fmla="*/ 16383 h 1749839"/>
              <a:gd name="connsiteX0" fmla="*/ 0 w 596333"/>
              <a:gd name="connsiteY0" fmla="*/ 1730542 h 1766167"/>
              <a:gd name="connsiteX1" fmla="*/ 278606 w 596333"/>
              <a:gd name="connsiteY1" fmla="*/ 1692442 h 1766167"/>
              <a:gd name="connsiteX2" fmla="*/ 457200 w 596333"/>
              <a:gd name="connsiteY2" fmla="*/ 1244767 h 1766167"/>
              <a:gd name="connsiteX3" fmla="*/ 592931 w 596333"/>
              <a:gd name="connsiteY3" fmla="*/ 449430 h 1766167"/>
              <a:gd name="connsiteX4" fmla="*/ 314325 w 596333"/>
              <a:gd name="connsiteY4" fmla="*/ 73192 h 1766167"/>
              <a:gd name="connsiteX5" fmla="*/ 254794 w 596333"/>
              <a:gd name="connsiteY5" fmla="*/ 11280 h 1766167"/>
              <a:gd name="connsiteX0" fmla="*/ 0 w 596333"/>
              <a:gd name="connsiteY0" fmla="*/ 1709396 h 1745021"/>
              <a:gd name="connsiteX1" fmla="*/ 278606 w 596333"/>
              <a:gd name="connsiteY1" fmla="*/ 1671296 h 1745021"/>
              <a:gd name="connsiteX2" fmla="*/ 457200 w 596333"/>
              <a:gd name="connsiteY2" fmla="*/ 1223621 h 1745021"/>
              <a:gd name="connsiteX3" fmla="*/ 592931 w 596333"/>
              <a:gd name="connsiteY3" fmla="*/ 428284 h 1745021"/>
              <a:gd name="connsiteX4" fmla="*/ 314325 w 596333"/>
              <a:gd name="connsiteY4" fmla="*/ 52046 h 1745021"/>
              <a:gd name="connsiteX5" fmla="*/ 273844 w 596333"/>
              <a:gd name="connsiteY5" fmla="*/ 18709 h 1745021"/>
              <a:gd name="connsiteX0" fmla="*/ 0 w 596333"/>
              <a:gd name="connsiteY0" fmla="*/ 1721151 h 1756776"/>
              <a:gd name="connsiteX1" fmla="*/ 278606 w 596333"/>
              <a:gd name="connsiteY1" fmla="*/ 1683051 h 1756776"/>
              <a:gd name="connsiteX2" fmla="*/ 457200 w 596333"/>
              <a:gd name="connsiteY2" fmla="*/ 1235376 h 1756776"/>
              <a:gd name="connsiteX3" fmla="*/ 592931 w 596333"/>
              <a:gd name="connsiteY3" fmla="*/ 440039 h 1756776"/>
              <a:gd name="connsiteX4" fmla="*/ 314325 w 596333"/>
              <a:gd name="connsiteY4" fmla="*/ 63801 h 1756776"/>
              <a:gd name="connsiteX5" fmla="*/ 200025 w 596333"/>
              <a:gd name="connsiteY5" fmla="*/ 13796 h 1756776"/>
              <a:gd name="connsiteX0" fmla="*/ 0 w 596053"/>
              <a:gd name="connsiteY0" fmla="*/ 1717361 h 1752986"/>
              <a:gd name="connsiteX1" fmla="*/ 278606 w 596053"/>
              <a:gd name="connsiteY1" fmla="*/ 1679261 h 1752986"/>
              <a:gd name="connsiteX2" fmla="*/ 457200 w 596053"/>
              <a:gd name="connsiteY2" fmla="*/ 1231586 h 1752986"/>
              <a:gd name="connsiteX3" fmla="*/ 592931 w 596053"/>
              <a:gd name="connsiteY3" fmla="*/ 436249 h 1752986"/>
              <a:gd name="connsiteX4" fmla="*/ 321468 w 596053"/>
              <a:gd name="connsiteY4" fmla="*/ 76680 h 1752986"/>
              <a:gd name="connsiteX5" fmla="*/ 200025 w 596053"/>
              <a:gd name="connsiteY5" fmla="*/ 10006 h 1752986"/>
              <a:gd name="connsiteX0" fmla="*/ 0 w 596053"/>
              <a:gd name="connsiteY0" fmla="*/ 1715134 h 1750759"/>
              <a:gd name="connsiteX1" fmla="*/ 278606 w 596053"/>
              <a:gd name="connsiteY1" fmla="*/ 1677034 h 1750759"/>
              <a:gd name="connsiteX2" fmla="*/ 457200 w 596053"/>
              <a:gd name="connsiteY2" fmla="*/ 1229359 h 1750759"/>
              <a:gd name="connsiteX3" fmla="*/ 592931 w 596053"/>
              <a:gd name="connsiteY3" fmla="*/ 434022 h 1750759"/>
              <a:gd name="connsiteX4" fmla="*/ 321468 w 596053"/>
              <a:gd name="connsiteY4" fmla="*/ 74453 h 1750759"/>
              <a:gd name="connsiteX5" fmla="*/ 200025 w 596053"/>
              <a:gd name="connsiteY5" fmla="*/ 7779 h 175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053" h="1750759">
                <a:moveTo>
                  <a:pt x="0" y="1715134"/>
                </a:moveTo>
                <a:cubicBezTo>
                  <a:pt x="95250" y="1774665"/>
                  <a:pt x="202406" y="1757996"/>
                  <a:pt x="278606" y="1677034"/>
                </a:cubicBezTo>
                <a:cubicBezTo>
                  <a:pt x="354806" y="1596072"/>
                  <a:pt x="404813" y="1436528"/>
                  <a:pt x="457200" y="1229359"/>
                </a:cubicBezTo>
                <a:cubicBezTo>
                  <a:pt x="509587" y="1022190"/>
                  <a:pt x="615553" y="626506"/>
                  <a:pt x="592931" y="434022"/>
                </a:cubicBezTo>
                <a:cubicBezTo>
                  <a:pt x="570309" y="241538"/>
                  <a:pt x="406002" y="128824"/>
                  <a:pt x="321468" y="74453"/>
                </a:cubicBezTo>
                <a:cubicBezTo>
                  <a:pt x="236934" y="20082"/>
                  <a:pt x="195262" y="-16827"/>
                  <a:pt x="200025" y="7779"/>
                </a:cubicBezTo>
              </a:path>
            </a:pathLst>
          </a:custGeom>
          <a:noFill/>
          <a:ln w="41275" cmpd="sng">
            <a:solidFill>
              <a:schemeClr val="accent3">
                <a:lumMod val="50000"/>
              </a:schemeClr>
            </a:solidFill>
            <a:prstDash val="sysDash"/>
            <a:headEnd type="none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7380312" y="5517232"/>
            <a:ext cx="1671042" cy="1267273"/>
          </a:xfrm>
          <a:prstGeom prst="roundRect">
            <a:avLst>
              <a:gd name="adj" fmla="val 7510"/>
            </a:avLst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LNG Coastal Carrier </a:t>
            </a:r>
            <a:r>
              <a:rPr lang="en-US" sz="800" b="1" i="1" dirty="0">
                <a:solidFill>
                  <a:schemeClr val="tx1"/>
                </a:solidFill>
              </a:rPr>
              <a:t>(Bernhard Schulte)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Multipurpose  LNG carrier </a:t>
            </a:r>
            <a:r>
              <a:rPr lang="en-US" sz="800" dirty="0">
                <a:solidFill>
                  <a:schemeClr val="tx1"/>
                </a:solidFill>
              </a:rPr>
              <a:t>fuelled by </a:t>
            </a:r>
            <a:r>
              <a:rPr lang="en-US" sz="800" dirty="0" smtClean="0">
                <a:solidFill>
                  <a:schemeClr val="tx1"/>
                </a:solidFill>
              </a:rPr>
              <a:t>LNG and used as a trans-shipment / bunkering vessel for LNG fuelled vessels &amp; other marine craft and delivering LNG to a small on-shore facilities</a:t>
            </a:r>
          </a:p>
          <a:p>
            <a:r>
              <a:rPr lang="en-US" sz="800" dirty="0" err="1" smtClean="0">
                <a:solidFill>
                  <a:schemeClr val="tx1"/>
                </a:solidFill>
              </a:rPr>
              <a:t>Depl</a:t>
            </a:r>
            <a:r>
              <a:rPr lang="en-US" sz="800" dirty="0" smtClean="0">
                <a:solidFill>
                  <a:schemeClr val="tx1"/>
                </a:solidFill>
              </a:rPr>
              <a:t>.: Q3/2015</a:t>
            </a:r>
            <a:endParaRPr lang="en-US" sz="800" dirty="0">
              <a:solidFill>
                <a:schemeClr val="tx1"/>
              </a:solidFill>
            </a:endParaRPr>
          </a:p>
          <a:p>
            <a:pPr algn="r"/>
            <a:r>
              <a:rPr lang="de-AT" sz="800" b="1" dirty="0" smtClean="0">
                <a:solidFill>
                  <a:schemeClr val="tx1"/>
                </a:solidFill>
              </a:rPr>
              <a:t>€ 15,880,500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959201" y="2288621"/>
            <a:ext cx="1673076" cy="840494"/>
          </a:xfrm>
          <a:prstGeom prst="roundRect">
            <a:avLst>
              <a:gd name="adj" fmla="val 751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Study for development of LNG terminals  on the Romanian maritime Danube </a:t>
            </a:r>
            <a:r>
              <a:rPr lang="en-US" sz="800" b="1" i="1" dirty="0" smtClean="0">
                <a:solidFill>
                  <a:schemeClr val="tx1"/>
                </a:solidFill>
              </a:rPr>
              <a:t>(Port Authority APDM)</a:t>
            </a:r>
          </a:p>
          <a:p>
            <a:endParaRPr lang="en-US" sz="300" b="1" i="1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Pre-feasibility study</a:t>
            </a:r>
          </a:p>
          <a:p>
            <a:pPr algn="r"/>
            <a:r>
              <a:rPr lang="de-AT" sz="800" b="1" dirty="0" smtClean="0">
                <a:solidFill>
                  <a:schemeClr val="tx1"/>
                </a:solidFill>
              </a:rPr>
              <a:t>€ 246,700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10547" y="3204662"/>
            <a:ext cx="1440159" cy="586408"/>
          </a:xfrm>
          <a:prstGeom prst="roundRect">
            <a:avLst>
              <a:gd name="adj" fmla="val 7510"/>
            </a:avLst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Retrofitting of 3x pushers for LNG propulsion </a:t>
            </a:r>
            <a:r>
              <a:rPr lang="en-US" sz="800" b="1" i="1" dirty="0" smtClean="0">
                <a:solidFill>
                  <a:schemeClr val="tx1"/>
                </a:solidFill>
              </a:rPr>
              <a:t>(NAVROM)</a:t>
            </a:r>
            <a:endParaRPr lang="en-US" sz="800" b="1" i="1" dirty="0">
              <a:solidFill>
                <a:schemeClr val="tx1"/>
              </a:solidFill>
            </a:endParaRPr>
          </a:p>
          <a:p>
            <a:r>
              <a:rPr lang="en-US" sz="800" dirty="0" err="1" smtClean="0">
                <a:solidFill>
                  <a:schemeClr val="tx1"/>
                </a:solidFill>
              </a:rPr>
              <a:t>Depl</a:t>
            </a:r>
            <a:r>
              <a:rPr lang="en-US" sz="800" dirty="0" smtClean="0">
                <a:solidFill>
                  <a:schemeClr val="tx1"/>
                </a:solidFill>
              </a:rPr>
              <a:t>.: Q2-Q3/2015 </a:t>
            </a:r>
          </a:p>
          <a:p>
            <a:pPr algn="r"/>
            <a:r>
              <a:rPr lang="de-AT" sz="800" b="1" dirty="0" smtClean="0">
                <a:solidFill>
                  <a:schemeClr val="tx1"/>
                </a:solidFill>
              </a:rPr>
              <a:t>€ 1,846,500</a:t>
            </a:r>
            <a:endParaRPr lang="en-GB" b="1" dirty="0"/>
          </a:p>
        </p:txBody>
      </p:sp>
      <p:sp>
        <p:nvSpPr>
          <p:cNvPr id="10" name="Freeform 9"/>
          <p:cNvSpPr/>
          <p:nvPr/>
        </p:nvSpPr>
        <p:spPr>
          <a:xfrm rot="21131058">
            <a:off x="6378980" y="4456145"/>
            <a:ext cx="1033304" cy="125919"/>
          </a:xfrm>
          <a:custGeom>
            <a:avLst/>
            <a:gdLst>
              <a:gd name="connsiteX0" fmla="*/ 920337 w 920337"/>
              <a:gd name="connsiteY0" fmla="*/ 77207 h 112833"/>
              <a:gd name="connsiteX1" fmla="*/ 742207 w 920337"/>
              <a:gd name="connsiteY1" fmla="*/ 18 h 112833"/>
              <a:gd name="connsiteX2" fmla="*/ 427511 w 920337"/>
              <a:gd name="connsiteY2" fmla="*/ 83145 h 112833"/>
              <a:gd name="connsiteX3" fmla="*/ 249381 w 920337"/>
              <a:gd name="connsiteY3" fmla="*/ 5955 h 112833"/>
              <a:gd name="connsiteX4" fmla="*/ 0 w 920337"/>
              <a:gd name="connsiteY4" fmla="*/ 112833 h 112833"/>
              <a:gd name="connsiteX0" fmla="*/ 920337 w 936031"/>
              <a:gd name="connsiteY0" fmla="*/ 77560 h 126124"/>
              <a:gd name="connsiteX1" fmla="*/ 923894 w 936031"/>
              <a:gd name="connsiteY1" fmla="*/ 124350 h 126124"/>
              <a:gd name="connsiteX2" fmla="*/ 742207 w 936031"/>
              <a:gd name="connsiteY2" fmla="*/ 371 h 126124"/>
              <a:gd name="connsiteX3" fmla="*/ 427511 w 936031"/>
              <a:gd name="connsiteY3" fmla="*/ 83498 h 126124"/>
              <a:gd name="connsiteX4" fmla="*/ 249381 w 936031"/>
              <a:gd name="connsiteY4" fmla="*/ 6308 h 126124"/>
              <a:gd name="connsiteX5" fmla="*/ 0 w 936031"/>
              <a:gd name="connsiteY5" fmla="*/ 113186 h 126124"/>
              <a:gd name="connsiteX0" fmla="*/ 920337 w 936031"/>
              <a:gd name="connsiteY0" fmla="*/ 71487 h 120051"/>
              <a:gd name="connsiteX1" fmla="*/ 923894 w 936031"/>
              <a:gd name="connsiteY1" fmla="*/ 118277 h 120051"/>
              <a:gd name="connsiteX2" fmla="*/ 727920 w 936031"/>
              <a:gd name="connsiteY2" fmla="*/ 44304 h 120051"/>
              <a:gd name="connsiteX3" fmla="*/ 427511 w 936031"/>
              <a:gd name="connsiteY3" fmla="*/ 77425 h 120051"/>
              <a:gd name="connsiteX4" fmla="*/ 249381 w 936031"/>
              <a:gd name="connsiteY4" fmla="*/ 235 h 120051"/>
              <a:gd name="connsiteX5" fmla="*/ 0 w 936031"/>
              <a:gd name="connsiteY5" fmla="*/ 107113 h 120051"/>
              <a:gd name="connsiteX0" fmla="*/ 977487 w 977487"/>
              <a:gd name="connsiteY0" fmla="*/ 140544 h 140544"/>
              <a:gd name="connsiteX1" fmla="*/ 923894 w 977487"/>
              <a:gd name="connsiteY1" fmla="*/ 118277 h 140544"/>
              <a:gd name="connsiteX2" fmla="*/ 727920 w 977487"/>
              <a:gd name="connsiteY2" fmla="*/ 44304 h 140544"/>
              <a:gd name="connsiteX3" fmla="*/ 427511 w 977487"/>
              <a:gd name="connsiteY3" fmla="*/ 77425 h 140544"/>
              <a:gd name="connsiteX4" fmla="*/ 249381 w 977487"/>
              <a:gd name="connsiteY4" fmla="*/ 235 h 140544"/>
              <a:gd name="connsiteX5" fmla="*/ 0 w 977487"/>
              <a:gd name="connsiteY5" fmla="*/ 107113 h 140544"/>
              <a:gd name="connsiteX0" fmla="*/ 977487 w 977487"/>
              <a:gd name="connsiteY0" fmla="*/ 140544 h 140544"/>
              <a:gd name="connsiteX1" fmla="*/ 897700 w 977487"/>
              <a:gd name="connsiteY1" fmla="*/ 89702 h 140544"/>
              <a:gd name="connsiteX2" fmla="*/ 727920 w 977487"/>
              <a:gd name="connsiteY2" fmla="*/ 44304 h 140544"/>
              <a:gd name="connsiteX3" fmla="*/ 427511 w 977487"/>
              <a:gd name="connsiteY3" fmla="*/ 77425 h 140544"/>
              <a:gd name="connsiteX4" fmla="*/ 249381 w 977487"/>
              <a:gd name="connsiteY4" fmla="*/ 235 h 140544"/>
              <a:gd name="connsiteX5" fmla="*/ 0 w 977487"/>
              <a:gd name="connsiteY5" fmla="*/ 107113 h 140544"/>
              <a:gd name="connsiteX0" fmla="*/ 977487 w 977487"/>
              <a:gd name="connsiteY0" fmla="*/ 140310 h 140310"/>
              <a:gd name="connsiteX1" fmla="*/ 897700 w 977487"/>
              <a:gd name="connsiteY1" fmla="*/ 89468 h 140310"/>
              <a:gd name="connsiteX2" fmla="*/ 727920 w 977487"/>
              <a:gd name="connsiteY2" fmla="*/ 44070 h 140310"/>
              <a:gd name="connsiteX3" fmla="*/ 427511 w 977487"/>
              <a:gd name="connsiteY3" fmla="*/ 105766 h 140310"/>
              <a:gd name="connsiteX4" fmla="*/ 249381 w 977487"/>
              <a:gd name="connsiteY4" fmla="*/ 1 h 140310"/>
              <a:gd name="connsiteX5" fmla="*/ 0 w 977487"/>
              <a:gd name="connsiteY5" fmla="*/ 106879 h 140310"/>
              <a:gd name="connsiteX0" fmla="*/ 977487 w 977487"/>
              <a:gd name="connsiteY0" fmla="*/ 96389 h 96389"/>
              <a:gd name="connsiteX1" fmla="*/ 897700 w 977487"/>
              <a:gd name="connsiteY1" fmla="*/ 45547 h 96389"/>
              <a:gd name="connsiteX2" fmla="*/ 727920 w 977487"/>
              <a:gd name="connsiteY2" fmla="*/ 149 h 96389"/>
              <a:gd name="connsiteX3" fmla="*/ 427511 w 977487"/>
              <a:gd name="connsiteY3" fmla="*/ 61845 h 96389"/>
              <a:gd name="connsiteX4" fmla="*/ 246999 w 977487"/>
              <a:gd name="connsiteY4" fmla="*/ 37042 h 96389"/>
              <a:gd name="connsiteX5" fmla="*/ 0 w 977487"/>
              <a:gd name="connsiteY5" fmla="*/ 62958 h 96389"/>
              <a:gd name="connsiteX0" fmla="*/ 886999 w 886999"/>
              <a:gd name="connsiteY0" fmla="*/ 96389 h 122489"/>
              <a:gd name="connsiteX1" fmla="*/ 807212 w 886999"/>
              <a:gd name="connsiteY1" fmla="*/ 45547 h 122489"/>
              <a:gd name="connsiteX2" fmla="*/ 637432 w 886999"/>
              <a:gd name="connsiteY2" fmla="*/ 149 h 122489"/>
              <a:gd name="connsiteX3" fmla="*/ 337023 w 886999"/>
              <a:gd name="connsiteY3" fmla="*/ 61845 h 122489"/>
              <a:gd name="connsiteX4" fmla="*/ 156511 w 886999"/>
              <a:gd name="connsiteY4" fmla="*/ 37042 h 122489"/>
              <a:gd name="connsiteX5" fmla="*/ 0 w 886999"/>
              <a:gd name="connsiteY5" fmla="*/ 122489 h 122489"/>
              <a:gd name="connsiteX0" fmla="*/ 886999 w 886999"/>
              <a:gd name="connsiteY0" fmla="*/ 96431 h 122531"/>
              <a:gd name="connsiteX1" fmla="*/ 807212 w 886999"/>
              <a:gd name="connsiteY1" fmla="*/ 45589 h 122531"/>
              <a:gd name="connsiteX2" fmla="*/ 637432 w 886999"/>
              <a:gd name="connsiteY2" fmla="*/ 191 h 122531"/>
              <a:gd name="connsiteX3" fmla="*/ 379885 w 886999"/>
              <a:gd name="connsiteY3" fmla="*/ 64268 h 122531"/>
              <a:gd name="connsiteX4" fmla="*/ 156511 w 886999"/>
              <a:gd name="connsiteY4" fmla="*/ 37084 h 122531"/>
              <a:gd name="connsiteX5" fmla="*/ 0 w 886999"/>
              <a:gd name="connsiteY5" fmla="*/ 122531 h 122531"/>
              <a:gd name="connsiteX0" fmla="*/ 886999 w 886999"/>
              <a:gd name="connsiteY0" fmla="*/ 96431 h 122531"/>
              <a:gd name="connsiteX1" fmla="*/ 807212 w 886999"/>
              <a:gd name="connsiteY1" fmla="*/ 45589 h 122531"/>
              <a:gd name="connsiteX2" fmla="*/ 637432 w 886999"/>
              <a:gd name="connsiteY2" fmla="*/ 191 h 122531"/>
              <a:gd name="connsiteX3" fmla="*/ 379885 w 886999"/>
              <a:gd name="connsiteY3" fmla="*/ 64268 h 122531"/>
              <a:gd name="connsiteX4" fmla="*/ 156511 w 886999"/>
              <a:gd name="connsiteY4" fmla="*/ 37084 h 122531"/>
              <a:gd name="connsiteX5" fmla="*/ 0 w 886999"/>
              <a:gd name="connsiteY5" fmla="*/ 122531 h 122531"/>
              <a:gd name="connsiteX0" fmla="*/ 886999 w 886999"/>
              <a:gd name="connsiteY0" fmla="*/ 89332 h 115432"/>
              <a:gd name="connsiteX1" fmla="*/ 807212 w 886999"/>
              <a:gd name="connsiteY1" fmla="*/ 38490 h 115432"/>
              <a:gd name="connsiteX2" fmla="*/ 651719 w 886999"/>
              <a:gd name="connsiteY2" fmla="*/ 236 h 115432"/>
              <a:gd name="connsiteX3" fmla="*/ 379885 w 886999"/>
              <a:gd name="connsiteY3" fmla="*/ 57169 h 115432"/>
              <a:gd name="connsiteX4" fmla="*/ 156511 w 886999"/>
              <a:gd name="connsiteY4" fmla="*/ 29985 h 115432"/>
              <a:gd name="connsiteX5" fmla="*/ 0 w 886999"/>
              <a:gd name="connsiteY5" fmla="*/ 115432 h 115432"/>
              <a:gd name="connsiteX0" fmla="*/ 924715 w 924715"/>
              <a:gd name="connsiteY0" fmla="*/ 89332 h 122976"/>
              <a:gd name="connsiteX1" fmla="*/ 844928 w 924715"/>
              <a:gd name="connsiteY1" fmla="*/ 38490 h 122976"/>
              <a:gd name="connsiteX2" fmla="*/ 689435 w 924715"/>
              <a:gd name="connsiteY2" fmla="*/ 236 h 122976"/>
              <a:gd name="connsiteX3" fmla="*/ 417601 w 924715"/>
              <a:gd name="connsiteY3" fmla="*/ 57169 h 122976"/>
              <a:gd name="connsiteX4" fmla="*/ 194227 w 924715"/>
              <a:gd name="connsiteY4" fmla="*/ 29985 h 122976"/>
              <a:gd name="connsiteX5" fmla="*/ 6728 w 924715"/>
              <a:gd name="connsiteY5" fmla="*/ 117070 h 122976"/>
              <a:gd name="connsiteX6" fmla="*/ 37716 w 924715"/>
              <a:gd name="connsiteY6" fmla="*/ 115432 h 122976"/>
              <a:gd name="connsiteX0" fmla="*/ 929313 w 929313"/>
              <a:gd name="connsiteY0" fmla="*/ 89332 h 129728"/>
              <a:gd name="connsiteX1" fmla="*/ 849526 w 929313"/>
              <a:gd name="connsiteY1" fmla="*/ 38490 h 129728"/>
              <a:gd name="connsiteX2" fmla="*/ 694033 w 929313"/>
              <a:gd name="connsiteY2" fmla="*/ 236 h 129728"/>
              <a:gd name="connsiteX3" fmla="*/ 422199 w 929313"/>
              <a:gd name="connsiteY3" fmla="*/ 57169 h 129728"/>
              <a:gd name="connsiteX4" fmla="*/ 198825 w 929313"/>
              <a:gd name="connsiteY4" fmla="*/ 29985 h 129728"/>
              <a:gd name="connsiteX5" fmla="*/ 11326 w 929313"/>
              <a:gd name="connsiteY5" fmla="*/ 117070 h 129728"/>
              <a:gd name="connsiteX6" fmla="*/ 11358 w 929313"/>
              <a:gd name="connsiteY6" fmla="*/ 129720 h 129728"/>
              <a:gd name="connsiteX0" fmla="*/ 937352 w 937352"/>
              <a:gd name="connsiteY0" fmla="*/ 89332 h 129728"/>
              <a:gd name="connsiteX1" fmla="*/ 857565 w 937352"/>
              <a:gd name="connsiteY1" fmla="*/ 38490 h 129728"/>
              <a:gd name="connsiteX2" fmla="*/ 702072 w 937352"/>
              <a:gd name="connsiteY2" fmla="*/ 236 h 129728"/>
              <a:gd name="connsiteX3" fmla="*/ 430238 w 937352"/>
              <a:gd name="connsiteY3" fmla="*/ 57169 h 129728"/>
              <a:gd name="connsiteX4" fmla="*/ 206864 w 937352"/>
              <a:gd name="connsiteY4" fmla="*/ 29985 h 129728"/>
              <a:gd name="connsiteX5" fmla="*/ 19365 w 937352"/>
              <a:gd name="connsiteY5" fmla="*/ 117070 h 129728"/>
              <a:gd name="connsiteX6" fmla="*/ 347 w 937352"/>
              <a:gd name="connsiteY6" fmla="*/ 129720 h 129728"/>
              <a:gd name="connsiteX0" fmla="*/ 956402 w 956402"/>
              <a:gd name="connsiteY0" fmla="*/ 34563 h 129728"/>
              <a:gd name="connsiteX1" fmla="*/ 857565 w 956402"/>
              <a:gd name="connsiteY1" fmla="*/ 38490 h 129728"/>
              <a:gd name="connsiteX2" fmla="*/ 702072 w 956402"/>
              <a:gd name="connsiteY2" fmla="*/ 236 h 129728"/>
              <a:gd name="connsiteX3" fmla="*/ 430238 w 956402"/>
              <a:gd name="connsiteY3" fmla="*/ 57169 h 129728"/>
              <a:gd name="connsiteX4" fmla="*/ 206864 w 956402"/>
              <a:gd name="connsiteY4" fmla="*/ 29985 h 129728"/>
              <a:gd name="connsiteX5" fmla="*/ 19365 w 956402"/>
              <a:gd name="connsiteY5" fmla="*/ 117070 h 129728"/>
              <a:gd name="connsiteX6" fmla="*/ 347 w 956402"/>
              <a:gd name="connsiteY6" fmla="*/ 129720 h 129728"/>
              <a:gd name="connsiteX0" fmla="*/ 956402 w 956402"/>
              <a:gd name="connsiteY0" fmla="*/ 40083 h 135248"/>
              <a:gd name="connsiteX1" fmla="*/ 795652 w 956402"/>
              <a:gd name="connsiteY1" fmla="*/ 10672 h 135248"/>
              <a:gd name="connsiteX2" fmla="*/ 702072 w 956402"/>
              <a:gd name="connsiteY2" fmla="*/ 5756 h 135248"/>
              <a:gd name="connsiteX3" fmla="*/ 430238 w 956402"/>
              <a:gd name="connsiteY3" fmla="*/ 62689 h 135248"/>
              <a:gd name="connsiteX4" fmla="*/ 206864 w 956402"/>
              <a:gd name="connsiteY4" fmla="*/ 35505 h 135248"/>
              <a:gd name="connsiteX5" fmla="*/ 19365 w 956402"/>
              <a:gd name="connsiteY5" fmla="*/ 122590 h 135248"/>
              <a:gd name="connsiteX6" fmla="*/ 347 w 956402"/>
              <a:gd name="connsiteY6" fmla="*/ 135240 h 135248"/>
              <a:gd name="connsiteX0" fmla="*/ 973071 w 973071"/>
              <a:gd name="connsiteY0" fmla="*/ 59133 h 135248"/>
              <a:gd name="connsiteX1" fmla="*/ 795652 w 973071"/>
              <a:gd name="connsiteY1" fmla="*/ 10672 h 135248"/>
              <a:gd name="connsiteX2" fmla="*/ 702072 w 973071"/>
              <a:gd name="connsiteY2" fmla="*/ 5756 h 135248"/>
              <a:gd name="connsiteX3" fmla="*/ 430238 w 973071"/>
              <a:gd name="connsiteY3" fmla="*/ 62689 h 135248"/>
              <a:gd name="connsiteX4" fmla="*/ 206864 w 973071"/>
              <a:gd name="connsiteY4" fmla="*/ 35505 h 135248"/>
              <a:gd name="connsiteX5" fmla="*/ 19365 w 973071"/>
              <a:gd name="connsiteY5" fmla="*/ 122590 h 135248"/>
              <a:gd name="connsiteX6" fmla="*/ 347 w 973071"/>
              <a:gd name="connsiteY6" fmla="*/ 135240 h 135248"/>
              <a:gd name="connsiteX0" fmla="*/ 973071 w 973071"/>
              <a:gd name="connsiteY0" fmla="*/ 59133 h 135248"/>
              <a:gd name="connsiteX1" fmla="*/ 781364 w 973071"/>
              <a:gd name="connsiteY1" fmla="*/ 10672 h 135248"/>
              <a:gd name="connsiteX2" fmla="*/ 702072 w 973071"/>
              <a:gd name="connsiteY2" fmla="*/ 5756 h 135248"/>
              <a:gd name="connsiteX3" fmla="*/ 430238 w 973071"/>
              <a:gd name="connsiteY3" fmla="*/ 62689 h 135248"/>
              <a:gd name="connsiteX4" fmla="*/ 206864 w 973071"/>
              <a:gd name="connsiteY4" fmla="*/ 35505 h 135248"/>
              <a:gd name="connsiteX5" fmla="*/ 19365 w 973071"/>
              <a:gd name="connsiteY5" fmla="*/ 122590 h 135248"/>
              <a:gd name="connsiteX6" fmla="*/ 347 w 973071"/>
              <a:gd name="connsiteY6" fmla="*/ 135240 h 135248"/>
              <a:gd name="connsiteX0" fmla="*/ 973071 w 973071"/>
              <a:gd name="connsiteY0" fmla="*/ 57233 h 133348"/>
              <a:gd name="connsiteX1" fmla="*/ 781364 w 973071"/>
              <a:gd name="connsiteY1" fmla="*/ 8772 h 133348"/>
              <a:gd name="connsiteX2" fmla="*/ 702072 w 973071"/>
              <a:gd name="connsiteY2" fmla="*/ 3856 h 133348"/>
              <a:gd name="connsiteX3" fmla="*/ 430238 w 973071"/>
              <a:gd name="connsiteY3" fmla="*/ 60789 h 133348"/>
              <a:gd name="connsiteX4" fmla="*/ 206864 w 973071"/>
              <a:gd name="connsiteY4" fmla="*/ 33605 h 133348"/>
              <a:gd name="connsiteX5" fmla="*/ 19365 w 973071"/>
              <a:gd name="connsiteY5" fmla="*/ 120690 h 133348"/>
              <a:gd name="connsiteX6" fmla="*/ 347 w 973071"/>
              <a:gd name="connsiteY6" fmla="*/ 133340 h 133348"/>
              <a:gd name="connsiteX0" fmla="*/ 973071 w 973071"/>
              <a:gd name="connsiteY0" fmla="*/ 57233 h 133348"/>
              <a:gd name="connsiteX1" fmla="*/ 781364 w 973071"/>
              <a:gd name="connsiteY1" fmla="*/ 8772 h 133348"/>
              <a:gd name="connsiteX2" fmla="*/ 702072 w 973071"/>
              <a:gd name="connsiteY2" fmla="*/ 3856 h 133348"/>
              <a:gd name="connsiteX3" fmla="*/ 430238 w 973071"/>
              <a:gd name="connsiteY3" fmla="*/ 60789 h 133348"/>
              <a:gd name="connsiteX4" fmla="*/ 206864 w 973071"/>
              <a:gd name="connsiteY4" fmla="*/ 33605 h 133348"/>
              <a:gd name="connsiteX5" fmla="*/ 19365 w 973071"/>
              <a:gd name="connsiteY5" fmla="*/ 120690 h 133348"/>
              <a:gd name="connsiteX6" fmla="*/ 347 w 973071"/>
              <a:gd name="connsiteY6" fmla="*/ 133340 h 133348"/>
              <a:gd name="connsiteX0" fmla="*/ 973071 w 973071"/>
              <a:gd name="connsiteY0" fmla="*/ 58642 h 134757"/>
              <a:gd name="connsiteX1" fmla="*/ 781364 w 973071"/>
              <a:gd name="connsiteY1" fmla="*/ 10181 h 134757"/>
              <a:gd name="connsiteX2" fmla="*/ 702072 w 973071"/>
              <a:gd name="connsiteY2" fmla="*/ 5265 h 134757"/>
              <a:gd name="connsiteX3" fmla="*/ 425476 w 973071"/>
              <a:gd name="connsiteY3" fmla="*/ 81248 h 134757"/>
              <a:gd name="connsiteX4" fmla="*/ 206864 w 973071"/>
              <a:gd name="connsiteY4" fmla="*/ 35014 h 134757"/>
              <a:gd name="connsiteX5" fmla="*/ 19365 w 973071"/>
              <a:gd name="connsiteY5" fmla="*/ 122099 h 134757"/>
              <a:gd name="connsiteX6" fmla="*/ 347 w 973071"/>
              <a:gd name="connsiteY6" fmla="*/ 134749 h 134757"/>
              <a:gd name="connsiteX0" fmla="*/ 973071 w 973071"/>
              <a:gd name="connsiteY0" fmla="*/ 58642 h 134757"/>
              <a:gd name="connsiteX1" fmla="*/ 781364 w 973071"/>
              <a:gd name="connsiteY1" fmla="*/ 10181 h 134757"/>
              <a:gd name="connsiteX2" fmla="*/ 702072 w 973071"/>
              <a:gd name="connsiteY2" fmla="*/ 5265 h 134757"/>
              <a:gd name="connsiteX3" fmla="*/ 425476 w 973071"/>
              <a:gd name="connsiteY3" fmla="*/ 81248 h 134757"/>
              <a:gd name="connsiteX4" fmla="*/ 206864 w 973071"/>
              <a:gd name="connsiteY4" fmla="*/ 35014 h 134757"/>
              <a:gd name="connsiteX5" fmla="*/ 19365 w 973071"/>
              <a:gd name="connsiteY5" fmla="*/ 122099 h 134757"/>
              <a:gd name="connsiteX6" fmla="*/ 347 w 973071"/>
              <a:gd name="connsiteY6" fmla="*/ 134749 h 134757"/>
              <a:gd name="connsiteX0" fmla="*/ 923065 w 923065"/>
              <a:gd name="connsiteY0" fmla="*/ 49117 h 134757"/>
              <a:gd name="connsiteX1" fmla="*/ 781364 w 923065"/>
              <a:gd name="connsiteY1" fmla="*/ 10181 h 134757"/>
              <a:gd name="connsiteX2" fmla="*/ 702072 w 923065"/>
              <a:gd name="connsiteY2" fmla="*/ 5265 h 134757"/>
              <a:gd name="connsiteX3" fmla="*/ 425476 w 923065"/>
              <a:gd name="connsiteY3" fmla="*/ 81248 h 134757"/>
              <a:gd name="connsiteX4" fmla="*/ 206864 w 923065"/>
              <a:gd name="connsiteY4" fmla="*/ 35014 h 134757"/>
              <a:gd name="connsiteX5" fmla="*/ 19365 w 923065"/>
              <a:gd name="connsiteY5" fmla="*/ 122099 h 134757"/>
              <a:gd name="connsiteX6" fmla="*/ 347 w 923065"/>
              <a:gd name="connsiteY6" fmla="*/ 134749 h 134757"/>
              <a:gd name="connsiteX0" fmla="*/ 1047589 w 1047589"/>
              <a:gd name="connsiteY0" fmla="*/ 157545 h 157545"/>
              <a:gd name="connsiteX1" fmla="*/ 781364 w 1047589"/>
              <a:gd name="connsiteY1" fmla="*/ 10181 h 157545"/>
              <a:gd name="connsiteX2" fmla="*/ 702072 w 1047589"/>
              <a:gd name="connsiteY2" fmla="*/ 5265 h 157545"/>
              <a:gd name="connsiteX3" fmla="*/ 425476 w 1047589"/>
              <a:gd name="connsiteY3" fmla="*/ 81248 h 157545"/>
              <a:gd name="connsiteX4" fmla="*/ 206864 w 1047589"/>
              <a:gd name="connsiteY4" fmla="*/ 35014 h 157545"/>
              <a:gd name="connsiteX5" fmla="*/ 19365 w 1047589"/>
              <a:gd name="connsiteY5" fmla="*/ 122099 h 157545"/>
              <a:gd name="connsiteX6" fmla="*/ 347 w 1047589"/>
              <a:gd name="connsiteY6" fmla="*/ 134749 h 157545"/>
              <a:gd name="connsiteX0" fmla="*/ 1047589 w 1047589"/>
              <a:gd name="connsiteY0" fmla="*/ 152787 h 152787"/>
              <a:gd name="connsiteX1" fmla="*/ 809858 w 1047589"/>
              <a:gd name="connsiteY1" fmla="*/ 42985 h 152787"/>
              <a:gd name="connsiteX2" fmla="*/ 702072 w 1047589"/>
              <a:gd name="connsiteY2" fmla="*/ 507 h 152787"/>
              <a:gd name="connsiteX3" fmla="*/ 425476 w 1047589"/>
              <a:gd name="connsiteY3" fmla="*/ 76490 h 152787"/>
              <a:gd name="connsiteX4" fmla="*/ 206864 w 1047589"/>
              <a:gd name="connsiteY4" fmla="*/ 30256 h 152787"/>
              <a:gd name="connsiteX5" fmla="*/ 19365 w 1047589"/>
              <a:gd name="connsiteY5" fmla="*/ 117341 h 152787"/>
              <a:gd name="connsiteX6" fmla="*/ 347 w 1047589"/>
              <a:gd name="connsiteY6" fmla="*/ 129991 h 152787"/>
              <a:gd name="connsiteX0" fmla="*/ 1047589 w 1047589"/>
              <a:gd name="connsiteY0" fmla="*/ 152327 h 152327"/>
              <a:gd name="connsiteX1" fmla="*/ 809858 w 1047589"/>
              <a:gd name="connsiteY1" fmla="*/ 42525 h 152327"/>
              <a:gd name="connsiteX2" fmla="*/ 702072 w 1047589"/>
              <a:gd name="connsiteY2" fmla="*/ 47 h 152327"/>
              <a:gd name="connsiteX3" fmla="*/ 684822 w 1047589"/>
              <a:gd name="connsiteY3" fmla="*/ 51901 h 152327"/>
              <a:gd name="connsiteX4" fmla="*/ 425476 w 1047589"/>
              <a:gd name="connsiteY4" fmla="*/ 76030 h 152327"/>
              <a:gd name="connsiteX5" fmla="*/ 206864 w 1047589"/>
              <a:gd name="connsiteY5" fmla="*/ 29796 h 152327"/>
              <a:gd name="connsiteX6" fmla="*/ 19365 w 1047589"/>
              <a:gd name="connsiteY6" fmla="*/ 116881 h 152327"/>
              <a:gd name="connsiteX7" fmla="*/ 347 w 1047589"/>
              <a:gd name="connsiteY7" fmla="*/ 129531 h 152327"/>
              <a:gd name="connsiteX0" fmla="*/ 1047589 w 1047589"/>
              <a:gd name="connsiteY0" fmla="*/ 123175 h 123175"/>
              <a:gd name="connsiteX1" fmla="*/ 809858 w 1047589"/>
              <a:gd name="connsiteY1" fmla="*/ 13373 h 123175"/>
              <a:gd name="connsiteX2" fmla="*/ 753510 w 1047589"/>
              <a:gd name="connsiteY2" fmla="*/ 16413 h 123175"/>
              <a:gd name="connsiteX3" fmla="*/ 684822 w 1047589"/>
              <a:gd name="connsiteY3" fmla="*/ 22749 h 123175"/>
              <a:gd name="connsiteX4" fmla="*/ 425476 w 1047589"/>
              <a:gd name="connsiteY4" fmla="*/ 46878 h 123175"/>
              <a:gd name="connsiteX5" fmla="*/ 206864 w 1047589"/>
              <a:gd name="connsiteY5" fmla="*/ 644 h 123175"/>
              <a:gd name="connsiteX6" fmla="*/ 19365 w 1047589"/>
              <a:gd name="connsiteY6" fmla="*/ 87729 h 123175"/>
              <a:gd name="connsiteX7" fmla="*/ 347 w 1047589"/>
              <a:gd name="connsiteY7" fmla="*/ 100379 h 123175"/>
              <a:gd name="connsiteX0" fmla="*/ 1047589 w 1047589"/>
              <a:gd name="connsiteY0" fmla="*/ 111978 h 111978"/>
              <a:gd name="connsiteX1" fmla="*/ 809858 w 1047589"/>
              <a:gd name="connsiteY1" fmla="*/ 2176 h 111978"/>
              <a:gd name="connsiteX2" fmla="*/ 753510 w 1047589"/>
              <a:gd name="connsiteY2" fmla="*/ 5216 h 111978"/>
              <a:gd name="connsiteX3" fmla="*/ 684822 w 1047589"/>
              <a:gd name="connsiteY3" fmla="*/ 11552 h 111978"/>
              <a:gd name="connsiteX4" fmla="*/ 425476 w 1047589"/>
              <a:gd name="connsiteY4" fmla="*/ 35681 h 111978"/>
              <a:gd name="connsiteX5" fmla="*/ 254138 w 1047589"/>
              <a:gd name="connsiteY5" fmla="*/ 12762 h 111978"/>
              <a:gd name="connsiteX6" fmla="*/ 19365 w 1047589"/>
              <a:gd name="connsiteY6" fmla="*/ 76532 h 111978"/>
              <a:gd name="connsiteX7" fmla="*/ 347 w 1047589"/>
              <a:gd name="connsiteY7" fmla="*/ 89182 h 111978"/>
              <a:gd name="connsiteX0" fmla="*/ 1047589 w 1047589"/>
              <a:gd name="connsiteY0" fmla="*/ 111978 h 111978"/>
              <a:gd name="connsiteX1" fmla="*/ 809858 w 1047589"/>
              <a:gd name="connsiteY1" fmla="*/ 2176 h 111978"/>
              <a:gd name="connsiteX2" fmla="*/ 753510 w 1047589"/>
              <a:gd name="connsiteY2" fmla="*/ 5216 h 111978"/>
              <a:gd name="connsiteX3" fmla="*/ 684822 w 1047589"/>
              <a:gd name="connsiteY3" fmla="*/ 11552 h 111978"/>
              <a:gd name="connsiteX4" fmla="*/ 503235 w 1047589"/>
              <a:gd name="connsiteY4" fmla="*/ 29529 h 111978"/>
              <a:gd name="connsiteX5" fmla="*/ 254138 w 1047589"/>
              <a:gd name="connsiteY5" fmla="*/ 12762 h 111978"/>
              <a:gd name="connsiteX6" fmla="*/ 19365 w 1047589"/>
              <a:gd name="connsiteY6" fmla="*/ 76532 h 111978"/>
              <a:gd name="connsiteX7" fmla="*/ 347 w 1047589"/>
              <a:gd name="connsiteY7" fmla="*/ 89182 h 111978"/>
              <a:gd name="connsiteX0" fmla="*/ 1047589 w 1047589"/>
              <a:gd name="connsiteY0" fmla="*/ 125919 h 125919"/>
              <a:gd name="connsiteX1" fmla="*/ 809858 w 1047589"/>
              <a:gd name="connsiteY1" fmla="*/ 16117 h 125919"/>
              <a:gd name="connsiteX2" fmla="*/ 753510 w 1047589"/>
              <a:gd name="connsiteY2" fmla="*/ 19157 h 125919"/>
              <a:gd name="connsiteX3" fmla="*/ 684822 w 1047589"/>
              <a:gd name="connsiteY3" fmla="*/ 25493 h 125919"/>
              <a:gd name="connsiteX4" fmla="*/ 503235 w 1047589"/>
              <a:gd name="connsiteY4" fmla="*/ 43470 h 125919"/>
              <a:gd name="connsiteX5" fmla="*/ 293734 w 1047589"/>
              <a:gd name="connsiteY5" fmla="*/ 890 h 125919"/>
              <a:gd name="connsiteX6" fmla="*/ 19365 w 1047589"/>
              <a:gd name="connsiteY6" fmla="*/ 90473 h 125919"/>
              <a:gd name="connsiteX7" fmla="*/ 347 w 1047589"/>
              <a:gd name="connsiteY7" fmla="*/ 103123 h 125919"/>
              <a:gd name="connsiteX0" fmla="*/ 1032736 w 1032736"/>
              <a:gd name="connsiteY0" fmla="*/ 125919 h 125919"/>
              <a:gd name="connsiteX1" fmla="*/ 795005 w 1032736"/>
              <a:gd name="connsiteY1" fmla="*/ 16117 h 125919"/>
              <a:gd name="connsiteX2" fmla="*/ 738657 w 1032736"/>
              <a:gd name="connsiteY2" fmla="*/ 19157 h 125919"/>
              <a:gd name="connsiteX3" fmla="*/ 669969 w 1032736"/>
              <a:gd name="connsiteY3" fmla="*/ 25493 h 125919"/>
              <a:gd name="connsiteX4" fmla="*/ 488382 w 1032736"/>
              <a:gd name="connsiteY4" fmla="*/ 43470 h 125919"/>
              <a:gd name="connsiteX5" fmla="*/ 278881 w 1032736"/>
              <a:gd name="connsiteY5" fmla="*/ 890 h 125919"/>
              <a:gd name="connsiteX6" fmla="*/ 4512 w 1032736"/>
              <a:gd name="connsiteY6" fmla="*/ 90473 h 125919"/>
              <a:gd name="connsiteX7" fmla="*/ 72828 w 1032736"/>
              <a:gd name="connsiteY7" fmla="*/ 62233 h 125919"/>
              <a:gd name="connsiteX0" fmla="*/ 1033304 w 1033304"/>
              <a:gd name="connsiteY0" fmla="*/ 125919 h 125919"/>
              <a:gd name="connsiteX1" fmla="*/ 795573 w 1033304"/>
              <a:gd name="connsiteY1" fmla="*/ 16117 h 125919"/>
              <a:gd name="connsiteX2" fmla="*/ 739225 w 1033304"/>
              <a:gd name="connsiteY2" fmla="*/ 19157 h 125919"/>
              <a:gd name="connsiteX3" fmla="*/ 670537 w 1033304"/>
              <a:gd name="connsiteY3" fmla="*/ 25493 h 125919"/>
              <a:gd name="connsiteX4" fmla="*/ 488950 w 1033304"/>
              <a:gd name="connsiteY4" fmla="*/ 43470 h 125919"/>
              <a:gd name="connsiteX5" fmla="*/ 279449 w 1033304"/>
              <a:gd name="connsiteY5" fmla="*/ 890 h 125919"/>
              <a:gd name="connsiteX6" fmla="*/ 5080 w 1033304"/>
              <a:gd name="connsiteY6" fmla="*/ 90473 h 125919"/>
              <a:gd name="connsiteX7" fmla="*/ 60721 w 1033304"/>
              <a:gd name="connsiteY7" fmla="*/ 84529 h 12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304" h="125919">
                <a:moveTo>
                  <a:pt x="1033304" y="125919"/>
                </a:moveTo>
                <a:cubicBezTo>
                  <a:pt x="1032309" y="124192"/>
                  <a:pt x="830023" y="19457"/>
                  <a:pt x="795573" y="16117"/>
                </a:cubicBezTo>
                <a:cubicBezTo>
                  <a:pt x="756360" y="10395"/>
                  <a:pt x="760064" y="17594"/>
                  <a:pt x="739225" y="19157"/>
                </a:cubicBezTo>
                <a:cubicBezTo>
                  <a:pt x="718386" y="20720"/>
                  <a:pt x="716636" y="12829"/>
                  <a:pt x="670537" y="25493"/>
                </a:cubicBezTo>
                <a:cubicBezTo>
                  <a:pt x="624438" y="38157"/>
                  <a:pt x="554131" y="47571"/>
                  <a:pt x="488950" y="43470"/>
                </a:cubicBezTo>
                <a:cubicBezTo>
                  <a:pt x="423769" y="39369"/>
                  <a:pt x="360094" y="-6944"/>
                  <a:pt x="279449" y="890"/>
                </a:cubicBezTo>
                <a:cubicBezTo>
                  <a:pt x="198804" y="8724"/>
                  <a:pt x="31165" y="76232"/>
                  <a:pt x="5080" y="90473"/>
                </a:cubicBezTo>
                <a:cubicBezTo>
                  <a:pt x="-21005" y="104714"/>
                  <a:pt x="61906" y="84405"/>
                  <a:pt x="60721" y="84529"/>
                </a:cubicBezTo>
              </a:path>
            </a:pathLst>
          </a:custGeom>
          <a:noFill/>
          <a:ln w="41275">
            <a:solidFill>
              <a:schemeClr val="accent3">
                <a:lumMod val="50000"/>
              </a:schemeClr>
            </a:solidFill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un 11"/>
          <p:cNvSpPr/>
          <p:nvPr/>
        </p:nvSpPr>
        <p:spPr>
          <a:xfrm>
            <a:off x="2937245" y="1891318"/>
            <a:ext cx="830374" cy="835294"/>
          </a:xfrm>
          <a:prstGeom prst="sun">
            <a:avLst>
              <a:gd name="adj" fmla="val 46875"/>
            </a:avLst>
          </a:prstGeom>
          <a:gradFill>
            <a:gsLst>
              <a:gs pos="4400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41000">
                  <a:srgbClr val="C00000">
                    <a:alpha val="7500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un 13"/>
          <p:cNvSpPr/>
          <p:nvPr/>
        </p:nvSpPr>
        <p:spPr>
          <a:xfrm>
            <a:off x="5964968" y="4163938"/>
            <a:ext cx="830374" cy="835294"/>
          </a:xfrm>
          <a:prstGeom prst="sun">
            <a:avLst>
              <a:gd name="adj" fmla="val 46875"/>
            </a:avLst>
          </a:prstGeom>
          <a:gradFill>
            <a:gsLst>
              <a:gs pos="4400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41000">
                  <a:srgbClr val="C00000">
                    <a:alpha val="7500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un 14"/>
          <p:cNvSpPr/>
          <p:nvPr/>
        </p:nvSpPr>
        <p:spPr>
          <a:xfrm>
            <a:off x="1237393" y="1594660"/>
            <a:ext cx="830374" cy="835294"/>
          </a:xfrm>
          <a:prstGeom prst="sun">
            <a:avLst>
              <a:gd name="adj" fmla="val 46875"/>
            </a:avLst>
          </a:prstGeom>
          <a:gradFill>
            <a:gsLst>
              <a:gs pos="4400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41000">
                  <a:srgbClr val="C00000">
                    <a:alpha val="7500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un 15"/>
          <p:cNvSpPr/>
          <p:nvPr/>
        </p:nvSpPr>
        <p:spPr>
          <a:xfrm>
            <a:off x="7008713" y="4087169"/>
            <a:ext cx="830374" cy="835294"/>
          </a:xfrm>
          <a:prstGeom prst="sun">
            <a:avLst>
              <a:gd name="adj" fmla="val 46875"/>
            </a:avLst>
          </a:prstGeom>
          <a:gradFill>
            <a:gsLst>
              <a:gs pos="4400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41000">
                  <a:srgbClr val="C00000">
                    <a:alpha val="7500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un 16"/>
          <p:cNvSpPr/>
          <p:nvPr/>
        </p:nvSpPr>
        <p:spPr>
          <a:xfrm>
            <a:off x="6752480" y="3332940"/>
            <a:ext cx="830374" cy="835294"/>
          </a:xfrm>
          <a:prstGeom prst="sun">
            <a:avLst>
              <a:gd name="adj" fmla="val 46875"/>
            </a:avLst>
          </a:prstGeom>
          <a:gradFill>
            <a:gsLst>
              <a:gs pos="4400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41000">
                  <a:srgbClr val="C00000">
                    <a:alpha val="7500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un 17"/>
          <p:cNvSpPr/>
          <p:nvPr/>
        </p:nvSpPr>
        <p:spPr>
          <a:xfrm>
            <a:off x="1643063" y="801663"/>
            <a:ext cx="830374" cy="835294"/>
          </a:xfrm>
          <a:prstGeom prst="sun">
            <a:avLst>
              <a:gd name="adj" fmla="val 46875"/>
            </a:avLst>
          </a:prstGeom>
          <a:gradFill>
            <a:gsLst>
              <a:gs pos="4400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41000">
                  <a:srgbClr val="C00000">
                    <a:alpha val="7500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un 18"/>
          <p:cNvSpPr/>
          <p:nvPr/>
        </p:nvSpPr>
        <p:spPr>
          <a:xfrm>
            <a:off x="2180878" y="1705512"/>
            <a:ext cx="830374" cy="835294"/>
          </a:xfrm>
          <a:prstGeom prst="sun">
            <a:avLst>
              <a:gd name="adj" fmla="val 46875"/>
            </a:avLst>
          </a:prstGeom>
          <a:gradFill>
            <a:gsLst>
              <a:gs pos="4400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41000">
                  <a:srgbClr val="C00000">
                    <a:alpha val="7500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888624" y="128486"/>
            <a:ext cx="6011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LNG SUPPLY CHAIN IN DANUBE REGION</a:t>
            </a:r>
          </a:p>
          <a:p>
            <a:pPr algn="r"/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(Key partners </a:t>
            </a:r>
            <a:r>
              <a:rPr lang="en-GB" sz="1600" b="1" i="1" smtClean="0">
                <a:solidFill>
                  <a:schemeClr val="accent1">
                    <a:lumMod val="75000"/>
                  </a:schemeClr>
                </a:solidFill>
              </a:rPr>
              <a:t>and their total 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budget in €)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7365" y="1353913"/>
            <a:ext cx="1268135" cy="628193"/>
          </a:xfrm>
          <a:prstGeom prst="roundRect">
            <a:avLst>
              <a:gd name="adj" fmla="val 751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800" b="1" dirty="0" smtClean="0">
                <a:solidFill>
                  <a:schemeClr val="tx1"/>
                </a:solidFill>
              </a:rPr>
              <a:t>LNG Supply &amp; Demand Study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b="1" i="1" dirty="0" smtClean="0">
                <a:solidFill>
                  <a:schemeClr val="tx1"/>
                </a:solidFill>
              </a:rPr>
              <a:t>(FHOÖ &amp; Linz AG)</a:t>
            </a:r>
          </a:p>
          <a:p>
            <a:r>
              <a:rPr lang="en-GB" sz="800" dirty="0" smtClean="0">
                <a:solidFill>
                  <a:schemeClr val="tx1"/>
                </a:solidFill>
              </a:rPr>
              <a:t>Time: Q3/2014</a:t>
            </a:r>
          </a:p>
          <a:p>
            <a:pPr algn="r"/>
            <a:r>
              <a:rPr lang="en-GB" sz="800" b="1" dirty="0" smtClean="0">
                <a:solidFill>
                  <a:schemeClr val="tx1"/>
                </a:solidFill>
              </a:rPr>
              <a:t>€ 556,600</a:t>
            </a:r>
            <a:endParaRPr lang="de-AT" sz="800" b="1" dirty="0" smtClean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05302" y="407229"/>
            <a:ext cx="1268135" cy="628193"/>
          </a:xfrm>
          <a:prstGeom prst="roundRect">
            <a:avLst>
              <a:gd name="adj" fmla="val 751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800" b="1" dirty="0" smtClean="0">
                <a:solidFill>
                  <a:schemeClr val="tx1"/>
                </a:solidFill>
              </a:rPr>
              <a:t>LNG Supply &amp; Demand Study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b="1" i="1" dirty="0" smtClean="0">
                <a:solidFill>
                  <a:schemeClr val="tx1"/>
                </a:solidFill>
              </a:rPr>
              <a:t>(NGVA)</a:t>
            </a:r>
          </a:p>
          <a:p>
            <a:r>
              <a:rPr lang="en-GB" sz="800" dirty="0" smtClean="0">
                <a:solidFill>
                  <a:schemeClr val="tx1"/>
                </a:solidFill>
              </a:rPr>
              <a:t>Time: Q3/2014</a:t>
            </a:r>
          </a:p>
          <a:p>
            <a:pPr algn="r"/>
            <a:r>
              <a:rPr lang="en-GB" sz="800" b="1" dirty="0" smtClean="0">
                <a:solidFill>
                  <a:schemeClr val="tx1"/>
                </a:solidFill>
              </a:rPr>
              <a:t>€ 211,500</a:t>
            </a:r>
            <a:endParaRPr lang="de-AT" sz="800" b="1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040" y="6420782"/>
            <a:ext cx="310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Status: August 2013</a:t>
            </a:r>
            <a:endParaRPr lang="en-GB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706215" y="2068269"/>
            <a:ext cx="4632078" cy="2659669"/>
          </a:xfrm>
          <a:custGeom>
            <a:avLst/>
            <a:gdLst>
              <a:gd name="connsiteX0" fmla="*/ 4714875 w 4714875"/>
              <a:gd name="connsiteY0" fmla="*/ 2628283 h 2723533"/>
              <a:gd name="connsiteX1" fmla="*/ 4514850 w 4714875"/>
              <a:gd name="connsiteY1" fmla="*/ 2723533 h 2723533"/>
              <a:gd name="connsiteX2" fmla="*/ 4238625 w 4714875"/>
              <a:gd name="connsiteY2" fmla="*/ 2628283 h 2723533"/>
              <a:gd name="connsiteX3" fmla="*/ 4029075 w 4714875"/>
              <a:gd name="connsiteY3" fmla="*/ 2709246 h 2723533"/>
              <a:gd name="connsiteX4" fmla="*/ 3771900 w 4714875"/>
              <a:gd name="connsiteY4" fmla="*/ 2609233 h 2723533"/>
              <a:gd name="connsiteX5" fmla="*/ 3471862 w 4714875"/>
              <a:gd name="connsiteY5" fmla="*/ 2666383 h 2723533"/>
              <a:gd name="connsiteX6" fmla="*/ 3471862 w 4714875"/>
              <a:gd name="connsiteY6" fmla="*/ 2509221 h 2723533"/>
              <a:gd name="connsiteX7" fmla="*/ 3028950 w 4714875"/>
              <a:gd name="connsiteY7" fmla="*/ 2218708 h 2723533"/>
              <a:gd name="connsiteX8" fmla="*/ 2819400 w 4714875"/>
              <a:gd name="connsiteY8" fmla="*/ 2132983 h 2723533"/>
              <a:gd name="connsiteX9" fmla="*/ 2628900 w 4714875"/>
              <a:gd name="connsiteY9" fmla="*/ 2190133 h 2723533"/>
              <a:gd name="connsiteX10" fmla="*/ 2419350 w 4714875"/>
              <a:gd name="connsiteY10" fmla="*/ 2052021 h 2723533"/>
              <a:gd name="connsiteX11" fmla="*/ 2347912 w 4714875"/>
              <a:gd name="connsiteY11" fmla="*/ 1871046 h 2723533"/>
              <a:gd name="connsiteX12" fmla="*/ 1871662 w 4714875"/>
              <a:gd name="connsiteY12" fmla="*/ 1732933 h 2723533"/>
              <a:gd name="connsiteX13" fmla="*/ 1762125 w 4714875"/>
              <a:gd name="connsiteY13" fmla="*/ 1328121 h 2723533"/>
              <a:gd name="connsiteX14" fmla="*/ 1843087 w 4714875"/>
              <a:gd name="connsiteY14" fmla="*/ 1209058 h 2723533"/>
              <a:gd name="connsiteX15" fmla="*/ 1828800 w 4714875"/>
              <a:gd name="connsiteY15" fmla="*/ 980458 h 2723533"/>
              <a:gd name="connsiteX16" fmla="*/ 1871662 w 4714875"/>
              <a:gd name="connsiteY16" fmla="*/ 866158 h 2723533"/>
              <a:gd name="connsiteX17" fmla="*/ 1814512 w 4714875"/>
              <a:gd name="connsiteY17" fmla="*/ 642321 h 2723533"/>
              <a:gd name="connsiteX18" fmla="*/ 1905000 w 4714875"/>
              <a:gd name="connsiteY18" fmla="*/ 342283 h 2723533"/>
              <a:gd name="connsiteX19" fmla="*/ 1509712 w 4714875"/>
              <a:gd name="connsiteY19" fmla="*/ 342283 h 2723533"/>
              <a:gd name="connsiteX20" fmla="*/ 1309687 w 4714875"/>
              <a:gd name="connsiteY20" fmla="*/ 266083 h 2723533"/>
              <a:gd name="connsiteX21" fmla="*/ 1104900 w 4714875"/>
              <a:gd name="connsiteY21" fmla="*/ 166071 h 2723533"/>
              <a:gd name="connsiteX22" fmla="*/ 919162 w 4714875"/>
              <a:gd name="connsiteY22" fmla="*/ 166071 h 2723533"/>
              <a:gd name="connsiteX23" fmla="*/ 795337 w 4714875"/>
              <a:gd name="connsiteY23" fmla="*/ 32721 h 2723533"/>
              <a:gd name="connsiteX24" fmla="*/ 576262 w 4714875"/>
              <a:gd name="connsiteY24" fmla="*/ 8908 h 2723533"/>
              <a:gd name="connsiteX25" fmla="*/ 347662 w 4714875"/>
              <a:gd name="connsiteY25" fmla="*/ 156546 h 2723533"/>
              <a:gd name="connsiteX26" fmla="*/ 0 w 4714875"/>
              <a:gd name="connsiteY26" fmla="*/ 70821 h 2723533"/>
              <a:gd name="connsiteX0" fmla="*/ 4647971 w 4647971"/>
              <a:gd name="connsiteY0" fmla="*/ 2628283 h 2723533"/>
              <a:gd name="connsiteX1" fmla="*/ 4447946 w 4647971"/>
              <a:gd name="connsiteY1" fmla="*/ 2723533 h 2723533"/>
              <a:gd name="connsiteX2" fmla="*/ 4171721 w 4647971"/>
              <a:gd name="connsiteY2" fmla="*/ 2628283 h 2723533"/>
              <a:gd name="connsiteX3" fmla="*/ 3962171 w 4647971"/>
              <a:gd name="connsiteY3" fmla="*/ 2709246 h 2723533"/>
              <a:gd name="connsiteX4" fmla="*/ 3704996 w 4647971"/>
              <a:gd name="connsiteY4" fmla="*/ 2609233 h 2723533"/>
              <a:gd name="connsiteX5" fmla="*/ 3404958 w 4647971"/>
              <a:gd name="connsiteY5" fmla="*/ 2666383 h 2723533"/>
              <a:gd name="connsiteX6" fmla="*/ 3404958 w 4647971"/>
              <a:gd name="connsiteY6" fmla="*/ 2509221 h 2723533"/>
              <a:gd name="connsiteX7" fmla="*/ 2962046 w 4647971"/>
              <a:gd name="connsiteY7" fmla="*/ 2218708 h 2723533"/>
              <a:gd name="connsiteX8" fmla="*/ 2752496 w 4647971"/>
              <a:gd name="connsiteY8" fmla="*/ 2132983 h 2723533"/>
              <a:gd name="connsiteX9" fmla="*/ 2561996 w 4647971"/>
              <a:gd name="connsiteY9" fmla="*/ 2190133 h 2723533"/>
              <a:gd name="connsiteX10" fmla="*/ 2352446 w 4647971"/>
              <a:gd name="connsiteY10" fmla="*/ 2052021 h 2723533"/>
              <a:gd name="connsiteX11" fmla="*/ 2281008 w 4647971"/>
              <a:gd name="connsiteY11" fmla="*/ 1871046 h 2723533"/>
              <a:gd name="connsiteX12" fmla="*/ 1804758 w 4647971"/>
              <a:gd name="connsiteY12" fmla="*/ 1732933 h 2723533"/>
              <a:gd name="connsiteX13" fmla="*/ 1695221 w 4647971"/>
              <a:gd name="connsiteY13" fmla="*/ 1328121 h 2723533"/>
              <a:gd name="connsiteX14" fmla="*/ 1776183 w 4647971"/>
              <a:gd name="connsiteY14" fmla="*/ 1209058 h 2723533"/>
              <a:gd name="connsiteX15" fmla="*/ 1761896 w 4647971"/>
              <a:gd name="connsiteY15" fmla="*/ 980458 h 2723533"/>
              <a:gd name="connsiteX16" fmla="*/ 1804758 w 4647971"/>
              <a:gd name="connsiteY16" fmla="*/ 866158 h 2723533"/>
              <a:gd name="connsiteX17" fmla="*/ 1747608 w 4647971"/>
              <a:gd name="connsiteY17" fmla="*/ 642321 h 2723533"/>
              <a:gd name="connsiteX18" fmla="*/ 1838096 w 4647971"/>
              <a:gd name="connsiteY18" fmla="*/ 342283 h 2723533"/>
              <a:gd name="connsiteX19" fmla="*/ 1442808 w 4647971"/>
              <a:gd name="connsiteY19" fmla="*/ 342283 h 2723533"/>
              <a:gd name="connsiteX20" fmla="*/ 1242783 w 4647971"/>
              <a:gd name="connsiteY20" fmla="*/ 266083 h 2723533"/>
              <a:gd name="connsiteX21" fmla="*/ 1037996 w 4647971"/>
              <a:gd name="connsiteY21" fmla="*/ 166071 h 2723533"/>
              <a:gd name="connsiteX22" fmla="*/ 852258 w 4647971"/>
              <a:gd name="connsiteY22" fmla="*/ 166071 h 2723533"/>
              <a:gd name="connsiteX23" fmla="*/ 728433 w 4647971"/>
              <a:gd name="connsiteY23" fmla="*/ 32721 h 2723533"/>
              <a:gd name="connsiteX24" fmla="*/ 509358 w 4647971"/>
              <a:gd name="connsiteY24" fmla="*/ 8908 h 2723533"/>
              <a:gd name="connsiteX25" fmla="*/ 280758 w 4647971"/>
              <a:gd name="connsiteY25" fmla="*/ 156546 h 2723533"/>
              <a:gd name="connsiteX26" fmla="*/ 0 w 4647971"/>
              <a:gd name="connsiteY26" fmla="*/ 48889 h 2723533"/>
              <a:gd name="connsiteX0" fmla="*/ 4647971 w 4647971"/>
              <a:gd name="connsiteY0" fmla="*/ 2626494 h 2721744"/>
              <a:gd name="connsiteX1" fmla="*/ 4447946 w 4647971"/>
              <a:gd name="connsiteY1" fmla="*/ 2721744 h 2721744"/>
              <a:gd name="connsiteX2" fmla="*/ 4171721 w 4647971"/>
              <a:gd name="connsiteY2" fmla="*/ 2626494 h 2721744"/>
              <a:gd name="connsiteX3" fmla="*/ 3962171 w 4647971"/>
              <a:gd name="connsiteY3" fmla="*/ 2707457 h 2721744"/>
              <a:gd name="connsiteX4" fmla="*/ 3704996 w 4647971"/>
              <a:gd name="connsiteY4" fmla="*/ 2607444 h 2721744"/>
              <a:gd name="connsiteX5" fmla="*/ 3404958 w 4647971"/>
              <a:gd name="connsiteY5" fmla="*/ 2664594 h 2721744"/>
              <a:gd name="connsiteX6" fmla="*/ 3404958 w 4647971"/>
              <a:gd name="connsiteY6" fmla="*/ 2507432 h 2721744"/>
              <a:gd name="connsiteX7" fmla="*/ 2962046 w 4647971"/>
              <a:gd name="connsiteY7" fmla="*/ 2216919 h 2721744"/>
              <a:gd name="connsiteX8" fmla="*/ 2752496 w 4647971"/>
              <a:gd name="connsiteY8" fmla="*/ 2131194 h 2721744"/>
              <a:gd name="connsiteX9" fmla="*/ 2561996 w 4647971"/>
              <a:gd name="connsiteY9" fmla="*/ 2188344 h 2721744"/>
              <a:gd name="connsiteX10" fmla="*/ 2352446 w 4647971"/>
              <a:gd name="connsiteY10" fmla="*/ 2050232 h 2721744"/>
              <a:gd name="connsiteX11" fmla="*/ 2281008 w 4647971"/>
              <a:gd name="connsiteY11" fmla="*/ 1869257 h 2721744"/>
              <a:gd name="connsiteX12" fmla="*/ 1804758 w 4647971"/>
              <a:gd name="connsiteY12" fmla="*/ 1731144 h 2721744"/>
              <a:gd name="connsiteX13" fmla="*/ 1695221 w 4647971"/>
              <a:gd name="connsiteY13" fmla="*/ 1326332 h 2721744"/>
              <a:gd name="connsiteX14" fmla="*/ 1776183 w 4647971"/>
              <a:gd name="connsiteY14" fmla="*/ 1207269 h 2721744"/>
              <a:gd name="connsiteX15" fmla="*/ 1761896 w 4647971"/>
              <a:gd name="connsiteY15" fmla="*/ 978669 h 2721744"/>
              <a:gd name="connsiteX16" fmla="*/ 1804758 w 4647971"/>
              <a:gd name="connsiteY16" fmla="*/ 864369 h 2721744"/>
              <a:gd name="connsiteX17" fmla="*/ 1747608 w 4647971"/>
              <a:gd name="connsiteY17" fmla="*/ 640532 h 2721744"/>
              <a:gd name="connsiteX18" fmla="*/ 1838096 w 4647971"/>
              <a:gd name="connsiteY18" fmla="*/ 340494 h 2721744"/>
              <a:gd name="connsiteX19" fmla="*/ 1442808 w 4647971"/>
              <a:gd name="connsiteY19" fmla="*/ 340494 h 2721744"/>
              <a:gd name="connsiteX20" fmla="*/ 1242783 w 4647971"/>
              <a:gd name="connsiteY20" fmla="*/ 264294 h 2721744"/>
              <a:gd name="connsiteX21" fmla="*/ 1037996 w 4647971"/>
              <a:gd name="connsiteY21" fmla="*/ 164282 h 2721744"/>
              <a:gd name="connsiteX22" fmla="*/ 852258 w 4647971"/>
              <a:gd name="connsiteY22" fmla="*/ 164282 h 2721744"/>
              <a:gd name="connsiteX23" fmla="*/ 728433 w 4647971"/>
              <a:gd name="connsiteY23" fmla="*/ 30932 h 2721744"/>
              <a:gd name="connsiteX24" fmla="*/ 509358 w 4647971"/>
              <a:gd name="connsiteY24" fmla="*/ 7119 h 2721744"/>
              <a:gd name="connsiteX25" fmla="*/ 297484 w 4647971"/>
              <a:gd name="connsiteY25" fmla="*/ 130389 h 2721744"/>
              <a:gd name="connsiteX26" fmla="*/ 0 w 4647971"/>
              <a:gd name="connsiteY26" fmla="*/ 47100 h 2721744"/>
              <a:gd name="connsiteX0" fmla="*/ 4647971 w 4647971"/>
              <a:gd name="connsiteY0" fmla="*/ 2626494 h 2721744"/>
              <a:gd name="connsiteX1" fmla="*/ 4447946 w 4647971"/>
              <a:gd name="connsiteY1" fmla="*/ 2721744 h 2721744"/>
              <a:gd name="connsiteX2" fmla="*/ 4171721 w 4647971"/>
              <a:gd name="connsiteY2" fmla="*/ 2626494 h 2721744"/>
              <a:gd name="connsiteX3" fmla="*/ 3962171 w 4647971"/>
              <a:gd name="connsiteY3" fmla="*/ 2707457 h 2721744"/>
              <a:gd name="connsiteX4" fmla="*/ 3704996 w 4647971"/>
              <a:gd name="connsiteY4" fmla="*/ 2607444 h 2721744"/>
              <a:gd name="connsiteX5" fmla="*/ 3404958 w 4647971"/>
              <a:gd name="connsiteY5" fmla="*/ 2664594 h 2721744"/>
              <a:gd name="connsiteX6" fmla="*/ 3388232 w 4647971"/>
              <a:gd name="connsiteY6" fmla="*/ 2502558 h 2721744"/>
              <a:gd name="connsiteX7" fmla="*/ 2962046 w 4647971"/>
              <a:gd name="connsiteY7" fmla="*/ 2216919 h 2721744"/>
              <a:gd name="connsiteX8" fmla="*/ 2752496 w 4647971"/>
              <a:gd name="connsiteY8" fmla="*/ 2131194 h 2721744"/>
              <a:gd name="connsiteX9" fmla="*/ 2561996 w 4647971"/>
              <a:gd name="connsiteY9" fmla="*/ 2188344 h 2721744"/>
              <a:gd name="connsiteX10" fmla="*/ 2352446 w 4647971"/>
              <a:gd name="connsiteY10" fmla="*/ 2050232 h 2721744"/>
              <a:gd name="connsiteX11" fmla="*/ 2281008 w 4647971"/>
              <a:gd name="connsiteY11" fmla="*/ 1869257 h 2721744"/>
              <a:gd name="connsiteX12" fmla="*/ 1804758 w 4647971"/>
              <a:gd name="connsiteY12" fmla="*/ 1731144 h 2721744"/>
              <a:gd name="connsiteX13" fmla="*/ 1695221 w 4647971"/>
              <a:gd name="connsiteY13" fmla="*/ 1326332 h 2721744"/>
              <a:gd name="connsiteX14" fmla="*/ 1776183 w 4647971"/>
              <a:gd name="connsiteY14" fmla="*/ 1207269 h 2721744"/>
              <a:gd name="connsiteX15" fmla="*/ 1761896 w 4647971"/>
              <a:gd name="connsiteY15" fmla="*/ 978669 h 2721744"/>
              <a:gd name="connsiteX16" fmla="*/ 1804758 w 4647971"/>
              <a:gd name="connsiteY16" fmla="*/ 864369 h 2721744"/>
              <a:gd name="connsiteX17" fmla="*/ 1747608 w 4647971"/>
              <a:gd name="connsiteY17" fmla="*/ 640532 h 2721744"/>
              <a:gd name="connsiteX18" fmla="*/ 1838096 w 4647971"/>
              <a:gd name="connsiteY18" fmla="*/ 340494 h 2721744"/>
              <a:gd name="connsiteX19" fmla="*/ 1442808 w 4647971"/>
              <a:gd name="connsiteY19" fmla="*/ 340494 h 2721744"/>
              <a:gd name="connsiteX20" fmla="*/ 1242783 w 4647971"/>
              <a:gd name="connsiteY20" fmla="*/ 264294 h 2721744"/>
              <a:gd name="connsiteX21" fmla="*/ 1037996 w 4647971"/>
              <a:gd name="connsiteY21" fmla="*/ 164282 h 2721744"/>
              <a:gd name="connsiteX22" fmla="*/ 852258 w 4647971"/>
              <a:gd name="connsiteY22" fmla="*/ 164282 h 2721744"/>
              <a:gd name="connsiteX23" fmla="*/ 728433 w 4647971"/>
              <a:gd name="connsiteY23" fmla="*/ 30932 h 2721744"/>
              <a:gd name="connsiteX24" fmla="*/ 509358 w 4647971"/>
              <a:gd name="connsiteY24" fmla="*/ 7119 h 2721744"/>
              <a:gd name="connsiteX25" fmla="*/ 297484 w 4647971"/>
              <a:gd name="connsiteY25" fmla="*/ 130389 h 2721744"/>
              <a:gd name="connsiteX26" fmla="*/ 0 w 4647971"/>
              <a:gd name="connsiteY26" fmla="*/ 47100 h 272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47971" h="2721744">
                <a:moveTo>
                  <a:pt x="4647971" y="2626494"/>
                </a:moveTo>
                <a:cubicBezTo>
                  <a:pt x="4587646" y="2674119"/>
                  <a:pt x="4527321" y="2721744"/>
                  <a:pt x="4447946" y="2721744"/>
                </a:cubicBezTo>
                <a:cubicBezTo>
                  <a:pt x="4368571" y="2721744"/>
                  <a:pt x="4252683" y="2628875"/>
                  <a:pt x="4171721" y="2626494"/>
                </a:cubicBezTo>
                <a:cubicBezTo>
                  <a:pt x="4090759" y="2624113"/>
                  <a:pt x="4039958" y="2710632"/>
                  <a:pt x="3962171" y="2707457"/>
                </a:cubicBezTo>
                <a:cubicBezTo>
                  <a:pt x="3884384" y="2704282"/>
                  <a:pt x="3797865" y="2614588"/>
                  <a:pt x="3704996" y="2607444"/>
                </a:cubicBezTo>
                <a:cubicBezTo>
                  <a:pt x="3612127" y="2600300"/>
                  <a:pt x="3457752" y="2682075"/>
                  <a:pt x="3404958" y="2664594"/>
                </a:cubicBezTo>
                <a:cubicBezTo>
                  <a:pt x="3352164" y="2647113"/>
                  <a:pt x="3462051" y="2577170"/>
                  <a:pt x="3388232" y="2502558"/>
                </a:cubicBezTo>
                <a:cubicBezTo>
                  <a:pt x="3314413" y="2427946"/>
                  <a:pt x="3068002" y="2278813"/>
                  <a:pt x="2962046" y="2216919"/>
                </a:cubicBezTo>
                <a:cubicBezTo>
                  <a:pt x="2856090" y="2155025"/>
                  <a:pt x="2819171" y="2135956"/>
                  <a:pt x="2752496" y="2131194"/>
                </a:cubicBezTo>
                <a:cubicBezTo>
                  <a:pt x="2685821" y="2126431"/>
                  <a:pt x="2628671" y="2201838"/>
                  <a:pt x="2561996" y="2188344"/>
                </a:cubicBezTo>
                <a:cubicBezTo>
                  <a:pt x="2495321" y="2174850"/>
                  <a:pt x="2399277" y="2103413"/>
                  <a:pt x="2352446" y="2050232"/>
                </a:cubicBezTo>
                <a:cubicBezTo>
                  <a:pt x="2305615" y="1997051"/>
                  <a:pt x="2372289" y="1922438"/>
                  <a:pt x="2281008" y="1869257"/>
                </a:cubicBezTo>
                <a:cubicBezTo>
                  <a:pt x="2189727" y="1816076"/>
                  <a:pt x="1902389" y="1821631"/>
                  <a:pt x="1804758" y="1731144"/>
                </a:cubicBezTo>
                <a:cubicBezTo>
                  <a:pt x="1707127" y="1640657"/>
                  <a:pt x="1699983" y="1413644"/>
                  <a:pt x="1695221" y="1326332"/>
                </a:cubicBezTo>
                <a:cubicBezTo>
                  <a:pt x="1690459" y="1239020"/>
                  <a:pt x="1765071" y="1265213"/>
                  <a:pt x="1776183" y="1207269"/>
                </a:cubicBezTo>
                <a:cubicBezTo>
                  <a:pt x="1787295" y="1149325"/>
                  <a:pt x="1757133" y="1035819"/>
                  <a:pt x="1761896" y="978669"/>
                </a:cubicBezTo>
                <a:cubicBezTo>
                  <a:pt x="1766658" y="921519"/>
                  <a:pt x="1807139" y="920725"/>
                  <a:pt x="1804758" y="864369"/>
                </a:cubicBezTo>
                <a:cubicBezTo>
                  <a:pt x="1802377" y="808013"/>
                  <a:pt x="1742052" y="727844"/>
                  <a:pt x="1747608" y="640532"/>
                </a:cubicBezTo>
                <a:cubicBezTo>
                  <a:pt x="1753164" y="553220"/>
                  <a:pt x="1888896" y="390500"/>
                  <a:pt x="1838096" y="340494"/>
                </a:cubicBezTo>
                <a:cubicBezTo>
                  <a:pt x="1787296" y="290488"/>
                  <a:pt x="1542027" y="353194"/>
                  <a:pt x="1442808" y="340494"/>
                </a:cubicBezTo>
                <a:cubicBezTo>
                  <a:pt x="1343589" y="327794"/>
                  <a:pt x="1310252" y="293663"/>
                  <a:pt x="1242783" y="264294"/>
                </a:cubicBezTo>
                <a:cubicBezTo>
                  <a:pt x="1175314" y="234925"/>
                  <a:pt x="1103084" y="180951"/>
                  <a:pt x="1037996" y="164282"/>
                </a:cubicBezTo>
                <a:cubicBezTo>
                  <a:pt x="972908" y="147613"/>
                  <a:pt x="903852" y="186507"/>
                  <a:pt x="852258" y="164282"/>
                </a:cubicBezTo>
                <a:cubicBezTo>
                  <a:pt x="800664" y="142057"/>
                  <a:pt x="785583" y="57126"/>
                  <a:pt x="728433" y="30932"/>
                </a:cubicBezTo>
                <a:cubicBezTo>
                  <a:pt x="671283" y="4738"/>
                  <a:pt x="581183" y="-9457"/>
                  <a:pt x="509358" y="7119"/>
                </a:cubicBezTo>
                <a:cubicBezTo>
                  <a:pt x="437533" y="23695"/>
                  <a:pt x="393528" y="120070"/>
                  <a:pt x="297484" y="130389"/>
                </a:cubicBezTo>
                <a:cubicBezTo>
                  <a:pt x="201440" y="140708"/>
                  <a:pt x="125809" y="95122"/>
                  <a:pt x="0" y="47100"/>
                </a:cubicBezTo>
              </a:path>
            </a:pathLst>
          </a:custGeom>
          <a:noFill/>
          <a:ln w="41275">
            <a:solidFill>
              <a:schemeClr val="accent3">
                <a:lumMod val="50000"/>
              </a:schemeClr>
            </a:solidFill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499857" y="3308581"/>
            <a:ext cx="1544013" cy="827552"/>
          </a:xfrm>
          <a:prstGeom prst="roundRect">
            <a:avLst>
              <a:gd name="adj" fmla="val 7510"/>
            </a:avLst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solidFill>
              <a:schemeClr val="accent3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smtClean="0">
                <a:solidFill>
                  <a:schemeClr val="tx1"/>
                </a:solidFill>
              </a:rPr>
              <a:t>LNG </a:t>
            </a:r>
            <a:r>
              <a:rPr lang="en-US" sz="800" b="1" dirty="0" smtClean="0">
                <a:solidFill>
                  <a:schemeClr val="tx1"/>
                </a:solidFill>
              </a:rPr>
              <a:t>gas tanker </a:t>
            </a:r>
            <a:r>
              <a:rPr lang="en-US" sz="800" b="1" i="1" dirty="0" smtClean="0">
                <a:solidFill>
                  <a:schemeClr val="tx1"/>
                </a:solidFill>
              </a:rPr>
              <a:t>(</a:t>
            </a:r>
            <a:r>
              <a:rPr lang="en-US" sz="800" b="1" i="1" dirty="0" err="1" smtClean="0">
                <a:solidFill>
                  <a:schemeClr val="tx1"/>
                </a:solidFill>
              </a:rPr>
              <a:t>Chemgas</a:t>
            </a:r>
            <a:r>
              <a:rPr lang="en-US" sz="800" b="1" i="1" dirty="0" smtClean="0">
                <a:solidFill>
                  <a:schemeClr val="tx1"/>
                </a:solidFill>
              </a:rPr>
              <a:t>)</a:t>
            </a:r>
            <a:endParaRPr lang="en-US" sz="800" b="1" i="1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Innovative LNG gas carrier. Connecting terminal in Constanta with Upper Danube.</a:t>
            </a:r>
          </a:p>
          <a:p>
            <a:r>
              <a:rPr lang="en-US" sz="800" dirty="0" err="1" smtClean="0">
                <a:solidFill>
                  <a:schemeClr val="tx1"/>
                </a:solidFill>
              </a:rPr>
              <a:t>Depl</a:t>
            </a:r>
            <a:r>
              <a:rPr lang="en-US" sz="800" dirty="0">
                <a:solidFill>
                  <a:schemeClr val="tx1"/>
                </a:solidFill>
              </a:rPr>
              <a:t>.</a:t>
            </a:r>
            <a:r>
              <a:rPr lang="en-US" sz="800" dirty="0" smtClean="0">
                <a:solidFill>
                  <a:schemeClr val="tx1"/>
                </a:solidFill>
              </a:rPr>
              <a:t>: Q3/2015</a:t>
            </a:r>
          </a:p>
          <a:p>
            <a:pPr algn="r"/>
            <a:r>
              <a:rPr lang="de-AT" sz="800" b="1" dirty="0" smtClean="0">
                <a:solidFill>
                  <a:schemeClr val="tx1"/>
                </a:solidFill>
              </a:rPr>
              <a:t>€ 7,334,500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812906" y="4825727"/>
            <a:ext cx="1861044" cy="957866"/>
          </a:xfrm>
          <a:prstGeom prst="roundRect">
            <a:avLst>
              <a:gd name="adj" fmla="val 7510"/>
            </a:avLst>
          </a:pr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chemeClr val="accent2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Small scale LNG terminal in Ruse </a:t>
            </a:r>
            <a:r>
              <a:rPr lang="en-US" sz="800" b="1" i="1" dirty="0" smtClean="0">
                <a:solidFill>
                  <a:schemeClr val="tx1"/>
                </a:solidFill>
              </a:rPr>
              <a:t>(</a:t>
            </a:r>
            <a:r>
              <a:rPr lang="en-US" sz="800" b="1" i="1" dirty="0" err="1" smtClean="0">
                <a:solidFill>
                  <a:schemeClr val="tx1"/>
                </a:solidFill>
              </a:rPr>
              <a:t>Bulmarket</a:t>
            </a:r>
            <a:r>
              <a:rPr lang="en-US" sz="800" b="1" i="1" dirty="0" smtClean="0">
                <a:solidFill>
                  <a:schemeClr val="tx1"/>
                </a:solidFill>
              </a:rPr>
              <a:t>)</a:t>
            </a:r>
            <a:endParaRPr lang="en-US" sz="800" b="1" i="1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storage of min. 1,000 m3, incl. fuelling devices for vessels &amp; trucks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Studies, design &amp; pilot deployment</a:t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en-US" sz="800" dirty="0" err="1" smtClean="0">
                <a:solidFill>
                  <a:schemeClr val="tx1"/>
                </a:solidFill>
              </a:rPr>
              <a:t>Depl</a:t>
            </a:r>
            <a:r>
              <a:rPr lang="en-US" sz="800" dirty="0" smtClean="0">
                <a:solidFill>
                  <a:schemeClr val="tx1"/>
                </a:solidFill>
              </a:rPr>
              <a:t>.: Q3/2015</a:t>
            </a:r>
          </a:p>
          <a:p>
            <a:pPr algn="r"/>
            <a:r>
              <a:rPr lang="de-AT" sz="800" b="1" dirty="0" smtClean="0">
                <a:solidFill>
                  <a:schemeClr val="tx1"/>
                </a:solidFill>
              </a:rPr>
              <a:t>€ 2,065,300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80312" y="4581129"/>
            <a:ext cx="1668438" cy="799470"/>
          </a:xfrm>
          <a:prstGeom prst="roundRect">
            <a:avLst>
              <a:gd name="adj" fmla="val 751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Study for the LNG Import Terminal </a:t>
            </a:r>
            <a:r>
              <a:rPr lang="en-US" sz="800" b="1" i="1" dirty="0" smtClean="0">
                <a:solidFill>
                  <a:schemeClr val="tx1"/>
                </a:solidFill>
              </a:rPr>
              <a:t>(TTS Group)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Small scale LNG import terminal in the </a:t>
            </a:r>
            <a:r>
              <a:rPr lang="en-US" sz="800" b="1" u="sng" dirty="0" smtClean="0">
                <a:solidFill>
                  <a:schemeClr val="tx1"/>
                </a:solidFill>
              </a:rPr>
              <a:t>Port of Constanta</a:t>
            </a:r>
          </a:p>
          <a:p>
            <a:endParaRPr lang="en-US" sz="200" b="1" u="sng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Feasibility study</a:t>
            </a:r>
          </a:p>
          <a:p>
            <a:pPr algn="r"/>
            <a:r>
              <a:rPr lang="de-AT" sz="800" b="1" dirty="0" smtClean="0">
                <a:solidFill>
                  <a:schemeClr val="tx1"/>
                </a:solidFill>
              </a:rPr>
              <a:t>€ 413,000</a:t>
            </a:r>
            <a:endParaRPr lang="en-GB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620489" y="2288620"/>
            <a:ext cx="1268135" cy="628193"/>
          </a:xfrm>
          <a:prstGeom prst="roundRect">
            <a:avLst>
              <a:gd name="adj" fmla="val 751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800" b="1" dirty="0" smtClean="0">
                <a:solidFill>
                  <a:schemeClr val="tx1"/>
                </a:solidFill>
              </a:rPr>
              <a:t>LNG Supply &amp; Demand Study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b="1" i="1" dirty="0" smtClean="0">
                <a:solidFill>
                  <a:schemeClr val="tx1"/>
                </a:solidFill>
              </a:rPr>
              <a:t>(EVN)</a:t>
            </a:r>
          </a:p>
          <a:p>
            <a:r>
              <a:rPr lang="en-GB" sz="800" dirty="0" smtClean="0">
                <a:solidFill>
                  <a:schemeClr val="tx1"/>
                </a:solidFill>
              </a:rPr>
              <a:t>Time: Q3/2014</a:t>
            </a:r>
          </a:p>
          <a:p>
            <a:pPr algn="r"/>
            <a:r>
              <a:rPr lang="en-GB" sz="800" b="1" dirty="0" smtClean="0">
                <a:solidFill>
                  <a:schemeClr val="tx1"/>
                </a:solidFill>
              </a:rPr>
              <a:t>€ 511,200</a:t>
            </a:r>
            <a:endParaRPr lang="de-AT" sz="800" b="1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1392" y="1196752"/>
            <a:ext cx="1691514" cy="841193"/>
          </a:xfrm>
          <a:prstGeom prst="roundRect">
            <a:avLst>
              <a:gd name="adj" fmla="val 751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Study for LNG Terminal in </a:t>
            </a:r>
            <a:r>
              <a:rPr lang="en-US" sz="800" b="1" dirty="0" err="1" smtClean="0">
                <a:solidFill>
                  <a:schemeClr val="tx1"/>
                </a:solidFill>
              </a:rPr>
              <a:t>Komarno</a:t>
            </a:r>
            <a:r>
              <a:rPr lang="en-US" sz="800" b="1" dirty="0" smtClean="0">
                <a:solidFill>
                  <a:schemeClr val="tx1"/>
                </a:solidFill>
              </a:rPr>
              <a:t> &amp; vessels  </a:t>
            </a:r>
            <a:r>
              <a:rPr lang="en-US" sz="800" b="1" i="1" dirty="0" smtClean="0">
                <a:solidFill>
                  <a:schemeClr val="tx1"/>
                </a:solidFill>
              </a:rPr>
              <a:t>(Danube LNG)</a:t>
            </a:r>
          </a:p>
          <a:p>
            <a:endParaRPr lang="en-US" sz="300" b="1" i="1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Studies and preliminary designs for terminal &amp; vessels (fuel &amp; cargo)</a:t>
            </a:r>
          </a:p>
          <a:p>
            <a:endParaRPr lang="en-US" sz="500" dirty="0" smtClean="0">
              <a:solidFill>
                <a:schemeClr val="tx1"/>
              </a:solidFill>
            </a:endParaRPr>
          </a:p>
          <a:p>
            <a:pPr algn="r"/>
            <a:r>
              <a:rPr lang="de-AT" sz="800" b="1" dirty="0" smtClean="0">
                <a:solidFill>
                  <a:schemeClr val="tx1"/>
                </a:solidFill>
              </a:rPr>
              <a:t>€ 2,500,000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99762" y="5720392"/>
            <a:ext cx="1843665" cy="803811"/>
          </a:xfrm>
          <a:prstGeom prst="roundRect">
            <a:avLst>
              <a:gd name="adj" fmla="val 7510"/>
            </a:avLst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>
                <a:lumMod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Combined LNG/CNG fuelling stations &amp; LNG fueled trucks with LNG trailers </a:t>
            </a:r>
            <a:r>
              <a:rPr lang="en-US" sz="800" b="1" i="1" dirty="0" smtClean="0">
                <a:solidFill>
                  <a:schemeClr val="tx1"/>
                </a:solidFill>
              </a:rPr>
              <a:t>(</a:t>
            </a:r>
            <a:r>
              <a:rPr lang="en-US" sz="800" b="1" i="1" dirty="0" err="1" smtClean="0">
                <a:solidFill>
                  <a:schemeClr val="tx1"/>
                </a:solidFill>
              </a:rPr>
              <a:t>Bulmarket</a:t>
            </a:r>
            <a:r>
              <a:rPr lang="en-US" sz="800" b="1" i="1" dirty="0" smtClean="0">
                <a:solidFill>
                  <a:schemeClr val="tx1"/>
                </a:solidFill>
              </a:rPr>
              <a:t>) </a:t>
            </a:r>
            <a:r>
              <a:rPr lang="en-US" sz="800" i="1" dirty="0" smtClean="0">
                <a:solidFill>
                  <a:schemeClr val="tx1"/>
                </a:solidFill>
              </a:rPr>
              <a:t>a</a:t>
            </a:r>
            <a:r>
              <a:rPr lang="en-US" sz="800" dirty="0" smtClean="0">
                <a:solidFill>
                  <a:schemeClr val="tx1"/>
                </a:solidFill>
              </a:rPr>
              <a:t>s part of the logistic chain to the end-customers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 err="1" smtClean="0">
                <a:solidFill>
                  <a:schemeClr val="tx1"/>
                </a:solidFill>
              </a:rPr>
              <a:t>Depl</a:t>
            </a:r>
            <a:r>
              <a:rPr lang="en-US" sz="800" dirty="0" smtClean="0">
                <a:solidFill>
                  <a:schemeClr val="tx1"/>
                </a:solidFill>
              </a:rPr>
              <a:t>.: Q3/2015 </a:t>
            </a:r>
          </a:p>
          <a:p>
            <a:pPr algn="r"/>
            <a:r>
              <a:rPr lang="de-AT" sz="800" b="1" dirty="0" smtClean="0">
                <a:solidFill>
                  <a:schemeClr val="tx1"/>
                </a:solidFill>
              </a:rPr>
              <a:t>€ 450,000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6" y="6228778"/>
            <a:ext cx="1015344" cy="2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5835" r="3930" b="13879"/>
          <a:stretch/>
        </p:blipFill>
        <p:spPr>
          <a:xfrm>
            <a:off x="817314" y="1446274"/>
            <a:ext cx="7621200" cy="4141942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324412" y="1509861"/>
            <a:ext cx="1008112" cy="1014028"/>
            <a:chOff x="7568936" y="350572"/>
            <a:chExt cx="1008112" cy="1014028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173340" y="1590287"/>
            <a:ext cx="1008112" cy="1014028"/>
            <a:chOff x="7568936" y="350572"/>
            <a:chExt cx="1008112" cy="1014028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608962" y="1686824"/>
            <a:ext cx="1008112" cy="1014028"/>
            <a:chOff x="7568936" y="350572"/>
            <a:chExt cx="1008112" cy="1014028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094570" y="1869237"/>
            <a:ext cx="1008112" cy="1014028"/>
            <a:chOff x="7568936" y="350572"/>
            <a:chExt cx="1008112" cy="1014028"/>
          </a:xfrm>
        </p:grpSpPr>
        <p:cxnSp>
          <p:nvCxnSpPr>
            <p:cNvPr id="71" name="Straight Arrow Connector 70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250765" y="3161958"/>
            <a:ext cx="1008112" cy="1014028"/>
            <a:chOff x="7568936" y="350572"/>
            <a:chExt cx="1008112" cy="1014028"/>
          </a:xfrm>
        </p:grpSpPr>
        <p:cxnSp>
          <p:nvCxnSpPr>
            <p:cNvPr id="76" name="Straight Arrow Connector 75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3923346" y="3509924"/>
            <a:ext cx="1008112" cy="1014028"/>
            <a:chOff x="7568936" y="350572"/>
            <a:chExt cx="1008112" cy="1014028"/>
          </a:xfrm>
        </p:grpSpPr>
        <p:cxnSp>
          <p:nvCxnSpPr>
            <p:cNvPr id="81" name="Straight Arrow Connector 80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844013" y="4057518"/>
            <a:ext cx="1008112" cy="1014028"/>
            <a:chOff x="7568936" y="350572"/>
            <a:chExt cx="1008112" cy="1014028"/>
          </a:xfrm>
        </p:grpSpPr>
        <p:cxnSp>
          <p:nvCxnSpPr>
            <p:cNvPr id="86" name="Straight Arrow Connector 85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53010" y="3890656"/>
            <a:ext cx="1008112" cy="1014028"/>
            <a:chOff x="7568936" y="350572"/>
            <a:chExt cx="1008112" cy="1014028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6142784" y="4002990"/>
            <a:ext cx="1008112" cy="1014028"/>
            <a:chOff x="7568936" y="350572"/>
            <a:chExt cx="1008112" cy="1014028"/>
          </a:xfrm>
        </p:grpSpPr>
        <p:cxnSp>
          <p:nvCxnSpPr>
            <p:cNvPr id="96" name="Straight Arrow Connector 95"/>
            <p:cNvCxnSpPr/>
            <p:nvPr/>
          </p:nvCxnSpPr>
          <p:spPr>
            <a:xfrm flipH="1">
              <a:off x="7712952" y="513817"/>
              <a:ext cx="720080" cy="683921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8072992" y="350572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568936" y="857586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7702236" y="506003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6779704" y="3171285"/>
            <a:ext cx="1008112" cy="1014028"/>
            <a:chOff x="8255124" y="2091648"/>
            <a:chExt cx="1008112" cy="1014028"/>
          </a:xfrm>
        </p:grpSpPr>
        <p:cxnSp>
          <p:nvCxnSpPr>
            <p:cNvPr id="101" name="Straight Arrow Connector 100"/>
            <p:cNvCxnSpPr/>
            <p:nvPr/>
          </p:nvCxnSpPr>
          <p:spPr>
            <a:xfrm flipH="1">
              <a:off x="8399140" y="2596500"/>
              <a:ext cx="360040" cy="342314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8759180" y="2091648"/>
              <a:ext cx="0" cy="1014028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8255124" y="2598662"/>
              <a:ext cx="1008112" cy="0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8388424" y="2247079"/>
              <a:ext cx="730796" cy="699549"/>
            </a:xfrm>
            <a:prstGeom prst="straightConnector1">
              <a:avLst/>
            </a:prstGeom>
            <a:ln w="28575" cmpd="sng">
              <a:bevel/>
              <a:headEnd type="stealth"/>
              <a:tailEnd type="stealth" w="med" len="lg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Danube Ports for LNG distribution to the hinterland</a:t>
            </a:r>
          </a:p>
        </p:txBody>
      </p:sp>
      <p:sp>
        <p:nvSpPr>
          <p:cNvPr id="7" name="Raute 14"/>
          <p:cNvSpPr/>
          <p:nvPr/>
        </p:nvSpPr>
        <p:spPr>
          <a:xfrm>
            <a:off x="3526618" y="2306339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aute 12"/>
          <p:cNvSpPr/>
          <p:nvPr/>
        </p:nvSpPr>
        <p:spPr>
          <a:xfrm>
            <a:off x="2609890" y="2016875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aute 32"/>
          <p:cNvSpPr/>
          <p:nvPr/>
        </p:nvSpPr>
        <p:spPr>
          <a:xfrm>
            <a:off x="3682639" y="3597759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aute 34"/>
          <p:cNvSpPr/>
          <p:nvPr/>
        </p:nvSpPr>
        <p:spPr>
          <a:xfrm>
            <a:off x="4359896" y="3944176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aute 36"/>
          <p:cNvSpPr/>
          <p:nvPr/>
        </p:nvSpPr>
        <p:spPr>
          <a:xfrm>
            <a:off x="5283190" y="4494620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aute 38"/>
          <p:cNvSpPr/>
          <p:nvPr/>
        </p:nvSpPr>
        <p:spPr>
          <a:xfrm>
            <a:off x="6579334" y="4450241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aute 40"/>
          <p:cNvSpPr/>
          <p:nvPr/>
        </p:nvSpPr>
        <p:spPr>
          <a:xfrm>
            <a:off x="7589560" y="4320018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aute 42"/>
          <p:cNvSpPr/>
          <p:nvPr/>
        </p:nvSpPr>
        <p:spPr>
          <a:xfrm>
            <a:off x="7216254" y="3608387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aute 13"/>
          <p:cNvSpPr/>
          <p:nvPr/>
        </p:nvSpPr>
        <p:spPr>
          <a:xfrm>
            <a:off x="3046440" y="2123926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feld 49"/>
          <p:cNvSpPr txBox="1"/>
          <p:nvPr/>
        </p:nvSpPr>
        <p:spPr>
          <a:xfrm>
            <a:off x="3024145" y="1555210"/>
            <a:ext cx="11085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Bratislava / Komarno</a:t>
            </a:r>
            <a:endParaRPr lang="en-GB" sz="1200" dirty="0"/>
          </a:p>
        </p:txBody>
      </p:sp>
      <p:sp>
        <p:nvSpPr>
          <p:cNvPr id="27" name="Textfeld 61"/>
          <p:cNvSpPr txBox="1"/>
          <p:nvPr/>
        </p:nvSpPr>
        <p:spPr>
          <a:xfrm>
            <a:off x="3879401" y="2111023"/>
            <a:ext cx="11085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Budapest / </a:t>
            </a:r>
            <a:r>
              <a:rPr lang="en-GB" sz="1200" dirty="0" err="1" smtClean="0"/>
              <a:t>Györ</a:t>
            </a:r>
            <a:endParaRPr lang="en-GB" sz="1200" dirty="0"/>
          </a:p>
        </p:txBody>
      </p:sp>
      <p:sp>
        <p:nvSpPr>
          <p:cNvPr id="28" name="Textfeld 62"/>
          <p:cNvSpPr txBox="1"/>
          <p:nvPr/>
        </p:nvSpPr>
        <p:spPr>
          <a:xfrm>
            <a:off x="2350238" y="3468114"/>
            <a:ext cx="11085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Vukovar</a:t>
            </a:r>
            <a:endParaRPr lang="en-GB" sz="1200" dirty="0"/>
          </a:p>
        </p:txBody>
      </p:sp>
      <p:sp>
        <p:nvSpPr>
          <p:cNvPr id="29" name="Textfeld 63"/>
          <p:cNvSpPr txBox="1"/>
          <p:nvPr/>
        </p:nvSpPr>
        <p:spPr>
          <a:xfrm>
            <a:off x="4359896" y="3374907"/>
            <a:ext cx="11085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Pancevo</a:t>
            </a:r>
          </a:p>
        </p:txBody>
      </p:sp>
      <p:sp>
        <p:nvSpPr>
          <p:cNvPr id="30" name="Textfeld 64"/>
          <p:cNvSpPr txBox="1"/>
          <p:nvPr/>
        </p:nvSpPr>
        <p:spPr>
          <a:xfrm>
            <a:off x="4174690" y="4708548"/>
            <a:ext cx="11085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Lom/Vidin</a:t>
            </a:r>
          </a:p>
        </p:txBody>
      </p:sp>
      <p:sp>
        <p:nvSpPr>
          <p:cNvPr id="31" name="Textfeld 65"/>
          <p:cNvSpPr txBox="1"/>
          <p:nvPr/>
        </p:nvSpPr>
        <p:spPr>
          <a:xfrm>
            <a:off x="5725797" y="4762453"/>
            <a:ext cx="1234828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Giurgiu/Ruse</a:t>
            </a:r>
          </a:p>
        </p:txBody>
      </p:sp>
      <p:sp>
        <p:nvSpPr>
          <p:cNvPr id="32" name="Textfeld 66"/>
          <p:cNvSpPr txBox="1"/>
          <p:nvPr/>
        </p:nvSpPr>
        <p:spPr>
          <a:xfrm>
            <a:off x="5852125" y="3609711"/>
            <a:ext cx="11085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Galati</a:t>
            </a:r>
          </a:p>
        </p:txBody>
      </p:sp>
      <p:sp>
        <p:nvSpPr>
          <p:cNvPr id="33" name="Textfeld 67"/>
          <p:cNvSpPr txBox="1"/>
          <p:nvPr/>
        </p:nvSpPr>
        <p:spPr>
          <a:xfrm>
            <a:off x="7589560" y="3341981"/>
            <a:ext cx="11085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Giurgiulesti</a:t>
            </a:r>
            <a:endParaRPr lang="en-GB" sz="1200" dirty="0"/>
          </a:p>
        </p:txBody>
      </p:sp>
      <p:sp>
        <p:nvSpPr>
          <p:cNvPr id="34" name="Textfeld 68"/>
          <p:cNvSpPr txBox="1"/>
          <p:nvPr/>
        </p:nvSpPr>
        <p:spPr>
          <a:xfrm>
            <a:off x="7295167" y="4646993"/>
            <a:ext cx="134714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CONSTANTA</a:t>
            </a:r>
          </a:p>
        </p:txBody>
      </p:sp>
      <p:sp>
        <p:nvSpPr>
          <p:cNvPr id="36" name="Raute 11"/>
          <p:cNvSpPr/>
          <p:nvPr/>
        </p:nvSpPr>
        <p:spPr>
          <a:xfrm>
            <a:off x="1755604" y="1957477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feld 48"/>
          <p:cNvSpPr txBox="1"/>
          <p:nvPr/>
        </p:nvSpPr>
        <p:spPr>
          <a:xfrm>
            <a:off x="1795988" y="2465815"/>
            <a:ext cx="11085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Vienna</a:t>
            </a:r>
            <a:endParaRPr lang="en-GB" sz="1200" dirty="0"/>
          </a:p>
        </p:txBody>
      </p:sp>
      <p:sp>
        <p:nvSpPr>
          <p:cNvPr id="40" name="Textfeld 47"/>
          <p:cNvSpPr txBox="1"/>
          <p:nvPr/>
        </p:nvSpPr>
        <p:spPr>
          <a:xfrm>
            <a:off x="975991" y="1355972"/>
            <a:ext cx="11085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Linz</a:t>
            </a:r>
            <a:endParaRPr lang="en-GB" sz="1200" dirty="0"/>
          </a:p>
        </p:txBody>
      </p:sp>
      <p:sp>
        <p:nvSpPr>
          <p:cNvPr id="42" name="Rechteck 31"/>
          <p:cNvSpPr/>
          <p:nvPr/>
        </p:nvSpPr>
        <p:spPr>
          <a:xfrm>
            <a:off x="817314" y="5664728"/>
            <a:ext cx="7621200" cy="412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 indent="-355600" algn="ctr"/>
            <a:r>
              <a:rPr lang="en-GB" sz="2000" b="1" dirty="0" smtClean="0"/>
              <a:t>Danube = GREEN „BLUE GAS CORRIDOR“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7458170" y="2604315"/>
            <a:ext cx="426198" cy="936624"/>
            <a:chOff x="7458170" y="2604315"/>
            <a:chExt cx="426198" cy="936624"/>
          </a:xfrm>
        </p:grpSpPr>
        <p:cxnSp>
          <p:nvCxnSpPr>
            <p:cNvPr id="45" name="Straight Arrow Connector 44"/>
            <p:cNvCxnSpPr/>
            <p:nvPr/>
          </p:nvCxnSpPr>
          <p:spPr>
            <a:xfrm flipH="1" flipV="1">
              <a:off x="7471550" y="2700852"/>
              <a:ext cx="52778" cy="616538"/>
            </a:xfrm>
            <a:prstGeom prst="straightConnector1">
              <a:avLst/>
            </a:prstGeom>
            <a:ln w="28575" cmpd="sng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458170" y="3318529"/>
              <a:ext cx="67506" cy="222410"/>
            </a:xfrm>
            <a:prstGeom prst="line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524328" y="2780928"/>
              <a:ext cx="360040" cy="536461"/>
            </a:xfrm>
            <a:prstGeom prst="straightConnector1">
              <a:avLst/>
            </a:prstGeom>
            <a:ln w="28575" cmpd="sng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7524328" y="2604315"/>
              <a:ext cx="152400" cy="713074"/>
            </a:xfrm>
            <a:prstGeom prst="straightConnector1">
              <a:avLst/>
            </a:prstGeom>
            <a:ln w="28575" cmpd="sng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aute 44"/>
          <p:cNvSpPr/>
          <p:nvPr/>
        </p:nvSpPr>
        <p:spPr>
          <a:xfrm>
            <a:off x="7393039" y="3509192"/>
            <a:ext cx="135012" cy="13982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7621200" cy="4635312"/>
          </a:xfrm>
        </p:spPr>
        <p:txBody>
          <a:bodyPr/>
          <a:lstStyle/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EU- wide Masterplan will overcome “Chicken and Egg” – situation 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b="0" dirty="0" smtClean="0"/>
              <a:t>Provides an appropriate project plattform and fosters a co-ordinated &amp; structured development &amp; pilot deployment for LNG terminals and vessels </a:t>
            </a:r>
            <a:endParaRPr lang="en-GB" sz="1600" b="0" dirty="0" smtClean="0"/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b="0" dirty="0" smtClean="0"/>
              <a:t>Provides basis of an European wide legal &amp; organisational framework for development &amp; deployment of LNG (vessel technical regulations, terminal regulations, etc.)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b="0" dirty="0" smtClean="0"/>
              <a:t>Inland navigation will be more competitive and the most environmentally friendly transport mode; LNG as cargo will increase the political awareness for the Danube as import transport resource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b="0" dirty="0" smtClean="0"/>
              <a:t>Inland barging sector is a pioneer market for LNG as fuel and a cost-effective transport solution to reach European hinterland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b="0" dirty="0" smtClean="0"/>
              <a:t>Inland terminals will functions as satelites to the hinterland enabling to reach other pioneer markets like public (transport) sector and heavy duty transport industry (buses, garbage collection trucks, city logistics)</a:t>
            </a:r>
          </a:p>
          <a:p>
            <a:pPr marL="177800" indent="-1778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The LNG masterplan will pave the way for a full scale-deployment and provides guideance for public and private investment as well as for EU funding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72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58775" lvl="2" indent="-358775"/>
            <a:endParaRPr lang="en-GB" sz="1800" dirty="0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0" lvl="2" indent="0">
              <a:buNone/>
            </a:pPr>
            <a:r>
              <a:rPr lang="en-GB" b="1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Manfred </a:t>
            </a:r>
            <a:r>
              <a:rPr lang="en-GB" b="1" dirty="0">
                <a:solidFill>
                  <a:srgbClr val="404040"/>
                </a:solidFill>
                <a:latin typeface="Arial" charset="0"/>
                <a:cs typeface="Arial" charset="0"/>
              </a:rPr>
              <a:t>Seitz</a:t>
            </a:r>
          </a:p>
          <a:p>
            <a:pPr marL="0" lvl="2" indent="0">
              <a:buNone/>
            </a:pP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</a:rPr>
              <a:t>General Secretary</a:t>
            </a:r>
          </a:p>
          <a:p>
            <a:pPr marL="0" lvl="2" indent="0">
              <a:buNone/>
            </a:pP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</a:rPr>
              <a:t>Pro Danube International</a:t>
            </a:r>
          </a:p>
          <a:p>
            <a:pPr marL="0" lvl="2" indent="0">
              <a:buNone/>
            </a:pP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</a:rPr>
              <a:t>Email: </a:t>
            </a: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  <a:hlinkClick r:id="rId2"/>
              </a:rPr>
              <a:t>seitz@prodanube.eu</a:t>
            </a:r>
            <a:endParaRPr lang="en-GB" sz="12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0" lvl="2" indent="0">
              <a:buNone/>
            </a:pP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</a:rPr>
              <a:t>Mobil: +43 (0)676 4067878</a:t>
            </a:r>
          </a:p>
          <a:p>
            <a:pPr marL="0" lvl="2" indent="0">
              <a:buNone/>
            </a:pPr>
            <a:endParaRPr lang="en-GB" sz="28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0" lvl="2" indent="0">
              <a:buNone/>
            </a:pPr>
            <a:r>
              <a:rPr lang="en-GB" b="1" dirty="0">
                <a:solidFill>
                  <a:srgbClr val="404040"/>
                </a:solidFill>
                <a:latin typeface="Arial" charset="0"/>
                <a:cs typeface="Arial" charset="0"/>
              </a:rPr>
              <a:t>Lucia Karpatyova</a:t>
            </a:r>
          </a:p>
          <a:p>
            <a:pPr marL="0" lvl="2" indent="0">
              <a:buNone/>
            </a:pP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</a:rPr>
              <a:t>Senior Project Manager</a:t>
            </a:r>
          </a:p>
          <a:p>
            <a:pPr marL="0" lvl="2" indent="0">
              <a:buNone/>
            </a:pP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</a:rPr>
              <a:t>Email: </a:t>
            </a: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  <a:hlinkClick r:id="rId3"/>
              </a:rPr>
              <a:t>karpatyova@prodanube.eu</a:t>
            </a:r>
            <a:endParaRPr lang="en-GB" sz="12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0" lvl="2" indent="0">
              <a:buNone/>
            </a:pPr>
            <a:r>
              <a:rPr lang="en-GB" sz="1200" dirty="0">
                <a:solidFill>
                  <a:srgbClr val="404040"/>
                </a:solidFill>
                <a:latin typeface="Arial" charset="0"/>
                <a:cs typeface="Arial" charset="0"/>
              </a:rPr>
              <a:t>Mobil: </a:t>
            </a:r>
            <a:r>
              <a:rPr lang="en-GB" sz="1200" dirty="0"/>
              <a:t>+ 43 (0)680 22 60 575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02000"/>
            <a:ext cx="3672408" cy="40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54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 bwMode="auto">
          <a:xfrm>
            <a:off x="392113" y="687388"/>
            <a:ext cx="8294687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  <a:ea typeface="ＭＳ Ｐゴシック" pitchFamily="-112" charset="-128"/>
                <a:cs typeface="Arial" charset="0"/>
              </a:rPr>
              <a:t>What are our core objectives?</a:t>
            </a:r>
            <a:endParaRPr lang="de-DE" smtClean="0"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6147" name="Textfeld 3"/>
          <p:cNvSpPr txBox="1">
            <a:spLocks noChangeArrowheads="1"/>
          </p:cNvSpPr>
          <p:nvPr/>
        </p:nvSpPr>
        <p:spPr bwMode="auto">
          <a:xfrm>
            <a:off x="765175" y="1641475"/>
            <a:ext cx="170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 eaLnBrk="1" hangingPunct="1"/>
            <a:endParaRPr lang="de-AT" sz="2000">
              <a:latin typeface="Arial" charset="0"/>
              <a:cs typeface="Arial" charset="0"/>
            </a:endParaRPr>
          </a:p>
        </p:txBody>
      </p:sp>
      <p:sp>
        <p:nvSpPr>
          <p:cNvPr id="6148" name="Textfeld 4"/>
          <p:cNvSpPr txBox="1">
            <a:spLocks noChangeArrowheads="1"/>
          </p:cNvSpPr>
          <p:nvPr/>
        </p:nvSpPr>
        <p:spPr bwMode="auto">
          <a:xfrm>
            <a:off x="917575" y="1793875"/>
            <a:ext cx="170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 eaLnBrk="1" hangingPunct="1"/>
            <a:endParaRPr lang="de-AT" sz="2000">
              <a:latin typeface="Arial" charset="0"/>
              <a:cs typeface="Arial" charset="0"/>
            </a:endParaRPr>
          </a:p>
        </p:txBody>
      </p:sp>
      <p:sp>
        <p:nvSpPr>
          <p:cNvPr id="6149" name="Textfeld 6"/>
          <p:cNvSpPr txBox="1">
            <a:spLocks noChangeArrowheads="1"/>
          </p:cNvSpPr>
          <p:nvPr/>
        </p:nvSpPr>
        <p:spPr bwMode="auto">
          <a:xfrm>
            <a:off x="373063" y="1427163"/>
            <a:ext cx="2562225" cy="973137"/>
          </a:xfrm>
          <a:prstGeom prst="rect">
            <a:avLst/>
          </a:prstGeom>
          <a:solidFill>
            <a:srgbClr val="87B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 algn="ctr" eaLnBrk="1" hangingPunct="1"/>
            <a:r>
              <a:rPr lang="en-GB" sz="1600">
                <a:latin typeface="Arial" charset="0"/>
                <a:cs typeface="Arial" charset="0"/>
              </a:rPr>
              <a:t>Create a more favourable policy framework</a:t>
            </a:r>
          </a:p>
          <a:p>
            <a:pPr algn="ctr" eaLnBrk="1" hangingPunct="1"/>
            <a:endParaRPr lang="en-GB" sz="1600">
              <a:latin typeface="Arial" charset="0"/>
              <a:cs typeface="Arial" charset="0"/>
            </a:endParaRPr>
          </a:p>
        </p:txBody>
      </p:sp>
      <p:sp>
        <p:nvSpPr>
          <p:cNvPr id="6150" name="Textfeld 8"/>
          <p:cNvSpPr txBox="1">
            <a:spLocks noChangeArrowheads="1"/>
          </p:cNvSpPr>
          <p:nvPr/>
        </p:nvSpPr>
        <p:spPr bwMode="auto">
          <a:xfrm>
            <a:off x="3257550" y="1450975"/>
            <a:ext cx="2571750" cy="971550"/>
          </a:xfrm>
          <a:prstGeom prst="rect">
            <a:avLst/>
          </a:prstGeom>
          <a:solidFill>
            <a:srgbClr val="87B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 algn="ctr" eaLnBrk="1" hangingPunct="1"/>
            <a:r>
              <a:rPr lang="en-GB" sz="1600">
                <a:latin typeface="Arial" charset="0"/>
                <a:cs typeface="Arial" charset="0"/>
              </a:rPr>
              <a:t>Improve waterway infrastructure</a:t>
            </a:r>
          </a:p>
          <a:p>
            <a:pPr eaLnBrk="1" hangingPunct="1"/>
            <a:endParaRPr lang="de-AT" sz="1600">
              <a:latin typeface="Arial" charset="0"/>
              <a:cs typeface="Arial" charset="0"/>
            </a:endParaRPr>
          </a:p>
        </p:txBody>
      </p:sp>
      <p:sp>
        <p:nvSpPr>
          <p:cNvPr id="6151" name="Textfeld 9"/>
          <p:cNvSpPr txBox="1">
            <a:spLocks noChangeArrowheads="1"/>
          </p:cNvSpPr>
          <p:nvPr/>
        </p:nvSpPr>
        <p:spPr bwMode="auto">
          <a:xfrm>
            <a:off x="6121400" y="1411288"/>
            <a:ext cx="2601913" cy="971550"/>
          </a:xfrm>
          <a:prstGeom prst="rect">
            <a:avLst/>
          </a:prstGeom>
          <a:solidFill>
            <a:srgbClr val="87B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 algn="ctr" eaLnBrk="1" hangingPunct="1"/>
            <a:r>
              <a:rPr lang="en-GB" sz="1600">
                <a:latin typeface="Arial" charset="0"/>
                <a:cs typeface="Arial" charset="0"/>
              </a:rPr>
              <a:t>Promote investment in ports &amp; fleet, education &amp; training and innovation </a:t>
            </a:r>
          </a:p>
          <a:p>
            <a:pPr algn="ctr" eaLnBrk="1" hangingPunct="1"/>
            <a:endParaRPr lang="en-GB" sz="1600">
              <a:latin typeface="Arial" charset="0"/>
              <a:cs typeface="Arial" charset="0"/>
            </a:endParaRPr>
          </a:p>
        </p:txBody>
      </p:sp>
      <p:sp>
        <p:nvSpPr>
          <p:cNvPr id="6152" name="Pfeil nach links und rechts 12"/>
          <p:cNvSpPr>
            <a:spLocks noChangeArrowheads="1"/>
          </p:cNvSpPr>
          <p:nvPr/>
        </p:nvSpPr>
        <p:spPr bwMode="auto">
          <a:xfrm rot="5400000" flipV="1">
            <a:off x="1500982" y="2485231"/>
            <a:ext cx="381000" cy="28733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7B3E4"/>
          </a:solidFill>
          <a:ln w="25400">
            <a:solidFill>
              <a:srgbClr val="A6A6A6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153" name="Pfeil nach links und rechts 13"/>
          <p:cNvSpPr>
            <a:spLocks noChangeArrowheads="1"/>
          </p:cNvSpPr>
          <p:nvPr/>
        </p:nvSpPr>
        <p:spPr bwMode="auto">
          <a:xfrm rot="5400000" flipV="1">
            <a:off x="4314825" y="2484438"/>
            <a:ext cx="401637" cy="287338"/>
          </a:xfrm>
          <a:prstGeom prst="leftRightArrow">
            <a:avLst>
              <a:gd name="adj1" fmla="val 50000"/>
              <a:gd name="adj2" fmla="val 49997"/>
            </a:avLst>
          </a:prstGeom>
          <a:solidFill>
            <a:srgbClr val="87B3E4"/>
          </a:solidFill>
          <a:ln w="25400">
            <a:solidFill>
              <a:srgbClr val="A6A6A6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154" name="Textfeld 19"/>
          <p:cNvSpPr txBox="1">
            <a:spLocks noChangeArrowheads="1"/>
          </p:cNvSpPr>
          <p:nvPr/>
        </p:nvSpPr>
        <p:spPr bwMode="auto">
          <a:xfrm>
            <a:off x="392113" y="2957513"/>
            <a:ext cx="2562225" cy="3308350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100" b="1">
                <a:latin typeface="Arial" charset="0"/>
                <a:cs typeface="Arial" charset="0"/>
              </a:rPr>
              <a:t>Work with the European Institutions </a:t>
            </a:r>
            <a:r>
              <a:rPr lang="en-GB" sz="1100">
                <a:latin typeface="Arial" charset="0"/>
                <a:cs typeface="Arial" charset="0"/>
              </a:rPr>
              <a:t>on programs and initiatives for Danube region 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Contribute to implementation of </a:t>
            </a:r>
            <a:r>
              <a:rPr lang="en-GB" sz="1100" b="1">
                <a:latin typeface="Arial" charset="0"/>
                <a:cs typeface="Arial" charset="0"/>
              </a:rPr>
              <a:t>EUSDR Action Plan &amp; Naiades 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Support members in defining and lobbying </a:t>
            </a:r>
            <a:r>
              <a:rPr lang="en-GB" sz="1100" b="1">
                <a:latin typeface="Arial" charset="0"/>
                <a:cs typeface="Arial" charset="0"/>
              </a:rPr>
              <a:t>national action programs &amp; initiatives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Lobby for </a:t>
            </a:r>
            <a:r>
              <a:rPr lang="en-GB" sz="1100" b="1">
                <a:latin typeface="Arial" charset="0"/>
                <a:cs typeface="Arial" charset="0"/>
              </a:rPr>
              <a:t>public funding schemes </a:t>
            </a:r>
            <a:r>
              <a:rPr lang="en-GB" sz="1100">
                <a:latin typeface="Arial" charset="0"/>
                <a:cs typeface="Arial" charset="0"/>
              </a:rPr>
              <a:t>and active national inland navigation policy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Increase </a:t>
            </a:r>
            <a:r>
              <a:rPr lang="en-GB" sz="1100" b="1">
                <a:latin typeface="Arial" charset="0"/>
                <a:cs typeface="Arial" charset="0"/>
              </a:rPr>
              <a:t>awareness of decision makers, media &amp; public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support members in </a:t>
            </a:r>
            <a:r>
              <a:rPr lang="en-GB" sz="1100" b="1">
                <a:latin typeface="Arial" charset="0"/>
                <a:cs typeface="Arial" charset="0"/>
              </a:rPr>
              <a:t>design and execution of lobbying strategies </a:t>
            </a:r>
            <a:r>
              <a:rPr lang="en-GB" sz="1100">
                <a:latin typeface="Arial" charset="0"/>
                <a:cs typeface="Arial" charset="0"/>
              </a:rPr>
              <a:t>and by implementation of projects 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 b="1">
                <a:latin typeface="Arial" charset="0"/>
                <a:cs typeface="Arial" charset="0"/>
              </a:rPr>
              <a:t>Maximise use of EU funds for project implementations</a:t>
            </a:r>
          </a:p>
          <a:p>
            <a:pPr eaLnBrk="1" hangingPunct="1">
              <a:buFont typeface="Arial" charset="0"/>
              <a:buChar char="•"/>
            </a:pP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6155" name="Textfeld 20"/>
          <p:cNvSpPr txBox="1">
            <a:spLocks noChangeArrowheads="1"/>
          </p:cNvSpPr>
          <p:nvPr/>
        </p:nvSpPr>
        <p:spPr bwMode="auto">
          <a:xfrm>
            <a:off x="3281363" y="2951163"/>
            <a:ext cx="2562225" cy="33115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100" b="1">
                <a:latin typeface="Arial" charset="0"/>
                <a:cs typeface="Arial" charset="0"/>
              </a:rPr>
              <a:t>Enforce minimum standards in waterway maintenance </a:t>
            </a:r>
            <a:r>
              <a:rPr lang="en-GB" sz="1100">
                <a:latin typeface="Arial" charset="0"/>
                <a:cs typeface="Arial" charset="0"/>
              </a:rPr>
              <a:t>through monitoring and interaction with responsible authorities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Support </a:t>
            </a:r>
            <a:r>
              <a:rPr lang="en-GB" sz="1100" b="1">
                <a:latin typeface="Arial" charset="0"/>
                <a:cs typeface="Arial" charset="0"/>
              </a:rPr>
              <a:t>elimination of TEN–T bottlenecks </a:t>
            </a:r>
            <a:r>
              <a:rPr lang="en-GB" sz="1100">
                <a:latin typeface="Arial" charset="0"/>
                <a:cs typeface="Arial" charset="0"/>
              </a:rPr>
              <a:t>(shallow water sections) following UNECE/AGN recommendations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Engage in </a:t>
            </a:r>
            <a:r>
              <a:rPr lang="en-GB" sz="1100" b="1">
                <a:latin typeface="Arial" charset="0"/>
                <a:cs typeface="Arial" charset="0"/>
              </a:rPr>
              <a:t>further development of River Information Services 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Act for </a:t>
            </a:r>
            <a:r>
              <a:rPr lang="en-GB" sz="1100" b="1">
                <a:latin typeface="Arial" charset="0"/>
                <a:cs typeface="Arial" charset="0"/>
              </a:rPr>
              <a:t>better maintenance of locks 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Push for </a:t>
            </a:r>
            <a:r>
              <a:rPr lang="en-GB" sz="1100" b="1">
                <a:latin typeface="Arial" charset="0"/>
                <a:cs typeface="Arial" charset="0"/>
              </a:rPr>
              <a:t>upgrading of connecting waterways/existing canals and for missing links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Engage in </a:t>
            </a:r>
            <a:r>
              <a:rPr lang="en-GB" sz="1100" b="1">
                <a:latin typeface="Arial" charset="0"/>
                <a:cs typeface="Arial" charset="0"/>
              </a:rPr>
              <a:t>sustainable waterway development </a:t>
            </a:r>
            <a:r>
              <a:rPr lang="en-GB" sz="1100">
                <a:latin typeface="Arial" charset="0"/>
                <a:cs typeface="Arial" charset="0"/>
              </a:rPr>
              <a:t>(e.g. ICPDR)</a:t>
            </a:r>
          </a:p>
          <a:p>
            <a:pPr eaLnBrk="1" hangingPunct="1">
              <a:buFont typeface="Arial" charset="0"/>
              <a:buChar char="•"/>
            </a:pP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6156" name="Textfeld 21"/>
          <p:cNvSpPr txBox="1">
            <a:spLocks noChangeArrowheads="1"/>
          </p:cNvSpPr>
          <p:nvPr/>
        </p:nvSpPr>
        <p:spPr bwMode="auto">
          <a:xfrm>
            <a:off x="6143625" y="2962275"/>
            <a:ext cx="2562225" cy="3168650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Lobby for </a:t>
            </a:r>
            <a:r>
              <a:rPr lang="en-GB" sz="1100" b="1">
                <a:latin typeface="Arial" charset="0"/>
                <a:cs typeface="Arial" charset="0"/>
              </a:rPr>
              <a:t>investment programs in ports and terminals </a:t>
            </a:r>
            <a:r>
              <a:rPr lang="en-GB" sz="1100">
                <a:latin typeface="Arial" charset="0"/>
                <a:cs typeface="Arial" charset="0"/>
              </a:rPr>
              <a:t>as well as for </a:t>
            </a:r>
            <a:r>
              <a:rPr lang="en-GB" sz="1100" b="1">
                <a:latin typeface="Arial" charset="0"/>
                <a:cs typeface="Arial" charset="0"/>
              </a:rPr>
              <a:t>modernization of Danube fleet 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Trigger </a:t>
            </a:r>
            <a:r>
              <a:rPr lang="en-GB" sz="1100" b="1">
                <a:latin typeface="Arial" charset="0"/>
                <a:cs typeface="Arial" charset="0"/>
              </a:rPr>
              <a:t>implementation projects </a:t>
            </a:r>
            <a:r>
              <a:rPr lang="en-GB" sz="1100">
                <a:latin typeface="Arial" charset="0"/>
                <a:cs typeface="Arial" charset="0"/>
              </a:rPr>
              <a:t>for improvement of ports and fleet with regard to higher efficiency and sustainability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Initiate and support implementation of </a:t>
            </a:r>
            <a:r>
              <a:rPr lang="en-GB" sz="1100" b="1">
                <a:latin typeface="Arial" charset="0"/>
                <a:cs typeface="Arial" charset="0"/>
              </a:rPr>
              <a:t>LNG as fuel for Danube navigation and as cargo 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Initiate and execute </a:t>
            </a:r>
            <a:r>
              <a:rPr lang="en-GB" sz="1100" b="1">
                <a:latin typeface="Arial" charset="0"/>
                <a:cs typeface="Arial" charset="0"/>
              </a:rPr>
              <a:t>RTD and modal shift projects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>
                <a:latin typeface="Arial" charset="0"/>
                <a:cs typeface="Arial" charset="0"/>
              </a:rPr>
              <a:t>Identify and implement </a:t>
            </a:r>
            <a:r>
              <a:rPr lang="en-GB" sz="1100" b="1">
                <a:latin typeface="Arial" charset="0"/>
                <a:cs typeface="Arial" charset="0"/>
              </a:rPr>
              <a:t>projects to ensure skilled nautical and logistics personal</a:t>
            </a:r>
            <a:br>
              <a:rPr lang="en-GB" sz="1100" b="1">
                <a:latin typeface="Arial" charset="0"/>
                <a:cs typeface="Arial" charset="0"/>
              </a:rPr>
            </a:b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6157" name="Pfeil nach links und rechts 14"/>
          <p:cNvSpPr>
            <a:spLocks noChangeArrowheads="1"/>
          </p:cNvSpPr>
          <p:nvPr/>
        </p:nvSpPr>
        <p:spPr bwMode="auto">
          <a:xfrm rot="5400000" flipV="1">
            <a:off x="7142163" y="2495550"/>
            <a:ext cx="401638" cy="287337"/>
          </a:xfrm>
          <a:prstGeom prst="leftRightArrow">
            <a:avLst>
              <a:gd name="adj1" fmla="val 50000"/>
              <a:gd name="adj2" fmla="val 50003"/>
            </a:avLst>
          </a:prstGeom>
          <a:solidFill>
            <a:srgbClr val="87B3E4"/>
          </a:solidFill>
          <a:ln w="25400">
            <a:solidFill>
              <a:srgbClr val="A6A6A6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Rationale of “LNG Masterplan”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>Strong need to modernise the fleet </a:t>
            </a:r>
            <a:r>
              <a:rPr lang="en-GB" sz="1800" i="1" dirty="0" smtClean="0"/>
              <a:t>(in particular in the Danube region)</a:t>
            </a:r>
          </a:p>
          <a:p>
            <a:r>
              <a:rPr lang="en-GB" sz="1800" dirty="0" smtClean="0"/>
              <a:t>Environmental triggers</a:t>
            </a:r>
          </a:p>
          <a:p>
            <a:pPr lvl="2"/>
            <a:r>
              <a:rPr lang="en-GB" sz="1400" dirty="0" smtClean="0"/>
              <a:t>LNG as fuel will significantly reduce vessel emissions (-20% CO2, -80 to 90% NOx, almost zero PM &amp; SOx) and will increase the competitiveness of Danube transport (fuel cost savings relate into lower transport costs of est. up to 15%) </a:t>
            </a:r>
          </a:p>
          <a:p>
            <a:pPr lvl="2"/>
            <a:r>
              <a:rPr lang="en-GB" sz="1400" dirty="0" smtClean="0"/>
              <a:t>Further CO2 reduction possible by blending with BIO-LNG</a:t>
            </a:r>
          </a:p>
          <a:p>
            <a:r>
              <a:rPr lang="en-GB" sz="1800" dirty="0" smtClean="0"/>
              <a:t>Economic triggers</a:t>
            </a:r>
          </a:p>
          <a:p>
            <a:pPr lvl="2"/>
            <a:r>
              <a:rPr lang="en-GB" sz="1400" dirty="0"/>
              <a:t>LNG as cargo will increase transport volumes and will offer energy (cost) savings to many industries in the entire </a:t>
            </a:r>
            <a:r>
              <a:rPr lang="en-GB" sz="1400" dirty="0" smtClean="0"/>
              <a:t>region</a:t>
            </a:r>
          </a:p>
          <a:p>
            <a:pPr lvl="2"/>
            <a:endParaRPr lang="en-GB" sz="1000" dirty="0" smtClean="0"/>
          </a:p>
          <a:p>
            <a:pPr marL="0" indent="0" algn="ctr">
              <a:buNone/>
              <a:defRPr/>
            </a:pPr>
            <a:r>
              <a:rPr lang="en-GB" sz="1400" b="1" dirty="0" smtClean="0"/>
              <a:t>But</a:t>
            </a:r>
            <a:r>
              <a:rPr lang="en-GB" sz="1400" b="1" dirty="0"/>
              <a:t>, implementation of LNG requires co-ordination of public and private </a:t>
            </a:r>
            <a:r>
              <a:rPr lang="en-GB" sz="1400" b="1" dirty="0" smtClean="0"/>
              <a:t>actions                    </a:t>
            </a:r>
            <a:r>
              <a:rPr lang="en-GB" sz="1400" b="1" dirty="0"/>
              <a:t>along a well defined strategy. This is </a:t>
            </a:r>
            <a:r>
              <a:rPr lang="en-GB" sz="1400" b="1" dirty="0" smtClean="0"/>
              <a:t>a place for</a:t>
            </a:r>
          </a:p>
          <a:p>
            <a:pPr marL="0" indent="0" algn="ctr">
              <a:buNone/>
              <a:defRPr/>
            </a:pPr>
            <a:endParaRPr lang="en-GB" sz="500" b="1" dirty="0"/>
          </a:p>
          <a:p>
            <a:pPr algn="ctr">
              <a:buFont typeface="Arial" pitchFamily="34" charset="0"/>
              <a:buNone/>
              <a:defRPr/>
            </a:pPr>
            <a:r>
              <a:rPr lang="en-GB" sz="900" dirty="0" smtClean="0">
                <a:solidFill>
                  <a:srgbClr val="FF0000"/>
                </a:solidFill>
              </a:rPr>
              <a:t> </a:t>
            </a:r>
            <a:r>
              <a:rPr lang="en-GB" sz="1700" b="1" dirty="0">
                <a:solidFill>
                  <a:srgbClr val="FF0000"/>
                </a:solidFill>
              </a:rPr>
              <a:t>MASTERPLAN </a:t>
            </a:r>
            <a:r>
              <a:rPr lang="en-GB" sz="1700" b="1" dirty="0" smtClean="0">
                <a:solidFill>
                  <a:srgbClr val="FF0000"/>
                </a:solidFill>
              </a:rPr>
              <a:t>FOR </a:t>
            </a:r>
            <a:r>
              <a:rPr lang="en-GB" sz="1700" b="1" dirty="0">
                <a:solidFill>
                  <a:srgbClr val="FF0000"/>
                </a:solidFill>
              </a:rPr>
              <a:t>THE IMPLEMENTATION </a:t>
            </a:r>
            <a:r>
              <a:rPr lang="en-GB" sz="1700" b="1" dirty="0" smtClean="0">
                <a:solidFill>
                  <a:srgbClr val="FF0000"/>
                </a:solidFill>
              </a:rPr>
              <a:t>                                                      OF </a:t>
            </a:r>
            <a:r>
              <a:rPr lang="en-GB" sz="1700" b="1" dirty="0">
                <a:solidFill>
                  <a:srgbClr val="FF0000"/>
                </a:solidFill>
              </a:rPr>
              <a:t>LNG </a:t>
            </a:r>
            <a:r>
              <a:rPr lang="en-GB" sz="1700" b="1" dirty="0" smtClean="0">
                <a:solidFill>
                  <a:srgbClr val="FF0000"/>
                </a:solidFill>
              </a:rPr>
              <a:t>ON RHINE-MAIN-DANUBE</a:t>
            </a:r>
          </a:p>
          <a:p>
            <a:pPr algn="ctr">
              <a:buFont typeface="Arial" pitchFamily="34" charset="0"/>
              <a:buNone/>
              <a:defRPr/>
            </a:pPr>
            <a:endParaRPr lang="en-GB" sz="100" b="1" dirty="0">
              <a:solidFill>
                <a:srgbClr val="FF0000"/>
              </a:solidFill>
            </a:endParaRPr>
          </a:p>
          <a:p>
            <a:pPr marL="177800" indent="-177800">
              <a:buFont typeface="Arial" pitchFamily="34" charset="0"/>
              <a:buNone/>
              <a:defRPr/>
            </a:pPr>
            <a:r>
              <a:rPr lang="en-US" sz="1100" i="1" dirty="0"/>
              <a:t>	In line with European Union Climate Action - Climate Energy Policy (2009), with </a:t>
            </a:r>
            <a:r>
              <a:rPr lang="en-US" sz="1100" i="1" dirty="0" err="1"/>
              <a:t>Eu</a:t>
            </a:r>
            <a:r>
              <a:rPr lang="en-GB" sz="1100" i="1" dirty="0"/>
              <a:t>rope 2020 – New Economic Strategy; </a:t>
            </a:r>
            <a:r>
              <a:rPr lang="en-US" sz="1100" i="1" dirty="0"/>
              <a:t>White Paper on transport; NAIADES and in particular with EUSDR</a:t>
            </a:r>
            <a:endParaRPr lang="de-AT" sz="1100" i="1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270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Contribution to the EU policy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b="1" dirty="0" smtClean="0"/>
              <a:t>Europe </a:t>
            </a:r>
            <a:r>
              <a:rPr lang="en-US" sz="1600" b="1" dirty="0"/>
              <a:t>2020 – New Economic Strategy (March 2010) </a:t>
            </a:r>
            <a:r>
              <a:rPr lang="en-US" sz="1600" dirty="0"/>
              <a:t>with highest relevance for the Flagship initiatives: “Innovation Union”, “Resource Efficient Europe” </a:t>
            </a:r>
          </a:p>
          <a:p>
            <a:r>
              <a:rPr lang="en-US" sz="1600" b="1" dirty="0" smtClean="0"/>
              <a:t>European </a:t>
            </a:r>
            <a:r>
              <a:rPr lang="en-US" sz="1600" b="1" dirty="0"/>
              <a:t>Union Climate Action - Climate Energy Policy (2009) </a:t>
            </a:r>
            <a:r>
              <a:rPr lang="en-US" sz="1600" dirty="0"/>
              <a:t>with 20-20-20 targets until year 2020 which aims: </a:t>
            </a:r>
            <a:endParaRPr lang="en-US" sz="1600" dirty="0" smtClean="0"/>
          </a:p>
          <a:p>
            <a:pPr lvl="2"/>
            <a:r>
              <a:rPr lang="en-US" sz="1400" dirty="0" smtClean="0"/>
              <a:t>to </a:t>
            </a:r>
            <a:r>
              <a:rPr lang="en-US" sz="1400" dirty="0"/>
              <a:t>cut greenhouse gases by 20% below 1990 levels (30% if internationally agreed), </a:t>
            </a:r>
            <a:endParaRPr lang="en-US" sz="1400" dirty="0" smtClean="0"/>
          </a:p>
          <a:p>
            <a:pPr lvl="2"/>
            <a:r>
              <a:rPr lang="en-US" sz="1400" dirty="0" smtClean="0"/>
              <a:t>to </a:t>
            </a:r>
            <a:r>
              <a:rPr lang="en-US" sz="1400" dirty="0"/>
              <a:t>reduce energy consumption by 20% through increased energy efficiency, </a:t>
            </a:r>
            <a:endParaRPr lang="en-US" sz="1400" dirty="0" smtClean="0"/>
          </a:p>
          <a:p>
            <a:pPr lvl="2"/>
            <a:r>
              <a:rPr lang="en-US" sz="1400" dirty="0" smtClean="0"/>
              <a:t>to </a:t>
            </a:r>
            <a:r>
              <a:rPr lang="en-US" sz="1400" dirty="0"/>
              <a:t>meet 20% of energy needs from renewable sources </a:t>
            </a:r>
          </a:p>
          <a:p>
            <a:r>
              <a:rPr lang="en-US" sz="1600" b="1" dirty="0" smtClean="0"/>
              <a:t>White </a:t>
            </a:r>
            <a:r>
              <a:rPr lang="en-US" sz="1600" b="1" dirty="0"/>
              <a:t>Paper on transport – 2030/2050 perspective (March 2010) </a:t>
            </a:r>
            <a:r>
              <a:rPr lang="en-US" sz="1600" dirty="0"/>
              <a:t>in relation to the contributions to: </a:t>
            </a:r>
            <a:endParaRPr lang="en-US" sz="1600" dirty="0" smtClean="0"/>
          </a:p>
          <a:p>
            <a:pPr lvl="2"/>
            <a:r>
              <a:rPr lang="en-US" sz="1400" dirty="0" smtClean="0"/>
              <a:t>creation </a:t>
            </a:r>
            <a:r>
              <a:rPr lang="en-US" sz="1400" dirty="0"/>
              <a:t>of modern infrastructure and multimodality assisted by smart management and information systems, </a:t>
            </a:r>
            <a:endParaRPr lang="en-US" sz="1400" dirty="0" smtClean="0"/>
          </a:p>
          <a:p>
            <a:pPr lvl="2"/>
            <a:r>
              <a:rPr lang="en-US" sz="1400" dirty="0" smtClean="0"/>
              <a:t>provision </a:t>
            </a:r>
            <a:r>
              <a:rPr lang="en-US" sz="1400" dirty="0"/>
              <a:t>of a roadmap to a low carbon transport system and independency from oil </a:t>
            </a:r>
            <a:endParaRPr lang="en-US" sz="1400" dirty="0" smtClean="0"/>
          </a:p>
          <a:p>
            <a:pPr lvl="2"/>
            <a:r>
              <a:rPr lang="en-US" sz="1400" dirty="0" smtClean="0"/>
              <a:t>shift </a:t>
            </a:r>
            <a:r>
              <a:rPr lang="en-US" sz="1400" dirty="0"/>
              <a:t>30%of road freight over 300km to rail and waterborne transport by 2030 and more than 50% by </a:t>
            </a:r>
            <a:r>
              <a:rPr lang="en-US" sz="1400" dirty="0" smtClean="0"/>
              <a:t>2050</a:t>
            </a:r>
            <a:r>
              <a:rPr lang="en-GB" dirty="0"/>
              <a:t>	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327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LNG  - reduced greenhouse gas emissions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406" y="1390146"/>
            <a:ext cx="8035662" cy="44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 key drivers for LNG as fuel?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0" dirty="0" smtClean="0"/>
              <a:t>Planned </a:t>
            </a:r>
            <a:r>
              <a:rPr lang="en-GB" sz="1600" dirty="0" smtClean="0"/>
              <a:t>EU Greenhouse Gas Emissions legislation </a:t>
            </a:r>
            <a:r>
              <a:rPr lang="en-GB" sz="1600" b="0" dirty="0" smtClean="0"/>
              <a:t>(forthcoming air emissions regulations; ECA/SECA for maritime, for IWW revision NRMM directive 97/68/EC, gap towards EURO VI; proposal CCNR IV(2016))</a:t>
            </a:r>
          </a:p>
          <a:p>
            <a:pPr marL="736600" lvl="1" indent="-285750" algn="l">
              <a:buFont typeface="Arial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h</a:t>
            </a:r>
            <a:r>
              <a:rPr lang="en-GB" sz="1400" b="0" dirty="0" smtClean="0">
                <a:solidFill>
                  <a:schemeClr val="tx1"/>
                </a:solidFill>
              </a:rPr>
              <a:t>igh costs of SCR &amp; DPF (200-600 k€ </a:t>
            </a:r>
            <a:r>
              <a:rPr lang="en-GB" sz="1400" b="0" dirty="0" err="1" smtClean="0">
                <a:solidFill>
                  <a:schemeClr val="tx1"/>
                </a:solidFill>
              </a:rPr>
              <a:t>capex</a:t>
            </a:r>
            <a:r>
              <a:rPr lang="en-GB" sz="1400" b="0" dirty="0" smtClean="0">
                <a:solidFill>
                  <a:schemeClr val="tx1"/>
                </a:solidFill>
              </a:rPr>
              <a:t>, replacement time SCR 2y, DPF 4y, urea c.0.4€/l, 4% more fuel, </a:t>
            </a:r>
            <a:r>
              <a:rPr lang="en-GB" sz="1400" b="0" dirty="0" err="1" smtClean="0">
                <a:solidFill>
                  <a:schemeClr val="tx1"/>
                </a:solidFill>
              </a:rPr>
              <a:t>etc</a:t>
            </a:r>
            <a:endParaRPr lang="en-GB" sz="1400" b="0" dirty="0" smtClean="0">
              <a:solidFill>
                <a:schemeClr val="tx1"/>
              </a:solidFill>
            </a:endParaRPr>
          </a:p>
          <a:p>
            <a:pPr marL="736600" lvl="1" indent="-285750" algn="l">
              <a:buFont typeface="Arial" pitchFamily="34" charset="0"/>
              <a:buChar char="•"/>
            </a:pPr>
            <a:endParaRPr lang="en-GB" sz="9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Price gap Gasoil-LNG </a:t>
            </a:r>
            <a:r>
              <a:rPr lang="en-GB" sz="1600" b="0" dirty="0" smtClean="0"/>
              <a:t>and estimated price reduction for LNG (LNG 300-400€/t; EN 590 c730€/t; LNG US 90€/t (status 07/2012)) due to massive production increase; payback time of investment &lt;3 years; reduction in fuel consumption</a:t>
            </a:r>
          </a:p>
          <a:p>
            <a:pPr marL="742950" lvl="2" indent="-285750" algn="l">
              <a:buFont typeface="Arial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NAIADES 2/</a:t>
            </a:r>
            <a:r>
              <a:rPr lang="en-GB" sz="1400" dirty="0" err="1">
                <a:solidFill>
                  <a:schemeClr val="tx1"/>
                </a:solidFill>
              </a:rPr>
              <a:t>Panteia</a:t>
            </a:r>
            <a:r>
              <a:rPr lang="en-GB" sz="1400" dirty="0">
                <a:solidFill>
                  <a:schemeClr val="tx1"/>
                </a:solidFill>
              </a:rPr>
              <a:t>-NEA report: “LNG most effective measure to reach stage IV for medium and large inland vessels”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9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0" dirty="0"/>
              <a:t>(Draft) </a:t>
            </a:r>
            <a:r>
              <a:rPr lang="en-GB" sz="1600" dirty="0"/>
              <a:t>Directive on </a:t>
            </a:r>
            <a:r>
              <a:rPr lang="en-GB" sz="1600" dirty="0" smtClean="0"/>
              <a:t>Deployment </a:t>
            </a:r>
            <a:r>
              <a:rPr lang="en-GB" sz="1600" dirty="0"/>
              <a:t>of </a:t>
            </a:r>
            <a:r>
              <a:rPr lang="en-GB" sz="1600" dirty="0" smtClean="0"/>
              <a:t>Alternative Fuels Infrastructure </a:t>
            </a:r>
            <a:r>
              <a:rPr lang="en-GB" sz="1600" b="0" dirty="0"/>
              <a:t>(COM 2013 18/2</a:t>
            </a:r>
            <a:r>
              <a:rPr lang="en-GB" sz="1600" b="0" dirty="0" smtClean="0"/>
              <a:t>) demands implementation of LNG infrastructure</a:t>
            </a:r>
            <a:endParaRPr lang="en-GB" sz="1600" b="0" dirty="0"/>
          </a:p>
          <a:p>
            <a:pPr marL="285750" indent="-285750">
              <a:buFont typeface="Arial" pitchFamily="34" charset="0"/>
              <a:buChar char="•"/>
            </a:pPr>
            <a:endParaRPr lang="en-GB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5039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 Directive for alternative fuel infrastructure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Article 6: Natural gas supply for transport</a:t>
            </a:r>
          </a:p>
          <a:p>
            <a:pPr lvl="1">
              <a:buNone/>
            </a:pP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b="0" dirty="0" smtClean="0"/>
              <a:t>MS shall ensure that publicly accessible </a:t>
            </a:r>
            <a:r>
              <a:rPr lang="en-GB" sz="1600" dirty="0" smtClean="0"/>
              <a:t>LNG refuelling points </a:t>
            </a:r>
            <a:r>
              <a:rPr lang="en-GB" sz="1600" b="0" dirty="0" smtClean="0"/>
              <a:t>for maritime and inland waterway transport are provided in </a:t>
            </a:r>
            <a:r>
              <a:rPr lang="en-GB" sz="1600" dirty="0" smtClean="0"/>
              <a:t>all maritime ports </a:t>
            </a:r>
            <a:r>
              <a:rPr lang="en-GB" sz="1600" b="0" dirty="0" smtClean="0"/>
              <a:t>of the TEN –T Core Network by 31 Dec </a:t>
            </a:r>
            <a:r>
              <a:rPr lang="en-GB" sz="1600" dirty="0" smtClean="0"/>
              <a:t>2020 </a:t>
            </a:r>
            <a:r>
              <a:rPr lang="en-GB" sz="1600" b="0" dirty="0" smtClean="0"/>
              <a:t>at the latest.</a:t>
            </a:r>
          </a:p>
          <a:p>
            <a:pPr marL="342900" indent="-342900">
              <a:buFont typeface="+mj-lt"/>
              <a:buAutoNum type="arabicPeriod"/>
            </a:pPr>
            <a:endParaRPr lang="en-GB" sz="1600" b="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b="0" dirty="0" smtClean="0"/>
              <a:t>MS shall ensure that </a:t>
            </a:r>
            <a:r>
              <a:rPr lang="en-GB" sz="1600" b="0" dirty="0"/>
              <a:t>publicly accessible LNG refuelling points for </a:t>
            </a:r>
            <a:r>
              <a:rPr lang="en-GB" sz="1600" b="0" dirty="0" smtClean="0"/>
              <a:t>inland </a:t>
            </a:r>
            <a:r>
              <a:rPr lang="en-GB" sz="1600" b="0" dirty="0"/>
              <a:t>waterway transport are provided </a:t>
            </a:r>
            <a:r>
              <a:rPr lang="en-GB" sz="1600" dirty="0"/>
              <a:t>in all </a:t>
            </a:r>
            <a:r>
              <a:rPr lang="en-GB" sz="1600" dirty="0" smtClean="0"/>
              <a:t>inland ports </a:t>
            </a:r>
            <a:r>
              <a:rPr lang="en-GB" sz="1600" b="0" dirty="0"/>
              <a:t>of the TEN –T Core Network by 31 Dec </a:t>
            </a:r>
            <a:r>
              <a:rPr lang="en-GB" sz="1600" dirty="0" smtClean="0"/>
              <a:t>2025 </a:t>
            </a:r>
            <a:r>
              <a:rPr lang="en-GB" sz="1600" b="0" dirty="0"/>
              <a:t>at the </a:t>
            </a:r>
            <a:r>
              <a:rPr lang="en-GB" sz="1600" b="0" dirty="0" smtClean="0"/>
              <a:t>latest.</a:t>
            </a:r>
          </a:p>
          <a:p>
            <a:pPr marL="342900" indent="-342900">
              <a:buFont typeface="+mj-lt"/>
              <a:buAutoNum type="arabicPeriod"/>
            </a:pPr>
            <a:endParaRPr lang="en-GB" sz="1600" b="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b="0" dirty="0" smtClean="0"/>
              <a:t>MS shall cooperate to ensure that heavy </a:t>
            </a:r>
            <a:r>
              <a:rPr lang="en-GB" sz="1600" dirty="0" smtClean="0"/>
              <a:t>duty motor vehicles </a:t>
            </a:r>
            <a:r>
              <a:rPr lang="en-GB" sz="1600" b="0" dirty="0" smtClean="0"/>
              <a:t>running on LNG can travel along roads of TEN T Core Network. … refuelling point for LNG … within distances not exceeding </a:t>
            </a:r>
            <a:r>
              <a:rPr lang="en-GB" sz="1600" dirty="0" smtClean="0"/>
              <a:t>400 km </a:t>
            </a:r>
            <a:r>
              <a:rPr lang="en-GB" sz="1600" b="0" dirty="0" smtClean="0"/>
              <a:t>by 31 Dec </a:t>
            </a:r>
            <a:r>
              <a:rPr lang="en-GB" sz="1600" dirty="0" smtClean="0"/>
              <a:t>2020 </a:t>
            </a:r>
            <a:r>
              <a:rPr lang="en-GB" sz="1600" b="0" dirty="0" smtClean="0"/>
              <a:t>at the latest. </a:t>
            </a:r>
            <a:endParaRPr lang="en-GB" sz="1600" b="0" dirty="0"/>
          </a:p>
          <a:p>
            <a:pPr marL="342900" indent="-342900">
              <a:buFont typeface="+mj-lt"/>
              <a:buAutoNum type="arabicPeriod"/>
            </a:pP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3973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European framework – It is the right time to act!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7621200" cy="4707320"/>
          </a:xfrm>
        </p:spPr>
        <p:txBody>
          <a:bodyPr/>
          <a:lstStyle/>
          <a:p>
            <a:pPr marL="180975" indent="-180975"/>
            <a:r>
              <a:rPr lang="en-GB" sz="1400" dirty="0" smtClean="0"/>
              <a:t>Several initiatives in Europe to use LNG as fuel for </a:t>
            </a:r>
            <a:r>
              <a:rPr lang="en-GB" sz="1400" b="1" dirty="0" smtClean="0"/>
              <a:t>maritime vessels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Drivers: ECA &amp; SECA regulation, oil price forecasts, EU transport &amp; energy policy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Several EU funded projects (DMA Nordic LNG Feasibility, SSS Projects in TEN T, etc.) </a:t>
            </a:r>
          </a:p>
          <a:p>
            <a:pPr marL="180975" indent="-180975"/>
            <a:r>
              <a:rPr lang="en-GB" sz="1400" b="1" dirty="0" smtClean="0"/>
              <a:t>Built-up of LNG infrastructure </a:t>
            </a:r>
            <a:r>
              <a:rPr lang="en-GB" sz="1400" dirty="0" smtClean="0"/>
              <a:t>in Europe</a:t>
            </a:r>
          </a:p>
          <a:p>
            <a:pPr marL="631825" lvl="1" indent="-180975"/>
            <a:r>
              <a:rPr lang="en-GB" sz="1200" b="0" dirty="0" smtClean="0"/>
              <a:t>Gate Terminal Rotterdam, Wilhelmshaven, Stockholm, </a:t>
            </a:r>
            <a:r>
              <a:rPr lang="de-AT" sz="1200" b="0" dirty="0" err="1" smtClean="0"/>
              <a:t>Swinoujscie</a:t>
            </a:r>
            <a:r>
              <a:rPr lang="en-GB" sz="1200" b="0" dirty="0" smtClean="0"/>
              <a:t>,  several other projects in France, Spain, Italy, etc.</a:t>
            </a:r>
          </a:p>
          <a:p>
            <a:pPr marL="180975" indent="-180975"/>
            <a:r>
              <a:rPr lang="en-GB" sz="1400" b="1" dirty="0" smtClean="0"/>
              <a:t>First LNG inland vessels on Rhine 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Deen Shipping vessel operational as well as other vessels under construction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dirty="0" err="1" smtClean="0"/>
              <a:t>Interstream</a:t>
            </a:r>
            <a:r>
              <a:rPr lang="en-GB" sz="1200" dirty="0" smtClean="0"/>
              <a:t>/Shell chemical tanker “</a:t>
            </a:r>
            <a:r>
              <a:rPr lang="en-GB" sz="1200" dirty="0" err="1" smtClean="0"/>
              <a:t>Greenstream</a:t>
            </a:r>
            <a:r>
              <a:rPr lang="en-GB" sz="1200" dirty="0" smtClean="0"/>
              <a:t>”</a:t>
            </a:r>
            <a:endParaRPr lang="en-GB" sz="1200" b="0" dirty="0" smtClean="0"/>
          </a:p>
          <a:p>
            <a:pPr marL="180975" indent="-180975"/>
            <a:r>
              <a:rPr lang="en-US" sz="1400" b="1" dirty="0" smtClean="0"/>
              <a:t>CCNR authorized use of LNG as fuel for inland vessels in 01/2012 </a:t>
            </a:r>
          </a:p>
          <a:p>
            <a:pPr marL="180975" indent="-180975"/>
            <a:r>
              <a:rPr lang="en-GB" sz="1400" dirty="0" smtClean="0"/>
              <a:t>Key </a:t>
            </a:r>
            <a:r>
              <a:rPr lang="en-GB" sz="1400" b="1" dirty="0" smtClean="0"/>
              <a:t>LNG technology available </a:t>
            </a:r>
            <a:r>
              <a:rPr lang="en-GB" sz="1400" dirty="0" smtClean="0"/>
              <a:t>on market 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All major engine producers offer gas or dual-fuel products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Small-scale bunkering solutions already implemented</a:t>
            </a:r>
          </a:p>
          <a:p>
            <a:pPr marL="180975" indent="-180975"/>
            <a:r>
              <a:rPr lang="en-GB" sz="1400" dirty="0" smtClean="0"/>
              <a:t>High potentials for LNG use in transport sector 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Example: 5.000 trucks in US, 4.000 in China, 200 in Europe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Build up of LNG filling stations networks in several countries</a:t>
            </a:r>
          </a:p>
          <a:p>
            <a:pPr marL="631825" lvl="1" indent="-180975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Blue Gas Corridor Initiative of NGVA</a:t>
            </a:r>
          </a:p>
          <a:p>
            <a:pPr marL="180975" indent="-180975"/>
            <a:r>
              <a:rPr lang="en-GB" sz="1400" dirty="0" smtClean="0"/>
              <a:t>EU program period 2014-2020 will offer new opportunities</a:t>
            </a:r>
          </a:p>
          <a:p>
            <a:pPr marL="631825" lvl="1" indent="-180975"/>
            <a:r>
              <a:rPr lang="en-GB" sz="1200" b="0" dirty="0" smtClean="0"/>
              <a:t>Connecting Europe Facility, Structural Funds, Horizon 2020 </a:t>
            </a:r>
          </a:p>
          <a:p>
            <a:pPr marL="180975" indent="-180975"/>
            <a:endParaRPr lang="en-GB" sz="1200" dirty="0" smtClean="0"/>
          </a:p>
          <a:p>
            <a:pPr marL="180975" indent="-180975"/>
            <a:endParaRPr lang="en-GB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36585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_NEU_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PD_NEU_update</Template>
  <TotalTime>0</TotalTime>
  <Words>3092</Words>
  <Application>Microsoft Office PowerPoint</Application>
  <PresentationFormat>Bildschirmpräsentation (4:3)</PresentationFormat>
  <Paragraphs>433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PD_NEU_update</vt:lpstr>
      <vt:lpstr>Office-Design</vt:lpstr>
      <vt:lpstr>LNG Masterplan for Rhine-Main-Danube 2012-EU-18067-S </vt:lpstr>
      <vt:lpstr>What is Pro Danube International?</vt:lpstr>
      <vt:lpstr>What are our core objectives?</vt:lpstr>
      <vt:lpstr>Rationale of “LNG Masterplan”</vt:lpstr>
      <vt:lpstr>Contribution to the EU policy</vt:lpstr>
      <vt:lpstr>LNG  - reduced greenhouse gas emissions</vt:lpstr>
      <vt:lpstr>What are the key drivers for LNG as fuel?</vt:lpstr>
      <vt:lpstr>EU Directive for alternative fuel infrastructure</vt:lpstr>
      <vt:lpstr>European framework – It is the right time to act!  </vt:lpstr>
      <vt:lpstr>LNG Masterplan: Objectives</vt:lpstr>
      <vt:lpstr>LNG Supply &amp; Distribution in Europe</vt:lpstr>
      <vt:lpstr>LNG Masterplan for Rhine-Main-Danube</vt:lpstr>
      <vt:lpstr>LNG Masterplan: Basic data</vt:lpstr>
      <vt:lpstr>LNG Masterplan: Partner structure</vt:lpstr>
      <vt:lpstr>Advisory Group &amp; Industry Reference Group</vt:lpstr>
      <vt:lpstr>Beneficiaries (project partners)</vt:lpstr>
      <vt:lpstr>LNG Masterplan: Geographical scope</vt:lpstr>
      <vt:lpstr>LNG Masterplan: Work Breakdown Structure</vt:lpstr>
      <vt:lpstr>Activity 5 - Pilot deployment - overview</vt:lpstr>
      <vt:lpstr>Pilot deployments - Terminals</vt:lpstr>
      <vt:lpstr>Pilot deployments - LNG Tankers I</vt:lpstr>
      <vt:lpstr>Pilot deployments - LNG Tankers II</vt:lpstr>
      <vt:lpstr>Pilot deployments - LNG propelled vessels I</vt:lpstr>
      <vt:lpstr>Pilot deployments - LNG propelled vessels II</vt:lpstr>
      <vt:lpstr>Pilot deployments - LNG propelled vessels III</vt:lpstr>
      <vt:lpstr>PowerPoint-Präsentation</vt:lpstr>
      <vt:lpstr>Danube Ports for LNG distribution to the hinterland</vt:lpstr>
      <vt:lpstr>Conclusions</vt:lpstr>
      <vt:lpstr>Further information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LNG Masterplan for Rhine-Main-Danube</dc:title>
  <dc:creator>Karpatyova</dc:creator>
  <cp:lastModifiedBy>MSeitz</cp:lastModifiedBy>
  <cp:revision>107</cp:revision>
  <cp:lastPrinted>2013-04-15T16:46:28Z</cp:lastPrinted>
  <dcterms:created xsi:type="dcterms:W3CDTF">2013-04-09T09:28:20Z</dcterms:created>
  <dcterms:modified xsi:type="dcterms:W3CDTF">2013-09-17T09:01:29Z</dcterms:modified>
</cp:coreProperties>
</file>