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 id="2147483673" r:id="rId3"/>
    <p:sldMasterId id="2147483677" r:id="rId4"/>
    <p:sldMasterId id="2147483680" r:id="rId5"/>
  </p:sldMasterIdLst>
  <p:notesMasterIdLst>
    <p:notesMasterId r:id="rId23"/>
  </p:notesMasterIdLst>
  <p:handoutMasterIdLst>
    <p:handoutMasterId r:id="rId24"/>
  </p:handoutMasterIdLst>
  <p:sldIdLst>
    <p:sldId id="257" r:id="rId6"/>
    <p:sldId id="451" r:id="rId7"/>
    <p:sldId id="448" r:id="rId8"/>
    <p:sldId id="449" r:id="rId9"/>
    <p:sldId id="450" r:id="rId10"/>
    <p:sldId id="446" r:id="rId11"/>
    <p:sldId id="447" r:id="rId12"/>
    <p:sldId id="423" r:id="rId13"/>
    <p:sldId id="424" r:id="rId14"/>
    <p:sldId id="425" r:id="rId15"/>
    <p:sldId id="412" r:id="rId16"/>
    <p:sldId id="413" r:id="rId17"/>
    <p:sldId id="415" r:id="rId18"/>
    <p:sldId id="416" r:id="rId19"/>
    <p:sldId id="440" r:id="rId20"/>
    <p:sldId id="443" r:id="rId21"/>
    <p:sldId id="290" r:id="rId22"/>
  </p:sldIdLst>
  <p:sldSz cx="9144000" cy="6858000" type="screen4x3"/>
  <p:notesSz cx="6669088"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Seitz"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F6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6" autoAdjust="0"/>
    <p:restoredTop sz="93373" autoAdjust="0"/>
  </p:normalViewPr>
  <p:slideViewPr>
    <p:cSldViewPr snapToObjects="1">
      <p:cViewPr>
        <p:scale>
          <a:sx n="60" d="100"/>
          <a:sy n="60" d="100"/>
        </p:scale>
        <p:origin x="-3144" y="-10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1BC20-EAD4-404C-A934-4CCC481AB52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9C66C927-CD47-487C-9A03-86C25A0A4448}">
      <dgm:prSet phldrT="[Text]" custT="1"/>
      <dgm:spPr>
        <a:solidFill>
          <a:schemeClr val="tx2">
            <a:lumMod val="40000"/>
            <a:lumOff val="60000"/>
            <a:alpha val="30000"/>
          </a:schemeClr>
        </a:solidFill>
      </dgm:spPr>
      <dgm:t>
        <a:bodyPr/>
        <a:lstStyle/>
        <a:p>
          <a:endParaRPr lang="en-GB" sz="1200" dirty="0" smtClean="0"/>
        </a:p>
        <a:p>
          <a:r>
            <a:rPr lang="en-GB" sz="1200" dirty="0" smtClean="0"/>
            <a:t>Industry &amp; Wholesale</a:t>
          </a:r>
        </a:p>
        <a:p>
          <a:r>
            <a:rPr lang="en-GB" sz="1200" dirty="0" smtClean="0"/>
            <a:t>“Transport User”</a:t>
          </a:r>
        </a:p>
        <a:p>
          <a:endParaRPr lang="en-GB" sz="1200" dirty="0"/>
        </a:p>
      </dgm:t>
    </dgm:pt>
    <dgm:pt modelId="{03284335-9076-4CFA-9E9F-A133DD2FB057}" type="parTrans" cxnId="{90BEAB14-8D06-403F-BD2B-AF8151BE1A72}">
      <dgm:prSet/>
      <dgm:spPr/>
      <dgm:t>
        <a:bodyPr/>
        <a:lstStyle/>
        <a:p>
          <a:endParaRPr lang="en-GB" sz="3600"/>
        </a:p>
      </dgm:t>
    </dgm:pt>
    <dgm:pt modelId="{E30FE339-9ED7-4CDC-BDE3-25C0541D87EE}" type="sibTrans" cxnId="{90BEAB14-8D06-403F-BD2B-AF8151BE1A72}">
      <dgm:prSet/>
      <dgm:spPr/>
      <dgm:t>
        <a:bodyPr/>
        <a:lstStyle/>
        <a:p>
          <a:endParaRPr lang="en-GB" sz="3600"/>
        </a:p>
      </dgm:t>
    </dgm:pt>
    <dgm:pt modelId="{9976543F-153A-4F70-9EF5-A9C4526B3F9B}">
      <dgm:prSet phldrT="[Text]" custT="1"/>
      <dgm:spPr>
        <a:solidFill>
          <a:schemeClr val="tx2">
            <a:lumMod val="40000"/>
            <a:lumOff val="60000"/>
            <a:alpha val="30000"/>
          </a:schemeClr>
        </a:solidFill>
      </dgm:spPr>
      <dgm:t>
        <a:bodyPr/>
        <a:lstStyle/>
        <a:p>
          <a:r>
            <a:rPr lang="en-GB" sz="1200" dirty="0" smtClean="0"/>
            <a:t>Logistics Service Providers</a:t>
          </a:r>
          <a:endParaRPr lang="en-GB" sz="1200" dirty="0"/>
        </a:p>
      </dgm:t>
    </dgm:pt>
    <dgm:pt modelId="{5479D7C4-54C3-47BB-B7CD-3ACA74C5E88D}" type="parTrans" cxnId="{77BA754F-9312-440D-9030-6191E3DE203E}">
      <dgm:prSet/>
      <dgm:spPr/>
      <dgm:t>
        <a:bodyPr/>
        <a:lstStyle/>
        <a:p>
          <a:endParaRPr lang="en-GB" sz="3600"/>
        </a:p>
      </dgm:t>
    </dgm:pt>
    <dgm:pt modelId="{3E10FD57-2839-4ACF-A4E8-96D85B688F4F}" type="sibTrans" cxnId="{77BA754F-9312-440D-9030-6191E3DE203E}">
      <dgm:prSet/>
      <dgm:spPr/>
      <dgm:t>
        <a:bodyPr/>
        <a:lstStyle/>
        <a:p>
          <a:endParaRPr lang="en-GB" sz="3600"/>
        </a:p>
      </dgm:t>
    </dgm:pt>
    <dgm:pt modelId="{30F8A475-155B-4897-A415-BF49E80E7302}">
      <dgm:prSet phldrT="[Text]" custT="1"/>
      <dgm:spPr>
        <a:solidFill>
          <a:schemeClr val="tx2">
            <a:lumMod val="40000"/>
            <a:lumOff val="60000"/>
            <a:alpha val="30000"/>
          </a:schemeClr>
        </a:solidFill>
      </dgm:spPr>
      <dgm:t>
        <a:bodyPr/>
        <a:lstStyle/>
        <a:p>
          <a:r>
            <a:rPr lang="en-GB" sz="1200" dirty="0" smtClean="0"/>
            <a:t>Ports &amp; Terminal Operators</a:t>
          </a:r>
        </a:p>
        <a:p>
          <a:r>
            <a:rPr lang="en-GB" sz="1200" dirty="0" smtClean="0"/>
            <a:t>(Associations)</a:t>
          </a:r>
          <a:endParaRPr lang="en-GB" sz="1200" dirty="0"/>
        </a:p>
      </dgm:t>
    </dgm:pt>
    <dgm:pt modelId="{B8CABE6C-6A22-4404-AD7A-4C82549F29F8}" type="parTrans" cxnId="{6F41FBDB-301E-407D-8B4B-76B02D64A223}">
      <dgm:prSet/>
      <dgm:spPr/>
      <dgm:t>
        <a:bodyPr/>
        <a:lstStyle/>
        <a:p>
          <a:endParaRPr lang="en-GB" sz="3600"/>
        </a:p>
      </dgm:t>
    </dgm:pt>
    <dgm:pt modelId="{1DC51E37-8DF8-4E2D-801E-7223DA324770}" type="sibTrans" cxnId="{6F41FBDB-301E-407D-8B4B-76B02D64A223}">
      <dgm:prSet/>
      <dgm:spPr/>
      <dgm:t>
        <a:bodyPr/>
        <a:lstStyle/>
        <a:p>
          <a:endParaRPr lang="en-GB" sz="3600"/>
        </a:p>
      </dgm:t>
    </dgm:pt>
    <dgm:pt modelId="{6076CA86-7F83-4A00-B557-B89BB85B6AD3}">
      <dgm:prSet phldrT="[Text]" custT="1"/>
      <dgm:spPr>
        <a:solidFill>
          <a:schemeClr val="tx2">
            <a:lumMod val="40000"/>
            <a:lumOff val="60000"/>
            <a:alpha val="30000"/>
          </a:schemeClr>
        </a:solidFill>
      </dgm:spPr>
      <dgm:t>
        <a:bodyPr/>
        <a:lstStyle/>
        <a:p>
          <a:r>
            <a:rPr lang="en-GB" sz="1200" dirty="0" smtClean="0"/>
            <a:t>Barge Operators</a:t>
          </a:r>
        </a:p>
        <a:p>
          <a:r>
            <a:rPr lang="en-GB" sz="1200" dirty="0" smtClean="0"/>
            <a:t>(Associations)</a:t>
          </a:r>
          <a:endParaRPr lang="en-GB" sz="1200" dirty="0"/>
        </a:p>
      </dgm:t>
    </dgm:pt>
    <dgm:pt modelId="{CA8EB404-56F9-4E14-A2F9-466A5DEEA6E0}" type="parTrans" cxnId="{05BBA1EE-D481-4AA3-A352-7A686FC27BAF}">
      <dgm:prSet/>
      <dgm:spPr/>
      <dgm:t>
        <a:bodyPr/>
        <a:lstStyle/>
        <a:p>
          <a:endParaRPr lang="en-GB" sz="3600"/>
        </a:p>
      </dgm:t>
    </dgm:pt>
    <dgm:pt modelId="{BBED8D56-176C-460A-95E8-C7BEEE151068}" type="sibTrans" cxnId="{05BBA1EE-D481-4AA3-A352-7A686FC27BAF}">
      <dgm:prSet/>
      <dgm:spPr/>
      <dgm:t>
        <a:bodyPr/>
        <a:lstStyle/>
        <a:p>
          <a:endParaRPr lang="en-GB" sz="3600"/>
        </a:p>
      </dgm:t>
    </dgm:pt>
    <dgm:pt modelId="{8618200A-F068-484C-83AF-76D6D569B9E5}">
      <dgm:prSet phldrT="[Text]" custT="1"/>
      <dgm:spPr>
        <a:solidFill>
          <a:schemeClr val="tx2">
            <a:lumMod val="40000"/>
            <a:lumOff val="60000"/>
            <a:alpha val="30000"/>
          </a:schemeClr>
        </a:solidFill>
      </dgm:spPr>
      <dgm:t>
        <a:bodyPr/>
        <a:lstStyle/>
        <a:p>
          <a:r>
            <a:rPr lang="en-GB" sz="1200" dirty="0" smtClean="0"/>
            <a:t>Shipyards &amp; Suppliers &amp; Others</a:t>
          </a:r>
          <a:endParaRPr lang="en-GB" sz="1200" dirty="0"/>
        </a:p>
      </dgm:t>
    </dgm:pt>
    <dgm:pt modelId="{326D8C5C-22D9-4A60-A0F8-2E0D0F5D3FD2}" type="parTrans" cxnId="{658BC110-64E3-43C4-A392-1FF85394A3DD}">
      <dgm:prSet/>
      <dgm:spPr/>
      <dgm:t>
        <a:bodyPr/>
        <a:lstStyle/>
        <a:p>
          <a:endParaRPr lang="en-GB" sz="3600"/>
        </a:p>
      </dgm:t>
    </dgm:pt>
    <dgm:pt modelId="{504EA9B1-9F00-4F0A-B3D6-B64D1D41ED41}" type="sibTrans" cxnId="{658BC110-64E3-43C4-A392-1FF85394A3DD}">
      <dgm:prSet/>
      <dgm:spPr/>
      <dgm:t>
        <a:bodyPr/>
        <a:lstStyle/>
        <a:p>
          <a:endParaRPr lang="en-GB" sz="3600"/>
        </a:p>
      </dgm:t>
    </dgm:pt>
    <dgm:pt modelId="{4DD57152-FBD8-422F-B61D-76F8A9E3B18F}" type="pres">
      <dgm:prSet presAssocID="{C471BC20-EAD4-404C-A934-4CCC481AB528}" presName="Name0" presStyleCnt="0">
        <dgm:presLayoutVars>
          <dgm:dir/>
          <dgm:resizeHandles val="exact"/>
        </dgm:presLayoutVars>
      </dgm:prSet>
      <dgm:spPr/>
      <dgm:t>
        <a:bodyPr/>
        <a:lstStyle/>
        <a:p>
          <a:endParaRPr lang="en-GB"/>
        </a:p>
      </dgm:t>
    </dgm:pt>
    <dgm:pt modelId="{88A1754D-C678-46F2-B5E8-B00F4BD2FFC0}" type="pres">
      <dgm:prSet presAssocID="{9C66C927-CD47-487C-9A03-86C25A0A4448}" presName="Name5" presStyleLbl="vennNode1" presStyleIdx="0" presStyleCnt="5">
        <dgm:presLayoutVars>
          <dgm:bulletEnabled val="1"/>
        </dgm:presLayoutVars>
      </dgm:prSet>
      <dgm:spPr/>
      <dgm:t>
        <a:bodyPr/>
        <a:lstStyle/>
        <a:p>
          <a:endParaRPr lang="en-GB"/>
        </a:p>
      </dgm:t>
    </dgm:pt>
    <dgm:pt modelId="{B3106FA0-2E5A-4669-B867-40790105297C}" type="pres">
      <dgm:prSet presAssocID="{E30FE339-9ED7-4CDC-BDE3-25C0541D87EE}" presName="space" presStyleCnt="0"/>
      <dgm:spPr/>
    </dgm:pt>
    <dgm:pt modelId="{F93656A5-3D41-494C-B0E1-8EA9106BF8DC}" type="pres">
      <dgm:prSet presAssocID="{9976543F-153A-4F70-9EF5-A9C4526B3F9B}" presName="Name5" presStyleLbl="vennNode1" presStyleIdx="1" presStyleCnt="5">
        <dgm:presLayoutVars>
          <dgm:bulletEnabled val="1"/>
        </dgm:presLayoutVars>
      </dgm:prSet>
      <dgm:spPr/>
      <dgm:t>
        <a:bodyPr/>
        <a:lstStyle/>
        <a:p>
          <a:endParaRPr lang="en-GB"/>
        </a:p>
      </dgm:t>
    </dgm:pt>
    <dgm:pt modelId="{9E2489FB-355E-4ACC-A6D1-FD4BAE04724A}" type="pres">
      <dgm:prSet presAssocID="{3E10FD57-2839-4ACF-A4E8-96D85B688F4F}" presName="space" presStyleCnt="0"/>
      <dgm:spPr/>
    </dgm:pt>
    <dgm:pt modelId="{457EC5B0-7B22-424E-B51C-5372586A4F21}" type="pres">
      <dgm:prSet presAssocID="{30F8A475-155B-4897-A415-BF49E80E7302}" presName="Name5" presStyleLbl="vennNode1" presStyleIdx="2" presStyleCnt="5" custLinFactNeighborY="12">
        <dgm:presLayoutVars>
          <dgm:bulletEnabled val="1"/>
        </dgm:presLayoutVars>
      </dgm:prSet>
      <dgm:spPr/>
      <dgm:t>
        <a:bodyPr/>
        <a:lstStyle/>
        <a:p>
          <a:endParaRPr lang="en-GB"/>
        </a:p>
      </dgm:t>
    </dgm:pt>
    <dgm:pt modelId="{A8286477-9BB3-4BB1-A775-FC12671A5298}" type="pres">
      <dgm:prSet presAssocID="{1DC51E37-8DF8-4E2D-801E-7223DA324770}" presName="space" presStyleCnt="0"/>
      <dgm:spPr/>
    </dgm:pt>
    <dgm:pt modelId="{4AFF8A8F-C28F-4819-92EA-7E5C452C633C}" type="pres">
      <dgm:prSet presAssocID="{6076CA86-7F83-4A00-B557-B89BB85B6AD3}" presName="Name5" presStyleLbl="vennNode1" presStyleIdx="3" presStyleCnt="5">
        <dgm:presLayoutVars>
          <dgm:bulletEnabled val="1"/>
        </dgm:presLayoutVars>
      </dgm:prSet>
      <dgm:spPr/>
      <dgm:t>
        <a:bodyPr/>
        <a:lstStyle/>
        <a:p>
          <a:endParaRPr lang="en-GB"/>
        </a:p>
      </dgm:t>
    </dgm:pt>
    <dgm:pt modelId="{D7DFD98C-59CF-43AB-B9D7-EA7776FB9F4E}" type="pres">
      <dgm:prSet presAssocID="{BBED8D56-176C-460A-95E8-C7BEEE151068}" presName="space" presStyleCnt="0"/>
      <dgm:spPr/>
    </dgm:pt>
    <dgm:pt modelId="{75E283C8-839B-488F-834A-8141B0EC48AC}" type="pres">
      <dgm:prSet presAssocID="{8618200A-F068-484C-83AF-76D6D569B9E5}" presName="Name5" presStyleLbl="vennNode1" presStyleIdx="4" presStyleCnt="5">
        <dgm:presLayoutVars>
          <dgm:bulletEnabled val="1"/>
        </dgm:presLayoutVars>
      </dgm:prSet>
      <dgm:spPr/>
      <dgm:t>
        <a:bodyPr/>
        <a:lstStyle/>
        <a:p>
          <a:endParaRPr lang="en-GB"/>
        </a:p>
      </dgm:t>
    </dgm:pt>
  </dgm:ptLst>
  <dgm:cxnLst>
    <dgm:cxn modelId="{2F312DE5-446D-40A1-85BF-EEEFF0CE47F2}" type="presOf" srcId="{8618200A-F068-484C-83AF-76D6D569B9E5}" destId="{75E283C8-839B-488F-834A-8141B0EC48AC}" srcOrd="0" destOrd="0" presId="urn:microsoft.com/office/officeart/2005/8/layout/venn3"/>
    <dgm:cxn modelId="{BDD1D39D-B8C2-4C1D-85E9-23492CFBE88D}" type="presOf" srcId="{30F8A475-155B-4897-A415-BF49E80E7302}" destId="{457EC5B0-7B22-424E-B51C-5372586A4F21}" srcOrd="0" destOrd="0" presId="urn:microsoft.com/office/officeart/2005/8/layout/venn3"/>
    <dgm:cxn modelId="{90BEAB14-8D06-403F-BD2B-AF8151BE1A72}" srcId="{C471BC20-EAD4-404C-A934-4CCC481AB528}" destId="{9C66C927-CD47-487C-9A03-86C25A0A4448}" srcOrd="0" destOrd="0" parTransId="{03284335-9076-4CFA-9E9F-A133DD2FB057}" sibTransId="{E30FE339-9ED7-4CDC-BDE3-25C0541D87EE}"/>
    <dgm:cxn modelId="{3000C974-77B1-4947-82A9-71F3701AF54E}" type="presOf" srcId="{9C66C927-CD47-487C-9A03-86C25A0A4448}" destId="{88A1754D-C678-46F2-B5E8-B00F4BD2FFC0}" srcOrd="0" destOrd="0" presId="urn:microsoft.com/office/officeart/2005/8/layout/venn3"/>
    <dgm:cxn modelId="{F3CC113E-37AF-421F-9717-E0BFD63598B2}" type="presOf" srcId="{6076CA86-7F83-4A00-B557-B89BB85B6AD3}" destId="{4AFF8A8F-C28F-4819-92EA-7E5C452C633C}" srcOrd="0" destOrd="0" presId="urn:microsoft.com/office/officeart/2005/8/layout/venn3"/>
    <dgm:cxn modelId="{05BBA1EE-D481-4AA3-A352-7A686FC27BAF}" srcId="{C471BC20-EAD4-404C-A934-4CCC481AB528}" destId="{6076CA86-7F83-4A00-B557-B89BB85B6AD3}" srcOrd="3" destOrd="0" parTransId="{CA8EB404-56F9-4E14-A2F9-466A5DEEA6E0}" sibTransId="{BBED8D56-176C-460A-95E8-C7BEEE151068}"/>
    <dgm:cxn modelId="{658BC110-64E3-43C4-A392-1FF85394A3DD}" srcId="{C471BC20-EAD4-404C-A934-4CCC481AB528}" destId="{8618200A-F068-484C-83AF-76D6D569B9E5}" srcOrd="4" destOrd="0" parTransId="{326D8C5C-22D9-4A60-A0F8-2E0D0F5D3FD2}" sibTransId="{504EA9B1-9F00-4F0A-B3D6-B64D1D41ED41}"/>
    <dgm:cxn modelId="{77BA754F-9312-440D-9030-6191E3DE203E}" srcId="{C471BC20-EAD4-404C-A934-4CCC481AB528}" destId="{9976543F-153A-4F70-9EF5-A9C4526B3F9B}" srcOrd="1" destOrd="0" parTransId="{5479D7C4-54C3-47BB-B7CD-3ACA74C5E88D}" sibTransId="{3E10FD57-2839-4ACF-A4E8-96D85B688F4F}"/>
    <dgm:cxn modelId="{8F006C8A-5EC2-42A9-8D66-6A096A5BF0D0}" type="presOf" srcId="{C471BC20-EAD4-404C-A934-4CCC481AB528}" destId="{4DD57152-FBD8-422F-B61D-76F8A9E3B18F}" srcOrd="0" destOrd="0" presId="urn:microsoft.com/office/officeart/2005/8/layout/venn3"/>
    <dgm:cxn modelId="{6F41FBDB-301E-407D-8B4B-76B02D64A223}" srcId="{C471BC20-EAD4-404C-A934-4CCC481AB528}" destId="{30F8A475-155B-4897-A415-BF49E80E7302}" srcOrd="2" destOrd="0" parTransId="{B8CABE6C-6A22-4404-AD7A-4C82549F29F8}" sibTransId="{1DC51E37-8DF8-4E2D-801E-7223DA324770}"/>
    <dgm:cxn modelId="{03E418B9-536F-4714-B976-BFF1B1AD2F18}" type="presOf" srcId="{9976543F-153A-4F70-9EF5-A9C4526B3F9B}" destId="{F93656A5-3D41-494C-B0E1-8EA9106BF8DC}" srcOrd="0" destOrd="0" presId="urn:microsoft.com/office/officeart/2005/8/layout/venn3"/>
    <dgm:cxn modelId="{419781FB-144D-4B21-982C-4BA303E33380}" type="presParOf" srcId="{4DD57152-FBD8-422F-B61D-76F8A9E3B18F}" destId="{88A1754D-C678-46F2-B5E8-B00F4BD2FFC0}" srcOrd="0" destOrd="0" presId="urn:microsoft.com/office/officeart/2005/8/layout/venn3"/>
    <dgm:cxn modelId="{43D5387E-7D69-4305-841D-10EB1BC9E112}" type="presParOf" srcId="{4DD57152-FBD8-422F-B61D-76F8A9E3B18F}" destId="{B3106FA0-2E5A-4669-B867-40790105297C}" srcOrd="1" destOrd="0" presId="urn:microsoft.com/office/officeart/2005/8/layout/venn3"/>
    <dgm:cxn modelId="{CB4313F3-ABAB-4AD3-BC0E-E0AFC1D06C09}" type="presParOf" srcId="{4DD57152-FBD8-422F-B61D-76F8A9E3B18F}" destId="{F93656A5-3D41-494C-B0E1-8EA9106BF8DC}" srcOrd="2" destOrd="0" presId="urn:microsoft.com/office/officeart/2005/8/layout/venn3"/>
    <dgm:cxn modelId="{4D71D55E-A023-444A-A23E-9E33DC0C95D6}" type="presParOf" srcId="{4DD57152-FBD8-422F-B61D-76F8A9E3B18F}" destId="{9E2489FB-355E-4ACC-A6D1-FD4BAE04724A}" srcOrd="3" destOrd="0" presId="urn:microsoft.com/office/officeart/2005/8/layout/venn3"/>
    <dgm:cxn modelId="{C52A9D99-1D0F-4A12-BAA1-59E4330E3D17}" type="presParOf" srcId="{4DD57152-FBD8-422F-B61D-76F8A9E3B18F}" destId="{457EC5B0-7B22-424E-B51C-5372586A4F21}" srcOrd="4" destOrd="0" presId="urn:microsoft.com/office/officeart/2005/8/layout/venn3"/>
    <dgm:cxn modelId="{7227AD90-A0C3-4374-9FFA-36825E2EE7B2}" type="presParOf" srcId="{4DD57152-FBD8-422F-B61D-76F8A9E3B18F}" destId="{A8286477-9BB3-4BB1-A775-FC12671A5298}" srcOrd="5" destOrd="0" presId="urn:microsoft.com/office/officeart/2005/8/layout/venn3"/>
    <dgm:cxn modelId="{EE29AC48-8EEC-49C9-A129-49455EBCCEED}" type="presParOf" srcId="{4DD57152-FBD8-422F-B61D-76F8A9E3B18F}" destId="{4AFF8A8F-C28F-4819-92EA-7E5C452C633C}" srcOrd="6" destOrd="0" presId="urn:microsoft.com/office/officeart/2005/8/layout/venn3"/>
    <dgm:cxn modelId="{995D9B86-553C-4E30-B2C3-B7E2CE790D7B}" type="presParOf" srcId="{4DD57152-FBD8-422F-B61D-76F8A9E3B18F}" destId="{D7DFD98C-59CF-43AB-B9D7-EA7776FB9F4E}" srcOrd="7" destOrd="0" presId="urn:microsoft.com/office/officeart/2005/8/layout/venn3"/>
    <dgm:cxn modelId="{B0A5EDF8-4B7A-4D88-87F7-7513EAA5B47F}" type="presParOf" srcId="{4DD57152-FBD8-422F-B61D-76F8A9E3B18F}" destId="{75E283C8-839B-488F-834A-8141B0EC48AC}"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1754D-C678-46F2-B5E8-B00F4BD2FFC0}">
      <dsp:nvSpPr>
        <dsp:cNvPr id="0" name=""/>
        <dsp:cNvSpPr/>
      </dsp:nvSpPr>
      <dsp:spPr>
        <a:xfrm>
          <a:off x="818" y="24486"/>
          <a:ext cx="1596945" cy="1596945"/>
        </a:xfrm>
        <a:prstGeom prst="ellipse">
          <a:avLst/>
        </a:prstGeom>
        <a:solidFill>
          <a:schemeClr val="tx2">
            <a:lumMod val="40000"/>
            <a:lumOff val="60000"/>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885" tIns="15240" rIns="87885" bIns="15240" numCol="1" spcCol="1270" anchor="ctr" anchorCtr="0">
          <a:noAutofit/>
        </a:bodyPr>
        <a:lstStyle/>
        <a:p>
          <a:pPr lvl="0" algn="ctr" defTabSz="533400">
            <a:lnSpc>
              <a:spcPct val="90000"/>
            </a:lnSpc>
            <a:spcBef>
              <a:spcPct val="0"/>
            </a:spcBef>
            <a:spcAft>
              <a:spcPct val="35000"/>
            </a:spcAft>
          </a:pPr>
          <a:endParaRPr lang="en-GB" sz="1200" kern="1200" dirty="0" smtClean="0"/>
        </a:p>
        <a:p>
          <a:pPr lvl="0" algn="ctr" defTabSz="533400">
            <a:lnSpc>
              <a:spcPct val="90000"/>
            </a:lnSpc>
            <a:spcBef>
              <a:spcPct val="0"/>
            </a:spcBef>
            <a:spcAft>
              <a:spcPct val="35000"/>
            </a:spcAft>
          </a:pPr>
          <a:r>
            <a:rPr lang="en-GB" sz="1200" kern="1200" dirty="0" smtClean="0"/>
            <a:t>Industry &amp; Wholesale</a:t>
          </a:r>
        </a:p>
        <a:p>
          <a:pPr lvl="0" algn="ctr" defTabSz="533400">
            <a:lnSpc>
              <a:spcPct val="90000"/>
            </a:lnSpc>
            <a:spcBef>
              <a:spcPct val="0"/>
            </a:spcBef>
            <a:spcAft>
              <a:spcPct val="35000"/>
            </a:spcAft>
          </a:pPr>
          <a:r>
            <a:rPr lang="en-GB" sz="1200" kern="1200" dirty="0" smtClean="0"/>
            <a:t>“Transport User”</a:t>
          </a:r>
        </a:p>
        <a:p>
          <a:pPr lvl="0" algn="ctr" defTabSz="533400">
            <a:lnSpc>
              <a:spcPct val="90000"/>
            </a:lnSpc>
            <a:spcBef>
              <a:spcPct val="0"/>
            </a:spcBef>
            <a:spcAft>
              <a:spcPct val="35000"/>
            </a:spcAft>
          </a:pPr>
          <a:endParaRPr lang="en-GB" sz="1200" kern="1200" dirty="0"/>
        </a:p>
      </dsp:txBody>
      <dsp:txXfrm>
        <a:off x="234685" y="258353"/>
        <a:ext cx="1129211" cy="1129211"/>
      </dsp:txXfrm>
    </dsp:sp>
    <dsp:sp modelId="{F93656A5-3D41-494C-B0E1-8EA9106BF8DC}">
      <dsp:nvSpPr>
        <dsp:cNvPr id="0" name=""/>
        <dsp:cNvSpPr/>
      </dsp:nvSpPr>
      <dsp:spPr>
        <a:xfrm>
          <a:off x="1278375" y="24486"/>
          <a:ext cx="1596945" cy="1596945"/>
        </a:xfrm>
        <a:prstGeom prst="ellipse">
          <a:avLst/>
        </a:prstGeom>
        <a:solidFill>
          <a:schemeClr val="tx2">
            <a:lumMod val="40000"/>
            <a:lumOff val="60000"/>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885" tIns="15240" rIns="87885" bIns="15240" numCol="1" spcCol="1270" anchor="ctr" anchorCtr="0">
          <a:noAutofit/>
        </a:bodyPr>
        <a:lstStyle/>
        <a:p>
          <a:pPr lvl="0" algn="ctr" defTabSz="533400">
            <a:lnSpc>
              <a:spcPct val="90000"/>
            </a:lnSpc>
            <a:spcBef>
              <a:spcPct val="0"/>
            </a:spcBef>
            <a:spcAft>
              <a:spcPct val="35000"/>
            </a:spcAft>
          </a:pPr>
          <a:r>
            <a:rPr lang="en-GB" sz="1200" kern="1200" dirty="0" smtClean="0"/>
            <a:t>Logistics Service Providers</a:t>
          </a:r>
          <a:endParaRPr lang="en-GB" sz="1200" kern="1200" dirty="0"/>
        </a:p>
      </dsp:txBody>
      <dsp:txXfrm>
        <a:off x="1512242" y="258353"/>
        <a:ext cx="1129211" cy="1129211"/>
      </dsp:txXfrm>
    </dsp:sp>
    <dsp:sp modelId="{457EC5B0-7B22-424E-B51C-5372586A4F21}">
      <dsp:nvSpPr>
        <dsp:cNvPr id="0" name=""/>
        <dsp:cNvSpPr/>
      </dsp:nvSpPr>
      <dsp:spPr>
        <a:xfrm>
          <a:off x="2555931" y="24678"/>
          <a:ext cx="1596945" cy="1596945"/>
        </a:xfrm>
        <a:prstGeom prst="ellipse">
          <a:avLst/>
        </a:prstGeom>
        <a:solidFill>
          <a:schemeClr val="tx2">
            <a:lumMod val="40000"/>
            <a:lumOff val="60000"/>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885" tIns="15240" rIns="87885" bIns="15240" numCol="1" spcCol="1270" anchor="ctr" anchorCtr="0">
          <a:noAutofit/>
        </a:bodyPr>
        <a:lstStyle/>
        <a:p>
          <a:pPr lvl="0" algn="ctr" defTabSz="533400">
            <a:lnSpc>
              <a:spcPct val="90000"/>
            </a:lnSpc>
            <a:spcBef>
              <a:spcPct val="0"/>
            </a:spcBef>
            <a:spcAft>
              <a:spcPct val="35000"/>
            </a:spcAft>
          </a:pPr>
          <a:r>
            <a:rPr lang="en-GB" sz="1200" kern="1200" dirty="0" smtClean="0"/>
            <a:t>Ports &amp; Terminal Operators</a:t>
          </a:r>
        </a:p>
        <a:p>
          <a:pPr lvl="0" algn="ctr" defTabSz="533400">
            <a:lnSpc>
              <a:spcPct val="90000"/>
            </a:lnSpc>
            <a:spcBef>
              <a:spcPct val="0"/>
            </a:spcBef>
            <a:spcAft>
              <a:spcPct val="35000"/>
            </a:spcAft>
          </a:pPr>
          <a:r>
            <a:rPr lang="en-GB" sz="1200" kern="1200" dirty="0" smtClean="0"/>
            <a:t>(Associations)</a:t>
          </a:r>
          <a:endParaRPr lang="en-GB" sz="1200" kern="1200" dirty="0"/>
        </a:p>
      </dsp:txBody>
      <dsp:txXfrm>
        <a:off x="2789798" y="258545"/>
        <a:ext cx="1129211" cy="1129211"/>
      </dsp:txXfrm>
    </dsp:sp>
    <dsp:sp modelId="{4AFF8A8F-C28F-4819-92EA-7E5C452C633C}">
      <dsp:nvSpPr>
        <dsp:cNvPr id="0" name=""/>
        <dsp:cNvSpPr/>
      </dsp:nvSpPr>
      <dsp:spPr>
        <a:xfrm>
          <a:off x="3833488" y="24486"/>
          <a:ext cx="1596945" cy="1596945"/>
        </a:xfrm>
        <a:prstGeom prst="ellipse">
          <a:avLst/>
        </a:prstGeom>
        <a:solidFill>
          <a:schemeClr val="tx2">
            <a:lumMod val="40000"/>
            <a:lumOff val="60000"/>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885" tIns="15240" rIns="87885" bIns="15240" numCol="1" spcCol="1270" anchor="ctr" anchorCtr="0">
          <a:noAutofit/>
        </a:bodyPr>
        <a:lstStyle/>
        <a:p>
          <a:pPr lvl="0" algn="ctr" defTabSz="533400">
            <a:lnSpc>
              <a:spcPct val="90000"/>
            </a:lnSpc>
            <a:spcBef>
              <a:spcPct val="0"/>
            </a:spcBef>
            <a:spcAft>
              <a:spcPct val="35000"/>
            </a:spcAft>
          </a:pPr>
          <a:r>
            <a:rPr lang="en-GB" sz="1200" kern="1200" dirty="0" smtClean="0"/>
            <a:t>Barge Operators</a:t>
          </a:r>
        </a:p>
        <a:p>
          <a:pPr lvl="0" algn="ctr" defTabSz="533400">
            <a:lnSpc>
              <a:spcPct val="90000"/>
            </a:lnSpc>
            <a:spcBef>
              <a:spcPct val="0"/>
            </a:spcBef>
            <a:spcAft>
              <a:spcPct val="35000"/>
            </a:spcAft>
          </a:pPr>
          <a:r>
            <a:rPr lang="en-GB" sz="1200" kern="1200" dirty="0" smtClean="0"/>
            <a:t>(Associations)</a:t>
          </a:r>
          <a:endParaRPr lang="en-GB" sz="1200" kern="1200" dirty="0"/>
        </a:p>
      </dsp:txBody>
      <dsp:txXfrm>
        <a:off x="4067355" y="258353"/>
        <a:ext cx="1129211" cy="1129211"/>
      </dsp:txXfrm>
    </dsp:sp>
    <dsp:sp modelId="{75E283C8-839B-488F-834A-8141B0EC48AC}">
      <dsp:nvSpPr>
        <dsp:cNvPr id="0" name=""/>
        <dsp:cNvSpPr/>
      </dsp:nvSpPr>
      <dsp:spPr>
        <a:xfrm>
          <a:off x="5111044" y="24486"/>
          <a:ext cx="1596945" cy="1596945"/>
        </a:xfrm>
        <a:prstGeom prst="ellipse">
          <a:avLst/>
        </a:prstGeom>
        <a:solidFill>
          <a:schemeClr val="tx2">
            <a:lumMod val="40000"/>
            <a:lumOff val="60000"/>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7885" tIns="15240" rIns="87885" bIns="15240" numCol="1" spcCol="1270" anchor="ctr" anchorCtr="0">
          <a:noAutofit/>
        </a:bodyPr>
        <a:lstStyle/>
        <a:p>
          <a:pPr lvl="0" algn="ctr" defTabSz="533400">
            <a:lnSpc>
              <a:spcPct val="90000"/>
            </a:lnSpc>
            <a:spcBef>
              <a:spcPct val="0"/>
            </a:spcBef>
            <a:spcAft>
              <a:spcPct val="35000"/>
            </a:spcAft>
          </a:pPr>
          <a:r>
            <a:rPr lang="en-GB" sz="1200" kern="1200" dirty="0" smtClean="0"/>
            <a:t>Shipyards &amp; Suppliers &amp; Others</a:t>
          </a:r>
          <a:endParaRPr lang="en-GB" sz="1200" kern="1200" dirty="0"/>
        </a:p>
      </dsp:txBody>
      <dsp:txXfrm>
        <a:off x="5344911" y="258353"/>
        <a:ext cx="1129211" cy="112921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2"/>
          </a:xfrm>
          <a:prstGeom prst="rect">
            <a:avLst/>
          </a:prstGeom>
        </p:spPr>
        <p:txBody>
          <a:bodyPr vert="horz" lIns="90790" tIns="45395" rIns="90790" bIns="45395" rtlCol="0"/>
          <a:lstStyle>
            <a:lvl1pPr algn="l">
              <a:defRPr sz="1200"/>
            </a:lvl1pPr>
          </a:lstStyle>
          <a:p>
            <a:endParaRPr lang="en-GB"/>
          </a:p>
        </p:txBody>
      </p:sp>
      <p:sp>
        <p:nvSpPr>
          <p:cNvPr id="3" name="Datumsplatzhalter 2"/>
          <p:cNvSpPr>
            <a:spLocks noGrp="1"/>
          </p:cNvSpPr>
          <p:nvPr>
            <p:ph type="dt" sz="quarter" idx="1"/>
          </p:nvPr>
        </p:nvSpPr>
        <p:spPr>
          <a:xfrm>
            <a:off x="3777608" y="1"/>
            <a:ext cx="2889938" cy="496332"/>
          </a:xfrm>
          <a:prstGeom prst="rect">
            <a:avLst/>
          </a:prstGeom>
        </p:spPr>
        <p:txBody>
          <a:bodyPr vert="horz" lIns="90790" tIns="45395" rIns="90790" bIns="45395" rtlCol="0"/>
          <a:lstStyle>
            <a:lvl1pPr algn="r">
              <a:defRPr sz="1200"/>
            </a:lvl1pPr>
          </a:lstStyle>
          <a:p>
            <a:fld id="{758444A3-4440-4B6D-AA47-47F8408BE826}" type="datetimeFigureOut">
              <a:rPr lang="en-GB" smtClean="0"/>
              <a:pPr/>
              <a:t>09/04/2015</a:t>
            </a:fld>
            <a:endParaRPr lang="en-GB"/>
          </a:p>
        </p:txBody>
      </p:sp>
      <p:sp>
        <p:nvSpPr>
          <p:cNvPr id="4" name="Fußzeilenplatzhalter 3"/>
          <p:cNvSpPr>
            <a:spLocks noGrp="1"/>
          </p:cNvSpPr>
          <p:nvPr>
            <p:ph type="ftr" sz="quarter" idx="2"/>
          </p:nvPr>
        </p:nvSpPr>
        <p:spPr>
          <a:xfrm>
            <a:off x="0" y="9428585"/>
            <a:ext cx="2889938" cy="496332"/>
          </a:xfrm>
          <a:prstGeom prst="rect">
            <a:avLst/>
          </a:prstGeom>
        </p:spPr>
        <p:txBody>
          <a:bodyPr vert="horz" lIns="90790" tIns="45395" rIns="90790" bIns="45395" rtlCol="0" anchor="b"/>
          <a:lstStyle>
            <a:lvl1pPr algn="l">
              <a:defRPr sz="1200"/>
            </a:lvl1pPr>
          </a:lstStyle>
          <a:p>
            <a:endParaRPr lang="en-GB"/>
          </a:p>
        </p:txBody>
      </p:sp>
      <p:sp>
        <p:nvSpPr>
          <p:cNvPr id="5" name="Foliennummernplatzhalter 4"/>
          <p:cNvSpPr>
            <a:spLocks noGrp="1"/>
          </p:cNvSpPr>
          <p:nvPr>
            <p:ph type="sldNum" sz="quarter" idx="3"/>
          </p:nvPr>
        </p:nvSpPr>
        <p:spPr>
          <a:xfrm>
            <a:off x="3777608" y="9428585"/>
            <a:ext cx="2889938" cy="496332"/>
          </a:xfrm>
          <a:prstGeom prst="rect">
            <a:avLst/>
          </a:prstGeom>
        </p:spPr>
        <p:txBody>
          <a:bodyPr vert="horz" lIns="90790" tIns="45395" rIns="90790" bIns="45395" rtlCol="0" anchor="b"/>
          <a:lstStyle>
            <a:lvl1pPr algn="r">
              <a:defRPr sz="1200"/>
            </a:lvl1pPr>
          </a:lstStyle>
          <a:p>
            <a:fld id="{57EBF775-4168-42E6-9221-E43CCA0CFD8F}" type="slidenum">
              <a:rPr lang="en-GB" smtClean="0"/>
              <a:pPr/>
              <a:t>‹#›</a:t>
            </a:fld>
            <a:endParaRPr lang="en-GB"/>
          </a:p>
        </p:txBody>
      </p:sp>
    </p:spTree>
    <p:extLst>
      <p:ext uri="{BB962C8B-B14F-4D97-AF65-F5344CB8AC3E}">
        <p14:creationId xmlns:p14="http://schemas.microsoft.com/office/powerpoint/2010/main" val="1326978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2"/>
          </a:xfrm>
          <a:prstGeom prst="rect">
            <a:avLst/>
          </a:prstGeom>
        </p:spPr>
        <p:txBody>
          <a:bodyPr vert="horz" lIns="90790" tIns="45395" rIns="90790" bIns="45395" rtlCol="0"/>
          <a:lstStyle>
            <a:lvl1pPr algn="l">
              <a:defRPr sz="1200"/>
            </a:lvl1pPr>
          </a:lstStyle>
          <a:p>
            <a:endParaRPr lang="en-GB"/>
          </a:p>
        </p:txBody>
      </p:sp>
      <p:sp>
        <p:nvSpPr>
          <p:cNvPr id="3" name="Datumsplatzhalter 2"/>
          <p:cNvSpPr>
            <a:spLocks noGrp="1"/>
          </p:cNvSpPr>
          <p:nvPr>
            <p:ph type="dt" idx="1"/>
          </p:nvPr>
        </p:nvSpPr>
        <p:spPr>
          <a:xfrm>
            <a:off x="3777608" y="1"/>
            <a:ext cx="2889938" cy="496332"/>
          </a:xfrm>
          <a:prstGeom prst="rect">
            <a:avLst/>
          </a:prstGeom>
        </p:spPr>
        <p:txBody>
          <a:bodyPr vert="horz" lIns="90790" tIns="45395" rIns="90790" bIns="45395" rtlCol="0"/>
          <a:lstStyle>
            <a:lvl1pPr algn="r">
              <a:defRPr sz="1200"/>
            </a:lvl1pPr>
          </a:lstStyle>
          <a:p>
            <a:fld id="{BF147BB2-BFA1-4AEC-B39E-B627542A533E}" type="datetimeFigureOut">
              <a:rPr lang="en-GB" smtClean="0"/>
              <a:pPr/>
              <a:t>09/04/2015</a:t>
            </a:fld>
            <a:endParaRPr lang="en-GB"/>
          </a:p>
        </p:txBody>
      </p:sp>
      <p:sp>
        <p:nvSpPr>
          <p:cNvPr id="4" name="Folienbildplatzhalt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0790" tIns="45395" rIns="90790" bIns="45395" rtlCol="0" anchor="ctr"/>
          <a:lstStyle/>
          <a:p>
            <a:endParaRPr lang="en-GB"/>
          </a:p>
        </p:txBody>
      </p:sp>
      <p:sp>
        <p:nvSpPr>
          <p:cNvPr id="5" name="Notizenplatzhalter 4"/>
          <p:cNvSpPr>
            <a:spLocks noGrp="1"/>
          </p:cNvSpPr>
          <p:nvPr>
            <p:ph type="body" sz="quarter" idx="3"/>
          </p:nvPr>
        </p:nvSpPr>
        <p:spPr>
          <a:xfrm>
            <a:off x="666909" y="4715155"/>
            <a:ext cx="5335270" cy="4466987"/>
          </a:xfrm>
          <a:prstGeom prst="rect">
            <a:avLst/>
          </a:prstGeom>
        </p:spPr>
        <p:txBody>
          <a:bodyPr vert="horz" lIns="90790" tIns="45395" rIns="90790" bIns="45395"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9428585"/>
            <a:ext cx="2889938" cy="496332"/>
          </a:xfrm>
          <a:prstGeom prst="rect">
            <a:avLst/>
          </a:prstGeom>
        </p:spPr>
        <p:txBody>
          <a:bodyPr vert="horz" lIns="90790" tIns="45395" rIns="90790" bIns="45395" rtlCol="0" anchor="b"/>
          <a:lstStyle>
            <a:lvl1pPr algn="l">
              <a:defRPr sz="1200"/>
            </a:lvl1pPr>
          </a:lstStyle>
          <a:p>
            <a:endParaRPr lang="en-GB"/>
          </a:p>
        </p:txBody>
      </p:sp>
      <p:sp>
        <p:nvSpPr>
          <p:cNvPr id="7" name="Foliennummernplatzhalter 6"/>
          <p:cNvSpPr>
            <a:spLocks noGrp="1"/>
          </p:cNvSpPr>
          <p:nvPr>
            <p:ph type="sldNum" sz="quarter" idx="5"/>
          </p:nvPr>
        </p:nvSpPr>
        <p:spPr>
          <a:xfrm>
            <a:off x="3777608" y="9428585"/>
            <a:ext cx="2889938" cy="496332"/>
          </a:xfrm>
          <a:prstGeom prst="rect">
            <a:avLst/>
          </a:prstGeom>
        </p:spPr>
        <p:txBody>
          <a:bodyPr vert="horz" lIns="90790" tIns="45395" rIns="90790" bIns="45395" rtlCol="0" anchor="b"/>
          <a:lstStyle>
            <a:lvl1pPr algn="r">
              <a:defRPr sz="1200"/>
            </a:lvl1pPr>
          </a:lstStyle>
          <a:p>
            <a:fld id="{54675BB0-A9C7-40E7-87A5-BC7AFF142181}" type="slidenum">
              <a:rPr lang="en-GB" smtClean="0"/>
              <a:pPr/>
              <a:t>‹#›</a:t>
            </a:fld>
            <a:endParaRPr lang="en-GB"/>
          </a:p>
        </p:txBody>
      </p:sp>
    </p:spTree>
    <p:extLst>
      <p:ext uri="{BB962C8B-B14F-4D97-AF65-F5344CB8AC3E}">
        <p14:creationId xmlns:p14="http://schemas.microsoft.com/office/powerpoint/2010/main" val="298463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4675BB0-A9C7-40E7-87A5-BC7AFF142181}" type="slidenum">
              <a:rPr lang="en-GB" smtClean="0"/>
              <a:pPr/>
              <a:t>1</a:t>
            </a:fld>
            <a:endParaRPr lang="en-GB" dirty="0"/>
          </a:p>
        </p:txBody>
      </p:sp>
    </p:spTree>
    <p:extLst>
      <p:ext uri="{BB962C8B-B14F-4D97-AF65-F5344CB8AC3E}">
        <p14:creationId xmlns:p14="http://schemas.microsoft.com/office/powerpoint/2010/main" val="374958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83C285-2713-40DD-9C37-82F831BF633D}" type="slidenum">
              <a:rPr lang="en-GB" smtClean="0"/>
              <a:t>13</a:t>
            </a:fld>
            <a:endParaRPr lang="en-GB" dirty="0"/>
          </a:p>
        </p:txBody>
      </p:sp>
    </p:spTree>
    <p:extLst>
      <p:ext uri="{BB962C8B-B14F-4D97-AF65-F5344CB8AC3E}">
        <p14:creationId xmlns:p14="http://schemas.microsoft.com/office/powerpoint/2010/main" val="382836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83C285-2713-40DD-9C37-82F831BF633D}" type="slidenum">
              <a:rPr lang="en-GB" smtClean="0"/>
              <a:t>14</a:t>
            </a:fld>
            <a:endParaRPr lang="en-GB" dirty="0"/>
          </a:p>
        </p:txBody>
      </p:sp>
    </p:spTree>
    <p:extLst>
      <p:ext uri="{BB962C8B-B14F-4D97-AF65-F5344CB8AC3E}">
        <p14:creationId xmlns:p14="http://schemas.microsoft.com/office/powerpoint/2010/main" val="382836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4675BB0-A9C7-40E7-87A5-BC7AFF142181}" type="slidenum">
              <a:rPr lang="en-GB" smtClean="0"/>
              <a:pPr/>
              <a:t>17</a:t>
            </a:fld>
            <a:endParaRPr lang="en-GB" dirty="0"/>
          </a:p>
        </p:txBody>
      </p:sp>
    </p:spTree>
    <p:extLst>
      <p:ext uri="{BB962C8B-B14F-4D97-AF65-F5344CB8AC3E}">
        <p14:creationId xmlns:p14="http://schemas.microsoft.com/office/powerpoint/2010/main" val="58285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0" name="Untertitel 2"/>
          <p:cNvSpPr>
            <a:spLocks noGrp="1"/>
          </p:cNvSpPr>
          <p:nvPr>
            <p:ph type="subTitle" idx="1"/>
          </p:nvPr>
        </p:nvSpPr>
        <p:spPr>
          <a:xfrm>
            <a:off x="990000" y="4039200"/>
            <a:ext cx="6400800" cy="370800"/>
          </a:xfrm>
          <a:prstGeom prst="rect">
            <a:avLst/>
          </a:prstGeom>
        </p:spPr>
        <p:txBody>
          <a:bodyPr/>
          <a:lstStyle>
            <a:lvl1pPr marL="0" indent="0" algn="l">
              <a:buNone/>
              <a:defRPr sz="1800"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dirty="0" smtClean="0"/>
              <a:t>Titelmasterformat durch Klicken bearbeiten</a:t>
            </a:r>
            <a:endParaRPr lang="de-DE" dirty="0"/>
          </a:p>
        </p:txBody>
      </p:sp>
      <p:sp>
        <p:nvSpPr>
          <p:cNvPr id="5" name="Content Placeholder 4"/>
          <p:cNvSpPr>
            <a:spLocks noGrp="1"/>
          </p:cNvSpPr>
          <p:nvPr>
            <p:ph sz="quarter" idx="11"/>
          </p:nvPr>
        </p:nvSpPr>
        <p:spPr>
          <a:xfrm>
            <a:off x="763588" y="1601788"/>
            <a:ext cx="7621587" cy="4475162"/>
          </a:xfrm>
          <a:prstGeom prst="rect">
            <a:avLst/>
          </a:prstGeom>
        </p:spPr>
        <p:txBody>
          <a:bodyPr/>
          <a:lstStyle>
            <a:lvl1pPr marL="180000" indent="-180000" algn="l" defTabSz="457200" rtl="0" eaLnBrk="1" latinLnBrk="0" hangingPunct="1">
              <a:spcBef>
                <a:spcPts val="300"/>
              </a:spcBef>
              <a:spcAft>
                <a:spcPts val="300"/>
              </a:spcAft>
              <a:buClr>
                <a:srgbClr val="264F63"/>
              </a:buClr>
              <a:buFont typeface="Wingdings" pitchFamily="2" charset="2"/>
              <a:buChar char="§"/>
              <a:defRPr lang="en-US" sz="2000" b="0" kern="1200" baseline="0" dirty="0" smtClean="0">
                <a:solidFill>
                  <a:schemeClr val="tx1">
                    <a:lumMod val="75000"/>
                    <a:lumOff val="25000"/>
                  </a:schemeClr>
                </a:solidFill>
                <a:latin typeface="Arial" pitchFamily="34" charset="0"/>
                <a:ea typeface="+mn-ea"/>
                <a:cs typeface="Arial" pitchFamily="34" charset="0"/>
              </a:defRPr>
            </a:lvl1pPr>
            <a:lvl2pPr marL="360000" indent="-180000" algn="l" defTabSz="457200" rtl="0" eaLnBrk="1" latinLnBrk="0" hangingPunct="1">
              <a:spcBef>
                <a:spcPts val="300"/>
              </a:spcBef>
              <a:spcAft>
                <a:spcPts val="300"/>
              </a:spcAft>
              <a:buClr>
                <a:srgbClr val="264F63"/>
              </a:buClr>
              <a:buFont typeface="Wingdings" pitchFamily="2" charset="2"/>
              <a:buChar char="§"/>
              <a:defRPr lang="en-US" sz="1800" b="0" kern="1200" baseline="0" dirty="0" smtClean="0">
                <a:solidFill>
                  <a:schemeClr val="tx1">
                    <a:lumMod val="75000"/>
                    <a:lumOff val="25000"/>
                  </a:schemeClr>
                </a:solidFill>
                <a:latin typeface="Arial" pitchFamily="34" charset="0"/>
                <a:ea typeface="+mn-ea"/>
                <a:cs typeface="Arial" pitchFamily="34" charset="0"/>
              </a:defRPr>
            </a:lvl2pPr>
            <a:lvl3pPr marL="540000" indent="-180000" algn="l" defTabSz="457200" rtl="0" eaLnBrk="1" latinLnBrk="0" hangingPunct="1">
              <a:spcBef>
                <a:spcPts val="300"/>
              </a:spcBef>
              <a:spcAft>
                <a:spcPts val="300"/>
              </a:spcAft>
              <a:buClr>
                <a:srgbClr val="264F63"/>
              </a:buClr>
              <a:buFont typeface="Wingdings" pitchFamily="2" charset="2"/>
              <a:buChar char="§"/>
              <a:defRPr lang="en-US" sz="1600" b="0" kern="1200" baseline="0" dirty="0" smtClean="0">
                <a:solidFill>
                  <a:schemeClr val="tx1">
                    <a:lumMod val="75000"/>
                    <a:lumOff val="25000"/>
                  </a:schemeClr>
                </a:solidFill>
                <a:latin typeface="Arial" pitchFamily="34" charset="0"/>
                <a:ea typeface="+mn-ea"/>
                <a:cs typeface="Arial" pitchFamily="34" charset="0"/>
              </a:defRPr>
            </a:lvl3pPr>
            <a:lvl4pPr marL="720000" indent="-180000" algn="l" defTabSz="457200" rtl="0" eaLnBrk="1" latinLnBrk="0" hangingPunct="1">
              <a:spcBef>
                <a:spcPts val="300"/>
              </a:spcBef>
              <a:spcAft>
                <a:spcPts val="300"/>
              </a:spcAft>
              <a:buClr>
                <a:srgbClr val="264F63"/>
              </a:buClr>
              <a:buFont typeface="Wingdings" pitchFamily="2" charset="2"/>
              <a:buChar char="§"/>
              <a:defRPr lang="en-US" sz="1600" b="0" kern="1200" baseline="0" dirty="0" smtClean="0">
                <a:solidFill>
                  <a:schemeClr val="tx1">
                    <a:lumMod val="75000"/>
                    <a:lumOff val="25000"/>
                  </a:schemeClr>
                </a:solidFill>
                <a:latin typeface="Arial" pitchFamily="34" charset="0"/>
                <a:ea typeface="+mn-ea"/>
                <a:cs typeface="Arial" pitchFamily="34" charset="0"/>
              </a:defRPr>
            </a:lvl4pPr>
            <a:lvl5pPr marL="900000" indent="-180000" algn="l" defTabSz="457200" rtl="0" eaLnBrk="1" latinLnBrk="0" hangingPunct="1">
              <a:spcBef>
                <a:spcPts val="300"/>
              </a:spcBef>
              <a:spcAft>
                <a:spcPts val="300"/>
              </a:spcAft>
              <a:buClr>
                <a:srgbClr val="264F63"/>
              </a:buClr>
              <a:buFont typeface="Wingdings" pitchFamily="2" charset="2"/>
              <a:buChar char="§"/>
              <a:defRPr lang="de-AT" sz="1600" b="0" kern="1200" baseline="0" dirty="0">
                <a:solidFill>
                  <a:schemeClr val="tx1">
                    <a:lumMod val="75000"/>
                    <a:lumOff val="25000"/>
                  </a:schemeClr>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Tree>
    <p:extLst>
      <p:ext uri="{BB962C8B-B14F-4D97-AF65-F5344CB8AC3E}">
        <p14:creationId xmlns:p14="http://schemas.microsoft.com/office/powerpoint/2010/main" val="17098401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smtClean="0"/>
              <a:t>Titelmasterformat durch Klicken bearbeiten</a:t>
            </a:r>
            <a:endParaRPr lang="de-DE" dirty="0"/>
          </a:p>
        </p:txBody>
      </p:sp>
      <p:sp>
        <p:nvSpPr>
          <p:cNvPr id="8" name="Untertitel 2"/>
          <p:cNvSpPr>
            <a:spLocks noGrp="1"/>
          </p:cNvSpPr>
          <p:nvPr>
            <p:ph type="subTitle" idx="1"/>
          </p:nvPr>
        </p:nvSpPr>
        <p:spPr>
          <a:xfrm>
            <a:off x="763200" y="1602000"/>
            <a:ext cx="7621200" cy="4474800"/>
          </a:xfrm>
          <a:prstGeom prst="rect">
            <a:avLst/>
          </a:prstGeom>
        </p:spPr>
        <p:txBody>
          <a:bodyPr/>
          <a:lstStyle>
            <a:lvl1pPr marL="0" indent="0" algn="l" eaLnBrk="1" hangingPunct="1">
              <a:lnSpc>
                <a:spcPct val="110000"/>
              </a:lnSpc>
              <a:spcBef>
                <a:spcPct val="0"/>
              </a:spcBef>
              <a:buClrTx/>
              <a:buSzPct val="100000"/>
              <a:buFontTx/>
              <a:buNone/>
              <a:defRPr sz="1800" b="1" baseline="0">
                <a:solidFill>
                  <a:schemeClr val="tx1">
                    <a:lumMod val="75000"/>
                    <a:lumOff val="25000"/>
                  </a:schemeClr>
                </a:solidFill>
                <a:latin typeface="Arial" pitchFamily="34" charset="0"/>
                <a:cs typeface="Arial" pitchFamily="34" charset="0"/>
              </a:defRPr>
            </a:lvl1pPr>
            <a:lvl2pPr marL="450850" indent="0" algn="l" eaLnBrk="1" hangingPunct="1">
              <a:lnSpc>
                <a:spcPct val="110000"/>
              </a:lnSpc>
              <a:buClrTx/>
              <a:buSzPct val="100000"/>
              <a:buFont typeface="Symbol" pitchFamily="18" charset="2"/>
              <a:buChar char="-"/>
              <a:tabLst/>
              <a:defRPr sz="1800" b="1">
                <a:solidFill>
                  <a:schemeClr val="tx1">
                    <a:lumMod val="75000"/>
                    <a:lumOff val="25000"/>
                  </a:schemeClr>
                </a:solidFill>
                <a:latin typeface="Arial" pitchFamily="34" charset="0"/>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extLst>
      <p:ext uri="{BB962C8B-B14F-4D97-AF65-F5344CB8AC3E}">
        <p14:creationId xmlns:p14="http://schemas.microsoft.com/office/powerpoint/2010/main" val="108279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smtClean="0"/>
              <a:t>Titelmasterformat durch Klicken bearbeiten</a:t>
            </a:r>
            <a:endParaRPr lang="de-DE" dirty="0"/>
          </a:p>
        </p:txBody>
      </p:sp>
      <p:sp>
        <p:nvSpPr>
          <p:cNvPr id="8" name="Untertitel 2"/>
          <p:cNvSpPr>
            <a:spLocks noGrp="1"/>
          </p:cNvSpPr>
          <p:nvPr>
            <p:ph type="subTitle" idx="1"/>
          </p:nvPr>
        </p:nvSpPr>
        <p:spPr>
          <a:xfrm>
            <a:off x="763200" y="1602000"/>
            <a:ext cx="7621200" cy="4474800"/>
          </a:xfrm>
          <a:prstGeom prst="rect">
            <a:avLst/>
          </a:prstGeom>
        </p:spPr>
        <p:txBody>
          <a:bodyPr/>
          <a:lstStyle>
            <a:lvl1pPr marL="0" indent="0" algn="l" eaLnBrk="1" hangingPunct="1">
              <a:lnSpc>
                <a:spcPct val="110000"/>
              </a:lnSpc>
              <a:spcBef>
                <a:spcPct val="0"/>
              </a:spcBef>
              <a:buClr>
                <a:srgbClr val="336B84"/>
              </a:buClr>
              <a:buSzPct val="80000"/>
              <a:buFont typeface="Arial" pitchFamily="34" charset="0"/>
              <a:buBlip>
                <a:blip r:embed="rId2"/>
              </a:buBlip>
              <a:defRPr sz="1800" b="1" baseline="0">
                <a:solidFill>
                  <a:schemeClr val="tx1">
                    <a:lumMod val="75000"/>
                    <a:lumOff val="25000"/>
                  </a:schemeClr>
                </a:solidFill>
                <a:latin typeface="Arial" pitchFamily="34" charset="0"/>
                <a:cs typeface="Arial" pitchFamily="34" charset="0"/>
              </a:defRPr>
            </a:lvl1pPr>
            <a:lvl2pPr marL="450850" indent="0" algn="l" eaLnBrk="1" hangingPunct="1">
              <a:lnSpc>
                <a:spcPct val="110000"/>
              </a:lnSpc>
              <a:buClr>
                <a:srgbClr val="336B84"/>
              </a:buClr>
              <a:buSzPct val="50000"/>
              <a:buFont typeface="Arial" pitchFamily="34" charset="0"/>
              <a:buBlip>
                <a:blip r:embed="rId3"/>
              </a:buBlip>
              <a:tabLst/>
              <a:defRPr sz="1800" b="1">
                <a:solidFill>
                  <a:schemeClr val="tx1">
                    <a:lumMod val="75000"/>
                    <a:lumOff val="25000"/>
                  </a:schemeClr>
                </a:solidFill>
                <a:latin typeface="Arial" pitchFamily="34" charset="0"/>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Tree>
    <p:extLst>
      <p:ext uri="{BB962C8B-B14F-4D97-AF65-F5344CB8AC3E}">
        <p14:creationId xmlns:p14="http://schemas.microsoft.com/office/powerpoint/2010/main" val="237480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dirty="0" smtClean="0"/>
              <a:t>Titelmasterformat durch Klicken bearbeiten</a:t>
            </a:r>
            <a:endParaRPr lang="de-DE" dirty="0"/>
          </a:p>
        </p:txBody>
      </p:sp>
      <p:sp>
        <p:nvSpPr>
          <p:cNvPr id="8" name="Untertitel 2"/>
          <p:cNvSpPr>
            <a:spLocks noGrp="1"/>
          </p:cNvSpPr>
          <p:nvPr>
            <p:ph type="subTitle" idx="1" hasCustomPrompt="1"/>
          </p:nvPr>
        </p:nvSpPr>
        <p:spPr>
          <a:xfrm>
            <a:off x="763200" y="1602000"/>
            <a:ext cx="7621200" cy="4474800"/>
          </a:xfrm>
          <a:prstGeom prst="rect">
            <a:avLst/>
          </a:prstGeom>
        </p:spPr>
        <p:txBody>
          <a:bodyPr/>
          <a:lstStyle>
            <a:lvl1pPr marL="180000" indent="-180000" algn="l" eaLnBrk="1" hangingPunct="1">
              <a:lnSpc>
                <a:spcPct val="100000"/>
              </a:lnSpc>
              <a:spcBef>
                <a:spcPts val="300"/>
              </a:spcBef>
              <a:spcAft>
                <a:spcPts val="300"/>
              </a:spcAft>
              <a:buClr>
                <a:srgbClr val="264F63"/>
              </a:buClr>
              <a:buSzPct val="100000"/>
              <a:buFont typeface="Wingdings" pitchFamily="2" charset="2"/>
              <a:buChar char="§"/>
              <a:defRPr sz="2000" b="0" baseline="0">
                <a:solidFill>
                  <a:schemeClr val="tx1">
                    <a:lumMod val="75000"/>
                    <a:lumOff val="25000"/>
                  </a:schemeClr>
                </a:solidFill>
                <a:latin typeface="Arial" pitchFamily="34" charset="0"/>
                <a:cs typeface="Arial" pitchFamily="34" charset="0"/>
              </a:defRPr>
            </a:lvl1pPr>
            <a:lvl2pPr marL="360000" indent="-180000" algn="l" eaLnBrk="1" hangingPunct="1">
              <a:lnSpc>
                <a:spcPct val="100000"/>
              </a:lnSpc>
              <a:spcBef>
                <a:spcPts val="300"/>
              </a:spcBef>
              <a:spcAft>
                <a:spcPts val="300"/>
              </a:spcAft>
              <a:buClr>
                <a:srgbClr val="264F63"/>
              </a:buClr>
              <a:buSzPct val="100000"/>
              <a:buFont typeface="Wingdings" pitchFamily="2" charset="2"/>
              <a:buChar char="§"/>
              <a:tabLst/>
              <a:defRPr sz="1800" b="0">
                <a:solidFill>
                  <a:schemeClr val="tx1">
                    <a:lumMod val="75000"/>
                    <a:lumOff val="25000"/>
                  </a:schemeClr>
                </a:solidFill>
                <a:latin typeface="Arial" pitchFamily="34" charset="0"/>
                <a:cs typeface="Arial" pitchFamily="34" charset="0"/>
              </a:defRPr>
            </a:lvl2pPr>
            <a:lvl3pPr marL="540000" indent="-180000" algn="l">
              <a:spcBef>
                <a:spcPts val="300"/>
              </a:spcBef>
              <a:spcAft>
                <a:spcPts val="300"/>
              </a:spcAft>
              <a:buClr>
                <a:srgbClr val="264F63"/>
              </a:buClr>
              <a:buFont typeface="Wingdings" pitchFamily="2" charset="2"/>
              <a:buChar char="§"/>
              <a:defRPr sz="1600">
                <a:solidFill>
                  <a:schemeClr val="tx1">
                    <a:lumMod val="75000"/>
                    <a:lumOff val="25000"/>
                  </a:schemeClr>
                </a:solidFill>
                <a:latin typeface="Arial" pitchFamily="34" charset="0"/>
                <a:cs typeface="Arial" pitchFamily="34" charset="0"/>
              </a:defRPr>
            </a:lvl3pPr>
            <a:lvl4pPr marL="720000" indent="-180000" algn="l">
              <a:lnSpc>
                <a:spcPct val="100000"/>
              </a:lnSpc>
              <a:spcBef>
                <a:spcPts val="300"/>
              </a:spcBef>
              <a:spcAft>
                <a:spcPts val="300"/>
              </a:spcAft>
              <a:buClr>
                <a:srgbClr val="264F63"/>
              </a:buClr>
              <a:buFont typeface="Wingdings" pitchFamily="2" charset="2"/>
              <a:buChar char="§"/>
              <a:defRPr sz="1600" b="0">
                <a:solidFill>
                  <a:schemeClr val="tx1">
                    <a:lumMod val="75000"/>
                    <a:lumOff val="25000"/>
                  </a:schemeClr>
                </a:solidFill>
                <a:latin typeface="Arial" pitchFamily="34" charset="0"/>
                <a:cs typeface="Arial" pitchFamily="34" charset="0"/>
              </a:defRPr>
            </a:lvl4pPr>
            <a:lvl5pPr marL="900000" indent="-180000" algn="l">
              <a:spcBef>
                <a:spcPts val="300"/>
              </a:spcBef>
              <a:spcAft>
                <a:spcPts val="300"/>
              </a:spcAft>
              <a:buClr>
                <a:srgbClr val="264F63"/>
              </a:buClr>
              <a:buFont typeface="Wingdings" pitchFamily="2" charset="2"/>
              <a:buChar char="§"/>
              <a:defRPr sz="1600">
                <a:solidFill>
                  <a:schemeClr val="tx1">
                    <a:lumMod val="75000"/>
                    <a:lumOff val="25000"/>
                  </a:schemeClr>
                </a:solidFill>
                <a:latin typeface="Arial" pitchFamily="34" charset="0"/>
                <a:cs typeface="Arial" pitchFamily="34" charset="0"/>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Tree>
    <p:extLst>
      <p:ext uri="{BB962C8B-B14F-4D97-AF65-F5344CB8AC3E}">
        <p14:creationId xmlns:p14="http://schemas.microsoft.com/office/powerpoint/2010/main" val="7307585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dirty="0" smtClean="0"/>
              <a:t>Titelmasterformat durch Klicken bearbeiten</a:t>
            </a:r>
            <a:endParaRPr lang="de-DE" dirty="0"/>
          </a:p>
        </p:txBody>
      </p:sp>
      <p:sp>
        <p:nvSpPr>
          <p:cNvPr id="8" name="Untertitel 2"/>
          <p:cNvSpPr>
            <a:spLocks noGrp="1"/>
          </p:cNvSpPr>
          <p:nvPr>
            <p:ph type="subTitle" idx="1" hasCustomPrompt="1"/>
          </p:nvPr>
        </p:nvSpPr>
        <p:spPr>
          <a:xfrm>
            <a:off x="763200" y="1602000"/>
            <a:ext cx="3736792" cy="4474800"/>
          </a:xfrm>
          <a:prstGeom prst="rect">
            <a:avLst/>
          </a:prstGeom>
        </p:spPr>
        <p:txBody>
          <a:bodyPr/>
          <a:lstStyle>
            <a:lvl1pPr marL="180000" indent="-180000" algn="l" defTabSz="457200" rtl="0" eaLnBrk="1" latinLnBrk="0" hangingPunct="1">
              <a:lnSpc>
                <a:spcPct val="100000"/>
              </a:lnSpc>
              <a:spcBef>
                <a:spcPts val="300"/>
              </a:spcBef>
              <a:spcAft>
                <a:spcPts val="300"/>
              </a:spcAft>
              <a:buClr>
                <a:srgbClr val="264F63"/>
              </a:buClr>
              <a:buSzPct val="100000"/>
              <a:buFont typeface="Wingdings" pitchFamily="2" charset="2"/>
              <a:buChar char="§"/>
              <a:defRPr lang="en-US" sz="2000" b="0" kern="1200" baseline="0" dirty="0" smtClean="0">
                <a:solidFill>
                  <a:schemeClr val="tx1">
                    <a:lumMod val="75000"/>
                    <a:lumOff val="25000"/>
                  </a:schemeClr>
                </a:solidFill>
                <a:latin typeface="Arial" pitchFamily="34" charset="0"/>
                <a:ea typeface="+mn-ea"/>
                <a:cs typeface="Arial" pitchFamily="34" charset="0"/>
              </a:defRPr>
            </a:lvl1pPr>
            <a:lvl2pPr marL="360000" indent="-180000" algn="l" defTabSz="457200" rtl="0" eaLnBrk="1" latinLnBrk="0" hangingPunct="1">
              <a:lnSpc>
                <a:spcPct val="100000"/>
              </a:lnSpc>
              <a:spcBef>
                <a:spcPts val="300"/>
              </a:spcBef>
              <a:spcAft>
                <a:spcPts val="300"/>
              </a:spcAft>
              <a:buClr>
                <a:srgbClr val="264F63"/>
              </a:buClr>
              <a:buSzPct val="100000"/>
              <a:buFont typeface="Wingdings" pitchFamily="2" charset="2"/>
              <a:buChar char="§"/>
              <a:tabLst/>
              <a:defRPr lang="en-US" sz="1800" b="0" kern="1200" baseline="0" dirty="0" smtClean="0">
                <a:solidFill>
                  <a:schemeClr val="tx1">
                    <a:lumMod val="75000"/>
                    <a:lumOff val="25000"/>
                  </a:schemeClr>
                </a:solidFill>
                <a:latin typeface="Arial" pitchFamily="34" charset="0"/>
                <a:ea typeface="+mn-ea"/>
                <a:cs typeface="Arial" pitchFamily="34" charset="0"/>
              </a:defRPr>
            </a:lvl2pPr>
            <a:lvl3pPr marL="540000" indent="-180000" algn="l" defTabSz="457200" rtl="0" eaLnBrk="1" latinLnBrk="0" hangingPunct="1">
              <a:spcBef>
                <a:spcPts val="300"/>
              </a:spcBef>
              <a:spcAft>
                <a:spcPts val="300"/>
              </a:spcAft>
              <a:buClr>
                <a:srgbClr val="264F63"/>
              </a:buClr>
              <a:buFont typeface="Wingdings" pitchFamily="2" charset="2"/>
              <a:buChar char="§"/>
              <a:defRPr lang="en-US" sz="1600" b="0" kern="1200" baseline="0" dirty="0" smtClean="0">
                <a:solidFill>
                  <a:schemeClr val="tx1">
                    <a:lumMod val="75000"/>
                    <a:lumOff val="25000"/>
                  </a:schemeClr>
                </a:solidFill>
                <a:latin typeface="Arial" pitchFamily="34" charset="0"/>
                <a:ea typeface="+mn-ea"/>
                <a:cs typeface="Arial" pitchFamily="34" charset="0"/>
              </a:defRPr>
            </a:lvl3pPr>
            <a:lvl4pPr marL="720000" indent="-180000" algn="l" defTabSz="457200" rtl="0" eaLnBrk="1" latinLnBrk="0" hangingPunct="1">
              <a:lnSpc>
                <a:spcPct val="100000"/>
              </a:lnSpc>
              <a:spcBef>
                <a:spcPts val="300"/>
              </a:spcBef>
              <a:spcAft>
                <a:spcPts val="300"/>
              </a:spcAft>
              <a:buClr>
                <a:srgbClr val="264F63"/>
              </a:buClr>
              <a:buFont typeface="Wingdings" pitchFamily="2" charset="2"/>
              <a:buChar char="§"/>
              <a:defRPr lang="en-US" sz="1600" b="0" kern="1200" baseline="0" dirty="0" smtClean="0">
                <a:solidFill>
                  <a:schemeClr val="tx1">
                    <a:lumMod val="75000"/>
                    <a:lumOff val="25000"/>
                  </a:schemeClr>
                </a:solidFill>
                <a:latin typeface="Arial" pitchFamily="34" charset="0"/>
                <a:ea typeface="+mn-ea"/>
                <a:cs typeface="Arial" pitchFamily="34" charset="0"/>
              </a:defRPr>
            </a:lvl4pPr>
            <a:lvl5pPr marL="900000" indent="-180000" algn="l" defTabSz="457200" rtl="0" eaLnBrk="1" latinLnBrk="0" hangingPunct="1">
              <a:spcBef>
                <a:spcPts val="300"/>
              </a:spcBef>
              <a:spcAft>
                <a:spcPts val="300"/>
              </a:spcAft>
              <a:buClr>
                <a:srgbClr val="264F63"/>
              </a:buClr>
              <a:buFont typeface="Wingdings" pitchFamily="2" charset="2"/>
              <a:buChar char="§"/>
              <a:defRPr lang="de-AT" sz="1600" b="0" kern="1200" baseline="0" dirty="0">
                <a:solidFill>
                  <a:schemeClr val="tx1">
                    <a:lumMod val="75000"/>
                    <a:lumOff val="25000"/>
                  </a:schemeClr>
                </a:solidFill>
                <a:latin typeface="Arial" pitchFamily="34" charset="0"/>
                <a:ea typeface="+mn-ea"/>
                <a:cs typeface="Arial" pitchFamily="34" charset="0"/>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3" name="Text Placeholder 2"/>
          <p:cNvSpPr>
            <a:spLocks noGrp="1"/>
          </p:cNvSpPr>
          <p:nvPr>
            <p:ph type="body" sz="quarter" idx="10"/>
          </p:nvPr>
        </p:nvSpPr>
        <p:spPr>
          <a:xfrm>
            <a:off x="4641197" y="1602000"/>
            <a:ext cx="3735388" cy="4475162"/>
          </a:xfrm>
          <a:prstGeom prst="rect">
            <a:avLst/>
          </a:prstGeom>
        </p:spPr>
        <p:txBody>
          <a:bodyPr/>
          <a:lstStyle>
            <a:lvl1pPr marL="180000" indent="-180000" algn="l" defTabSz="457200" rtl="0" eaLnBrk="1" latinLnBrk="0" hangingPunct="1">
              <a:spcBef>
                <a:spcPts val="300"/>
              </a:spcBef>
              <a:spcAft>
                <a:spcPts val="300"/>
              </a:spcAft>
              <a:buClr>
                <a:srgbClr val="264F63"/>
              </a:buClr>
              <a:buFont typeface="Wingdings" pitchFamily="2" charset="2"/>
              <a:buChar char="§"/>
              <a:defRPr lang="en-US" sz="2000" b="0" kern="1200" baseline="0" dirty="0" smtClean="0">
                <a:solidFill>
                  <a:schemeClr val="tx1">
                    <a:lumMod val="75000"/>
                    <a:lumOff val="25000"/>
                  </a:schemeClr>
                </a:solidFill>
                <a:latin typeface="Arial" pitchFamily="34" charset="0"/>
                <a:ea typeface="+mn-ea"/>
                <a:cs typeface="Arial" pitchFamily="34" charset="0"/>
              </a:defRPr>
            </a:lvl1pPr>
            <a:lvl2pPr marL="360000" indent="-180000" algn="l" defTabSz="457200" rtl="0" eaLnBrk="1" latinLnBrk="0" hangingPunct="1">
              <a:spcBef>
                <a:spcPts val="300"/>
              </a:spcBef>
              <a:spcAft>
                <a:spcPts val="300"/>
              </a:spcAft>
              <a:buClr>
                <a:srgbClr val="264F63"/>
              </a:buClr>
              <a:buFont typeface="Wingdings" pitchFamily="2" charset="2"/>
              <a:buChar char="§"/>
              <a:defRPr lang="en-US" sz="1800" b="0" kern="1200" baseline="0" dirty="0" smtClean="0">
                <a:solidFill>
                  <a:schemeClr val="tx1">
                    <a:lumMod val="75000"/>
                    <a:lumOff val="25000"/>
                  </a:schemeClr>
                </a:solidFill>
                <a:latin typeface="Arial" pitchFamily="34" charset="0"/>
                <a:ea typeface="+mn-ea"/>
                <a:cs typeface="Arial" pitchFamily="34" charset="0"/>
              </a:defRPr>
            </a:lvl2pPr>
            <a:lvl3pPr marL="540000" indent="-180000" algn="l" defTabSz="457200" rtl="0" eaLnBrk="1" latinLnBrk="0" hangingPunct="1">
              <a:spcBef>
                <a:spcPts val="300"/>
              </a:spcBef>
              <a:spcAft>
                <a:spcPts val="300"/>
              </a:spcAft>
              <a:buClr>
                <a:srgbClr val="264F63"/>
              </a:buClr>
              <a:buFont typeface="Wingdings" pitchFamily="2" charset="2"/>
              <a:buChar char="§"/>
              <a:defRPr lang="en-US" sz="1600" b="0" kern="1200" baseline="0" dirty="0" smtClean="0">
                <a:solidFill>
                  <a:schemeClr val="tx1">
                    <a:lumMod val="75000"/>
                    <a:lumOff val="25000"/>
                  </a:schemeClr>
                </a:solidFill>
                <a:latin typeface="Arial" pitchFamily="34" charset="0"/>
                <a:ea typeface="+mn-ea"/>
                <a:cs typeface="Arial" pitchFamily="34" charset="0"/>
              </a:defRPr>
            </a:lvl3pPr>
            <a:lvl4pPr marL="720000" indent="-180000" algn="l" defTabSz="457200" rtl="0" eaLnBrk="1" latinLnBrk="0" hangingPunct="1">
              <a:spcBef>
                <a:spcPts val="300"/>
              </a:spcBef>
              <a:spcAft>
                <a:spcPts val="300"/>
              </a:spcAft>
              <a:buClr>
                <a:srgbClr val="264F63"/>
              </a:buClr>
              <a:buFont typeface="Wingdings" pitchFamily="2" charset="2"/>
              <a:buChar char="§"/>
              <a:defRPr lang="en-US" sz="1600" b="0" kern="1200" baseline="0" dirty="0" smtClean="0">
                <a:solidFill>
                  <a:schemeClr val="tx1">
                    <a:lumMod val="75000"/>
                    <a:lumOff val="25000"/>
                  </a:schemeClr>
                </a:solidFill>
                <a:latin typeface="Arial" pitchFamily="34" charset="0"/>
                <a:ea typeface="+mn-ea"/>
                <a:cs typeface="Arial" pitchFamily="34" charset="0"/>
              </a:defRPr>
            </a:lvl4pPr>
            <a:lvl5pPr marL="900000" indent="-180000" algn="l" defTabSz="457200" rtl="0" eaLnBrk="1" latinLnBrk="0" hangingPunct="1">
              <a:spcBef>
                <a:spcPts val="300"/>
              </a:spcBef>
              <a:spcAft>
                <a:spcPts val="300"/>
              </a:spcAft>
              <a:buClr>
                <a:srgbClr val="264F63"/>
              </a:buClr>
              <a:buFont typeface="Wingdings" pitchFamily="2" charset="2"/>
              <a:buChar char="§"/>
              <a:defRPr lang="de-AT" sz="1600" b="0" kern="1200" baseline="0" dirty="0">
                <a:solidFill>
                  <a:schemeClr val="tx1">
                    <a:lumMod val="75000"/>
                    <a:lumOff val="25000"/>
                  </a:schemeClr>
                </a:solidFill>
                <a:latin typeface="Arial" pitchFamily="34" charset="0"/>
                <a:ea typeface="+mn-ea"/>
                <a:cs typeface="Arial" pitchFamily="34" charset="0"/>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Tree>
    <p:extLst>
      <p:ext uri="{BB962C8B-B14F-4D97-AF65-F5344CB8AC3E}">
        <p14:creationId xmlns:p14="http://schemas.microsoft.com/office/powerpoint/2010/main" val="36948887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dirty="0" smtClean="0"/>
              <a:t>Titelmasterformat durch Klicken bearbeiten</a:t>
            </a:r>
            <a:endParaRPr lang="de-DE" dirty="0"/>
          </a:p>
        </p:txBody>
      </p:sp>
      <p:sp>
        <p:nvSpPr>
          <p:cNvPr id="5" name="Content Placeholder 4"/>
          <p:cNvSpPr>
            <a:spLocks noGrp="1"/>
          </p:cNvSpPr>
          <p:nvPr>
            <p:ph sz="quarter" idx="11"/>
          </p:nvPr>
        </p:nvSpPr>
        <p:spPr>
          <a:xfrm>
            <a:off x="763588" y="1601788"/>
            <a:ext cx="7621587" cy="4475162"/>
          </a:xfrm>
          <a:prstGeom prst="rect">
            <a:avLst/>
          </a:prstGeom>
        </p:spPr>
        <p:txBody>
          <a:bodyPr/>
          <a:lstStyle>
            <a:lvl1pPr marL="180000" indent="-180000" algn="l" defTabSz="457200" rtl="0" eaLnBrk="1" latinLnBrk="0" hangingPunct="1">
              <a:spcBef>
                <a:spcPts val="300"/>
              </a:spcBef>
              <a:spcAft>
                <a:spcPts val="300"/>
              </a:spcAft>
              <a:buClr>
                <a:srgbClr val="264F63"/>
              </a:buClr>
              <a:buFont typeface="Wingdings" pitchFamily="2" charset="2"/>
              <a:buChar char="§"/>
              <a:defRPr lang="en-US" sz="2000" b="0" kern="1200" baseline="0" dirty="0" smtClean="0">
                <a:solidFill>
                  <a:schemeClr val="tx1">
                    <a:lumMod val="75000"/>
                    <a:lumOff val="25000"/>
                  </a:schemeClr>
                </a:solidFill>
                <a:latin typeface="Arial" pitchFamily="34" charset="0"/>
                <a:ea typeface="+mn-ea"/>
                <a:cs typeface="Arial" pitchFamily="34" charset="0"/>
              </a:defRPr>
            </a:lvl1pPr>
            <a:lvl2pPr marL="360000" indent="-180000" algn="l" defTabSz="457200" rtl="0" eaLnBrk="1" latinLnBrk="0" hangingPunct="1">
              <a:spcBef>
                <a:spcPts val="300"/>
              </a:spcBef>
              <a:spcAft>
                <a:spcPts val="300"/>
              </a:spcAft>
              <a:buClr>
                <a:srgbClr val="264F63"/>
              </a:buClr>
              <a:buFont typeface="Wingdings" pitchFamily="2" charset="2"/>
              <a:buChar char="§"/>
              <a:defRPr lang="en-US" sz="1800" b="0" kern="1200" baseline="0" dirty="0" smtClean="0">
                <a:solidFill>
                  <a:schemeClr val="tx1">
                    <a:lumMod val="75000"/>
                    <a:lumOff val="25000"/>
                  </a:schemeClr>
                </a:solidFill>
                <a:latin typeface="Arial" pitchFamily="34" charset="0"/>
                <a:ea typeface="+mn-ea"/>
                <a:cs typeface="Arial" pitchFamily="34" charset="0"/>
              </a:defRPr>
            </a:lvl2pPr>
            <a:lvl3pPr marL="540000" indent="-180000" algn="l" defTabSz="457200" rtl="0" eaLnBrk="1" latinLnBrk="0" hangingPunct="1">
              <a:spcBef>
                <a:spcPts val="300"/>
              </a:spcBef>
              <a:spcAft>
                <a:spcPts val="300"/>
              </a:spcAft>
              <a:buClr>
                <a:srgbClr val="264F63"/>
              </a:buClr>
              <a:buFont typeface="Wingdings" pitchFamily="2" charset="2"/>
              <a:buChar char="§"/>
              <a:defRPr lang="en-US" sz="1600" b="0" kern="1200" baseline="0" dirty="0" smtClean="0">
                <a:solidFill>
                  <a:schemeClr val="tx1">
                    <a:lumMod val="75000"/>
                    <a:lumOff val="25000"/>
                  </a:schemeClr>
                </a:solidFill>
                <a:latin typeface="Arial" pitchFamily="34" charset="0"/>
                <a:ea typeface="+mn-ea"/>
                <a:cs typeface="Arial" pitchFamily="34" charset="0"/>
              </a:defRPr>
            </a:lvl3pPr>
            <a:lvl4pPr marL="720000" indent="-180000" algn="l" defTabSz="457200" rtl="0" eaLnBrk="1" latinLnBrk="0" hangingPunct="1">
              <a:spcBef>
                <a:spcPts val="300"/>
              </a:spcBef>
              <a:spcAft>
                <a:spcPts val="300"/>
              </a:spcAft>
              <a:buClr>
                <a:srgbClr val="264F63"/>
              </a:buClr>
              <a:buFont typeface="Wingdings" pitchFamily="2" charset="2"/>
              <a:buChar char="§"/>
              <a:defRPr lang="en-US" sz="1600" b="0" kern="1200" baseline="0" dirty="0" smtClean="0">
                <a:solidFill>
                  <a:schemeClr val="tx1">
                    <a:lumMod val="75000"/>
                    <a:lumOff val="25000"/>
                  </a:schemeClr>
                </a:solidFill>
                <a:latin typeface="Arial" pitchFamily="34" charset="0"/>
                <a:ea typeface="+mn-ea"/>
                <a:cs typeface="Arial" pitchFamily="34" charset="0"/>
              </a:defRPr>
            </a:lvl4pPr>
            <a:lvl5pPr marL="900000" indent="-180000" algn="l" defTabSz="457200" rtl="0" eaLnBrk="1" latinLnBrk="0" hangingPunct="1">
              <a:spcBef>
                <a:spcPts val="300"/>
              </a:spcBef>
              <a:spcAft>
                <a:spcPts val="300"/>
              </a:spcAft>
              <a:buClr>
                <a:srgbClr val="264F63"/>
              </a:buClr>
              <a:buFont typeface="Wingdings" pitchFamily="2" charset="2"/>
              <a:buChar char="§"/>
              <a:defRPr lang="de-AT" sz="1600" b="0" kern="1200" baseline="0" dirty="0">
                <a:solidFill>
                  <a:schemeClr val="tx1">
                    <a:lumMod val="75000"/>
                    <a:lumOff val="25000"/>
                  </a:schemeClr>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Tree>
    <p:extLst>
      <p:ext uri="{BB962C8B-B14F-4D97-AF65-F5344CB8AC3E}">
        <p14:creationId xmlns:p14="http://schemas.microsoft.com/office/powerpoint/2010/main" val="29074692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smtClean="0"/>
              <a:t>Titelmasterformat durch Klicken bearbeiten</a:t>
            </a:r>
            <a:endParaRPr lang="de-DE" dirty="0"/>
          </a:p>
        </p:txBody>
      </p:sp>
      <p:sp>
        <p:nvSpPr>
          <p:cNvPr id="8" name="Untertitel 2"/>
          <p:cNvSpPr>
            <a:spLocks noGrp="1"/>
          </p:cNvSpPr>
          <p:nvPr>
            <p:ph type="subTitle" idx="1"/>
          </p:nvPr>
        </p:nvSpPr>
        <p:spPr>
          <a:xfrm>
            <a:off x="763200" y="1602000"/>
            <a:ext cx="7621200" cy="4474800"/>
          </a:xfrm>
          <a:prstGeom prst="rect">
            <a:avLst/>
          </a:prstGeom>
        </p:spPr>
        <p:txBody>
          <a:bodyPr/>
          <a:lstStyle>
            <a:lvl1pPr marL="0" indent="0" algn="l" eaLnBrk="1" hangingPunct="1">
              <a:lnSpc>
                <a:spcPct val="110000"/>
              </a:lnSpc>
              <a:spcBef>
                <a:spcPct val="0"/>
              </a:spcBef>
              <a:buClr>
                <a:srgbClr val="336B84"/>
              </a:buClr>
              <a:buSzPct val="80000"/>
              <a:buFont typeface="Arial" pitchFamily="34" charset="0"/>
              <a:buBlip>
                <a:blip r:embed="rId2"/>
              </a:buBlip>
              <a:defRPr sz="1800" b="1" baseline="0">
                <a:solidFill>
                  <a:schemeClr val="tx1">
                    <a:lumMod val="75000"/>
                    <a:lumOff val="25000"/>
                  </a:schemeClr>
                </a:solidFill>
                <a:latin typeface="Arial" pitchFamily="34" charset="0"/>
                <a:cs typeface="Arial" pitchFamily="34" charset="0"/>
              </a:defRPr>
            </a:lvl1pPr>
            <a:lvl2pPr marL="450850" indent="0" algn="l" eaLnBrk="1" hangingPunct="1">
              <a:lnSpc>
                <a:spcPct val="110000"/>
              </a:lnSpc>
              <a:buClr>
                <a:srgbClr val="336B84"/>
              </a:buClr>
              <a:buSzPct val="50000"/>
              <a:buFont typeface="Arial" pitchFamily="34" charset="0"/>
              <a:buBlip>
                <a:blip r:embed="rId3"/>
              </a:buBlip>
              <a:tabLst/>
              <a:defRPr sz="1800" b="1">
                <a:solidFill>
                  <a:schemeClr val="tx1">
                    <a:lumMod val="75000"/>
                    <a:lumOff val="25000"/>
                  </a:schemeClr>
                </a:solidFill>
                <a:latin typeface="Arial" pitchFamily="34" charset="0"/>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Tree>
    <p:extLst>
      <p:ext uri="{BB962C8B-B14F-4D97-AF65-F5344CB8AC3E}">
        <p14:creationId xmlns:p14="http://schemas.microsoft.com/office/powerpoint/2010/main" val="86594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smtClean="0"/>
              <a:t>Titelmasterformat durch Klicken bearbeiten</a:t>
            </a:r>
            <a:endParaRPr lang="de-DE" dirty="0"/>
          </a:p>
        </p:txBody>
      </p:sp>
      <p:sp>
        <p:nvSpPr>
          <p:cNvPr id="8" name="Untertitel 2"/>
          <p:cNvSpPr>
            <a:spLocks noGrp="1"/>
          </p:cNvSpPr>
          <p:nvPr>
            <p:ph type="subTitle" idx="1"/>
          </p:nvPr>
        </p:nvSpPr>
        <p:spPr>
          <a:xfrm>
            <a:off x="763200" y="1602000"/>
            <a:ext cx="7621200" cy="4474800"/>
          </a:xfrm>
          <a:prstGeom prst="rect">
            <a:avLst/>
          </a:prstGeom>
        </p:spPr>
        <p:txBody>
          <a:bodyPr/>
          <a:lstStyle>
            <a:lvl1pPr marL="0" indent="0" algn="l" eaLnBrk="1" hangingPunct="1">
              <a:lnSpc>
                <a:spcPct val="110000"/>
              </a:lnSpc>
              <a:spcBef>
                <a:spcPct val="0"/>
              </a:spcBef>
              <a:buClr>
                <a:srgbClr val="336B84"/>
              </a:buClr>
              <a:buSzPct val="80000"/>
              <a:buFont typeface="Arial" pitchFamily="34" charset="0"/>
              <a:buBlip>
                <a:blip r:embed="rId2"/>
              </a:buBlip>
              <a:defRPr sz="1800" b="1" baseline="0">
                <a:solidFill>
                  <a:schemeClr val="tx1">
                    <a:lumMod val="75000"/>
                    <a:lumOff val="25000"/>
                  </a:schemeClr>
                </a:solidFill>
                <a:latin typeface="Arial" pitchFamily="34" charset="0"/>
                <a:cs typeface="Arial" pitchFamily="34" charset="0"/>
              </a:defRPr>
            </a:lvl1pPr>
            <a:lvl2pPr marL="450850" indent="0" algn="l" eaLnBrk="1" hangingPunct="1">
              <a:lnSpc>
                <a:spcPct val="110000"/>
              </a:lnSpc>
              <a:buClr>
                <a:srgbClr val="336B84"/>
              </a:buClr>
              <a:buSzPct val="50000"/>
              <a:buFont typeface="Arial" pitchFamily="34" charset="0"/>
              <a:buBlip>
                <a:blip r:embed="rId3"/>
              </a:buBlip>
              <a:tabLst/>
              <a:defRPr sz="1800" b="1">
                <a:solidFill>
                  <a:schemeClr val="tx1">
                    <a:lumMod val="75000"/>
                    <a:lumOff val="25000"/>
                  </a:schemeClr>
                </a:solidFill>
                <a:latin typeface="Arial" pitchFamily="34" charset="0"/>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Tree>
    <p:extLst>
      <p:ext uri="{BB962C8B-B14F-4D97-AF65-F5344CB8AC3E}">
        <p14:creationId xmlns:p14="http://schemas.microsoft.com/office/powerpoint/2010/main" val="86594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smtClean="0"/>
              <a:t>Titelmasterformat durch Klicken bearbeiten</a:t>
            </a:r>
            <a:endParaRPr lang="de-DE" dirty="0"/>
          </a:p>
        </p:txBody>
      </p:sp>
      <p:sp>
        <p:nvSpPr>
          <p:cNvPr id="8" name="Untertitel 2"/>
          <p:cNvSpPr>
            <a:spLocks noGrp="1"/>
          </p:cNvSpPr>
          <p:nvPr>
            <p:ph type="subTitle" idx="1"/>
          </p:nvPr>
        </p:nvSpPr>
        <p:spPr>
          <a:xfrm>
            <a:off x="763200" y="1602000"/>
            <a:ext cx="7621200" cy="4474800"/>
          </a:xfrm>
          <a:prstGeom prst="rect">
            <a:avLst/>
          </a:prstGeom>
        </p:spPr>
        <p:txBody>
          <a:bodyPr/>
          <a:lstStyle>
            <a:lvl1pPr marL="0" indent="0" algn="l" eaLnBrk="1" hangingPunct="1">
              <a:lnSpc>
                <a:spcPct val="110000"/>
              </a:lnSpc>
              <a:spcBef>
                <a:spcPct val="0"/>
              </a:spcBef>
              <a:buClr>
                <a:srgbClr val="336B84"/>
              </a:buClr>
              <a:buSzPct val="80000"/>
              <a:buFont typeface="Arial" pitchFamily="34" charset="0"/>
              <a:buBlip>
                <a:blip r:embed="rId2"/>
              </a:buBlip>
              <a:defRPr sz="1800" b="1" baseline="0">
                <a:solidFill>
                  <a:schemeClr val="tx1">
                    <a:lumMod val="75000"/>
                    <a:lumOff val="25000"/>
                  </a:schemeClr>
                </a:solidFill>
                <a:latin typeface="Arial" pitchFamily="34" charset="0"/>
                <a:cs typeface="Arial" pitchFamily="34" charset="0"/>
              </a:defRPr>
            </a:lvl1pPr>
            <a:lvl2pPr marL="450850" indent="0" algn="l" eaLnBrk="1" hangingPunct="1">
              <a:lnSpc>
                <a:spcPct val="110000"/>
              </a:lnSpc>
              <a:buClr>
                <a:srgbClr val="336B84"/>
              </a:buClr>
              <a:buSzPct val="50000"/>
              <a:buFont typeface="Arial" pitchFamily="34" charset="0"/>
              <a:buBlip>
                <a:blip r:embed="rId3"/>
              </a:buBlip>
              <a:tabLst/>
              <a:defRPr sz="1800" b="1">
                <a:solidFill>
                  <a:schemeClr val="tx1">
                    <a:lumMod val="75000"/>
                    <a:lumOff val="25000"/>
                  </a:schemeClr>
                </a:solidFill>
                <a:latin typeface="Arial" pitchFamily="34" charset="0"/>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Tree>
    <p:extLst>
      <p:ext uri="{BB962C8B-B14F-4D97-AF65-F5344CB8AC3E}">
        <p14:creationId xmlns:p14="http://schemas.microsoft.com/office/powerpoint/2010/main" val="86594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smtClean="0"/>
              <a:t>Titelmasterformat durch Klicken bearbeiten</a:t>
            </a:r>
            <a:endParaRPr lang="de-DE" dirty="0"/>
          </a:p>
        </p:txBody>
      </p:sp>
      <p:sp>
        <p:nvSpPr>
          <p:cNvPr id="8" name="Untertitel 2"/>
          <p:cNvSpPr>
            <a:spLocks noGrp="1"/>
          </p:cNvSpPr>
          <p:nvPr>
            <p:ph type="subTitle" idx="1"/>
          </p:nvPr>
        </p:nvSpPr>
        <p:spPr>
          <a:xfrm>
            <a:off x="763200" y="1602000"/>
            <a:ext cx="7621200" cy="4474800"/>
          </a:xfrm>
          <a:prstGeom prst="rect">
            <a:avLst/>
          </a:prstGeom>
        </p:spPr>
        <p:txBody>
          <a:bodyPr/>
          <a:lstStyle>
            <a:lvl1pPr marL="0" indent="0" algn="l" eaLnBrk="1" hangingPunct="1">
              <a:lnSpc>
                <a:spcPct val="110000"/>
              </a:lnSpc>
              <a:spcBef>
                <a:spcPct val="0"/>
              </a:spcBef>
              <a:buClrTx/>
              <a:buSzPct val="100000"/>
              <a:buFontTx/>
              <a:buNone/>
              <a:defRPr sz="1800" b="1" baseline="0">
                <a:solidFill>
                  <a:schemeClr val="tx1">
                    <a:lumMod val="75000"/>
                    <a:lumOff val="25000"/>
                  </a:schemeClr>
                </a:solidFill>
                <a:latin typeface="Arial" pitchFamily="34" charset="0"/>
                <a:cs typeface="Arial" pitchFamily="34" charset="0"/>
              </a:defRPr>
            </a:lvl1pPr>
            <a:lvl2pPr marL="450850" indent="0" algn="l" eaLnBrk="1" hangingPunct="1">
              <a:lnSpc>
                <a:spcPct val="110000"/>
              </a:lnSpc>
              <a:buClrTx/>
              <a:buSzPct val="100000"/>
              <a:buFont typeface="Symbol" pitchFamily="18" charset="2"/>
              <a:buChar char="-"/>
              <a:tabLst/>
              <a:defRPr sz="1800" b="1">
                <a:solidFill>
                  <a:schemeClr val="tx1">
                    <a:lumMod val="75000"/>
                    <a:lumOff val="25000"/>
                  </a:schemeClr>
                </a:solidFill>
                <a:latin typeface="Arial" pitchFamily="34" charset="0"/>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smtClean="0"/>
              <a:t>Titelmasterformat durch Klicken bearbeiten</a:t>
            </a:r>
            <a:endParaRPr lang="de-DE" dirty="0"/>
          </a:p>
        </p:txBody>
      </p:sp>
      <p:sp>
        <p:nvSpPr>
          <p:cNvPr id="8" name="Untertitel 2"/>
          <p:cNvSpPr>
            <a:spLocks noGrp="1"/>
          </p:cNvSpPr>
          <p:nvPr>
            <p:ph type="subTitle" idx="1"/>
          </p:nvPr>
        </p:nvSpPr>
        <p:spPr>
          <a:xfrm>
            <a:off x="763200" y="1602000"/>
            <a:ext cx="7621200" cy="4474800"/>
          </a:xfrm>
          <a:prstGeom prst="rect">
            <a:avLst/>
          </a:prstGeom>
        </p:spPr>
        <p:txBody>
          <a:bodyPr/>
          <a:lstStyle>
            <a:lvl1pPr marL="0" indent="0" algn="l" eaLnBrk="1" hangingPunct="1">
              <a:lnSpc>
                <a:spcPct val="110000"/>
              </a:lnSpc>
              <a:spcBef>
                <a:spcPct val="0"/>
              </a:spcBef>
              <a:buClr>
                <a:srgbClr val="336B84"/>
              </a:buClr>
              <a:buSzPct val="80000"/>
              <a:buFont typeface="Arial" pitchFamily="34" charset="0"/>
              <a:buBlip>
                <a:blip r:embed="rId2"/>
              </a:buBlip>
              <a:defRPr sz="1800" b="1" baseline="0">
                <a:solidFill>
                  <a:schemeClr val="tx1">
                    <a:lumMod val="75000"/>
                    <a:lumOff val="25000"/>
                  </a:schemeClr>
                </a:solidFill>
                <a:latin typeface="Arial" pitchFamily="34" charset="0"/>
                <a:cs typeface="Arial" pitchFamily="34" charset="0"/>
              </a:defRPr>
            </a:lvl1pPr>
            <a:lvl2pPr marL="450850" indent="0" algn="l" eaLnBrk="1" hangingPunct="1">
              <a:lnSpc>
                <a:spcPct val="110000"/>
              </a:lnSpc>
              <a:buClr>
                <a:srgbClr val="336B84"/>
              </a:buClr>
              <a:buSzPct val="50000"/>
              <a:buFont typeface="Arial" pitchFamily="34" charset="0"/>
              <a:buBlip>
                <a:blip r:embed="rId3"/>
              </a:buBlip>
              <a:tabLst/>
              <a:defRPr sz="1800" b="1">
                <a:solidFill>
                  <a:schemeClr val="tx1">
                    <a:lumMod val="75000"/>
                    <a:lumOff val="25000"/>
                  </a:schemeClr>
                </a:solidFill>
                <a:latin typeface="Arial" pitchFamily="34" charset="0"/>
                <a:cs typeface="Arial"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704850"/>
            <a:ext cx="8229600" cy="1143000"/>
          </a:xfrm>
          <a:prstGeom prst="rect">
            <a:avLst/>
          </a:prstGeom>
        </p:spPr>
        <p:txBody>
          <a:bodyPr/>
          <a:lstStyle/>
          <a:p>
            <a:r>
              <a:rPr lang="ro-RO" smtClean="0"/>
              <a:t>Faceți clic pentru a edita stilul de titlu Coordonator</a:t>
            </a:r>
            <a:endParaRPr lang="en-US"/>
          </a:p>
        </p:txBody>
      </p:sp>
      <p:sp>
        <p:nvSpPr>
          <p:cNvPr id="3" name="Substituent conținut 2"/>
          <p:cNvSpPr>
            <a:spLocks noGrp="1"/>
          </p:cNvSpPr>
          <p:nvPr>
            <p:ph idx="1"/>
          </p:nvPr>
        </p:nvSpPr>
        <p:spPr>
          <a:xfrm>
            <a:off x="457200" y="1935163"/>
            <a:ext cx="8229600" cy="4389437"/>
          </a:xfrm>
          <a:prstGeom prst="rect">
            <a:avLst/>
          </a:prstGeo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9"/>
          <p:cNvSpPr>
            <a:spLocks noGrp="1"/>
          </p:cNvSpPr>
          <p:nvPr>
            <p:ph type="dt" sz="half" idx="10"/>
          </p:nvPr>
        </p:nvSpPr>
        <p:spPr>
          <a:xfrm>
            <a:off x="457200" y="6356350"/>
            <a:ext cx="2133600" cy="365125"/>
          </a:xfrm>
          <a:prstGeom prst="rect">
            <a:avLst/>
          </a:prstGeom>
        </p:spPr>
        <p:txBody>
          <a:bodyPr/>
          <a:lstStyle>
            <a:lvl1pPr>
              <a:defRPr/>
            </a:lvl1pPr>
          </a:lstStyle>
          <a:p>
            <a:pPr>
              <a:defRPr/>
            </a:pPr>
            <a:fld id="{90F3AB1B-729B-4147-8744-B158B56E805D}" type="datetime1">
              <a:rPr lang="ro-RO" smtClean="0"/>
              <a:t>09.04.2015</a:t>
            </a:fld>
            <a:endParaRPr lang="ro-RO"/>
          </a:p>
        </p:txBody>
      </p:sp>
      <p:sp>
        <p:nvSpPr>
          <p:cNvPr id="5" name="Substituent subsol 21"/>
          <p:cNvSpPr>
            <a:spLocks noGrp="1"/>
          </p:cNvSpPr>
          <p:nvPr>
            <p:ph type="ftr" sz="quarter" idx="11"/>
          </p:nvPr>
        </p:nvSpPr>
        <p:spPr>
          <a:xfrm>
            <a:off x="3059832" y="6356350"/>
            <a:ext cx="3352800" cy="365125"/>
          </a:xfrm>
          <a:prstGeom prst="rect">
            <a:avLst/>
          </a:prstGeom>
        </p:spPr>
        <p:txBody>
          <a:bodyPr/>
          <a:lstStyle>
            <a:lvl1pPr>
              <a:defRPr/>
            </a:lvl1pPr>
          </a:lstStyle>
          <a:p>
            <a:pPr>
              <a:defRPr/>
            </a:pPr>
            <a:r>
              <a:rPr lang="ro-RO"/>
              <a:t>AFDJ GALATI</a:t>
            </a:r>
          </a:p>
        </p:txBody>
      </p:sp>
      <p:sp>
        <p:nvSpPr>
          <p:cNvPr id="6" name="Substituent număr diapozitiv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1D98C058-70F4-4B8B-B612-AE34A52F55C4}" type="slidenum">
              <a:rPr lang="ro-RO"/>
              <a:pPr>
                <a:defRPr/>
              </a:pPr>
              <a:t>‹#›</a:t>
            </a:fld>
            <a:endParaRPr lang="ro-RO"/>
          </a:p>
        </p:txBody>
      </p:sp>
    </p:spTree>
    <p:extLst>
      <p:ext uri="{BB962C8B-B14F-4D97-AF65-F5344CB8AC3E}">
        <p14:creationId xmlns:p14="http://schemas.microsoft.com/office/powerpoint/2010/main" val="28503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dirty="0" smtClean="0"/>
              <a:t>Titelmasterformat durch Klicken bearbeiten</a:t>
            </a:r>
            <a:endParaRPr lang="de-DE" dirty="0"/>
          </a:p>
        </p:txBody>
      </p:sp>
      <p:sp>
        <p:nvSpPr>
          <p:cNvPr id="8" name="Untertitel 2"/>
          <p:cNvSpPr>
            <a:spLocks noGrp="1"/>
          </p:cNvSpPr>
          <p:nvPr>
            <p:ph type="subTitle" idx="1" hasCustomPrompt="1"/>
          </p:nvPr>
        </p:nvSpPr>
        <p:spPr>
          <a:xfrm>
            <a:off x="763200" y="1602000"/>
            <a:ext cx="7621200" cy="4474800"/>
          </a:xfrm>
          <a:prstGeom prst="rect">
            <a:avLst/>
          </a:prstGeom>
        </p:spPr>
        <p:txBody>
          <a:bodyPr/>
          <a:lstStyle>
            <a:lvl1pPr marL="180000" indent="-180000" algn="l" eaLnBrk="1" hangingPunct="1">
              <a:lnSpc>
                <a:spcPct val="100000"/>
              </a:lnSpc>
              <a:spcBef>
                <a:spcPts val="300"/>
              </a:spcBef>
              <a:spcAft>
                <a:spcPts val="300"/>
              </a:spcAft>
              <a:buClr>
                <a:srgbClr val="264F63"/>
              </a:buClr>
              <a:buSzPct val="100000"/>
              <a:buFont typeface="Wingdings" pitchFamily="2" charset="2"/>
              <a:buChar char="§"/>
              <a:defRPr sz="2000" b="0" baseline="0">
                <a:solidFill>
                  <a:schemeClr val="tx1">
                    <a:lumMod val="75000"/>
                    <a:lumOff val="25000"/>
                  </a:schemeClr>
                </a:solidFill>
                <a:latin typeface="Arial" pitchFamily="34" charset="0"/>
                <a:cs typeface="Arial" pitchFamily="34" charset="0"/>
              </a:defRPr>
            </a:lvl1pPr>
            <a:lvl2pPr marL="360000" indent="-180000" algn="l" eaLnBrk="1" hangingPunct="1">
              <a:lnSpc>
                <a:spcPct val="100000"/>
              </a:lnSpc>
              <a:spcBef>
                <a:spcPts val="300"/>
              </a:spcBef>
              <a:spcAft>
                <a:spcPts val="300"/>
              </a:spcAft>
              <a:buClr>
                <a:srgbClr val="264F63"/>
              </a:buClr>
              <a:buSzPct val="100000"/>
              <a:buFont typeface="Wingdings" pitchFamily="2" charset="2"/>
              <a:buChar char="§"/>
              <a:tabLst/>
              <a:defRPr sz="1800" b="0">
                <a:solidFill>
                  <a:schemeClr val="tx1">
                    <a:lumMod val="75000"/>
                    <a:lumOff val="25000"/>
                  </a:schemeClr>
                </a:solidFill>
                <a:latin typeface="Arial" pitchFamily="34" charset="0"/>
                <a:cs typeface="Arial" pitchFamily="34" charset="0"/>
              </a:defRPr>
            </a:lvl2pPr>
            <a:lvl3pPr marL="540000" indent="-180000" algn="l">
              <a:spcBef>
                <a:spcPts val="300"/>
              </a:spcBef>
              <a:spcAft>
                <a:spcPts val="300"/>
              </a:spcAft>
              <a:buClr>
                <a:srgbClr val="264F63"/>
              </a:buClr>
              <a:buFont typeface="Wingdings" pitchFamily="2" charset="2"/>
              <a:buChar char="§"/>
              <a:defRPr sz="1600">
                <a:solidFill>
                  <a:schemeClr val="tx1">
                    <a:lumMod val="75000"/>
                    <a:lumOff val="25000"/>
                  </a:schemeClr>
                </a:solidFill>
                <a:latin typeface="Arial" pitchFamily="34" charset="0"/>
                <a:cs typeface="Arial" pitchFamily="34" charset="0"/>
              </a:defRPr>
            </a:lvl3pPr>
            <a:lvl4pPr marL="720000" indent="-180000" algn="l">
              <a:lnSpc>
                <a:spcPct val="100000"/>
              </a:lnSpc>
              <a:spcBef>
                <a:spcPts val="300"/>
              </a:spcBef>
              <a:spcAft>
                <a:spcPts val="300"/>
              </a:spcAft>
              <a:buClr>
                <a:srgbClr val="264F63"/>
              </a:buClr>
              <a:buFont typeface="Wingdings" pitchFamily="2" charset="2"/>
              <a:buChar char="§"/>
              <a:defRPr sz="1600" b="0">
                <a:solidFill>
                  <a:schemeClr val="tx1">
                    <a:lumMod val="75000"/>
                    <a:lumOff val="25000"/>
                  </a:schemeClr>
                </a:solidFill>
                <a:latin typeface="Arial" pitchFamily="34" charset="0"/>
                <a:cs typeface="Arial" pitchFamily="34" charset="0"/>
              </a:defRPr>
            </a:lvl4pPr>
            <a:lvl5pPr marL="900000" indent="-180000" algn="l">
              <a:spcBef>
                <a:spcPts val="300"/>
              </a:spcBef>
              <a:spcAft>
                <a:spcPts val="300"/>
              </a:spcAft>
              <a:buClr>
                <a:srgbClr val="264F63"/>
              </a:buClr>
              <a:buFont typeface="Wingdings" pitchFamily="2" charset="2"/>
              <a:buChar char="§"/>
              <a:defRPr sz="1600">
                <a:solidFill>
                  <a:schemeClr val="tx1">
                    <a:lumMod val="75000"/>
                    <a:lumOff val="25000"/>
                  </a:schemeClr>
                </a:solidFill>
                <a:latin typeface="Arial" pitchFamily="34" charset="0"/>
                <a:cs typeface="Arial" pitchFamily="34" charset="0"/>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Tree>
    <p:extLst>
      <p:ext uri="{BB962C8B-B14F-4D97-AF65-F5344CB8AC3E}">
        <p14:creationId xmlns:p14="http://schemas.microsoft.com/office/powerpoint/2010/main" val="10772610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Titel 1"/>
          <p:cNvSpPr>
            <a:spLocks noGrp="1"/>
          </p:cNvSpPr>
          <p:nvPr>
            <p:ph type="ctrTitle"/>
          </p:nvPr>
        </p:nvSpPr>
        <p:spPr>
          <a:xfrm>
            <a:off x="763200" y="687600"/>
            <a:ext cx="7923600" cy="532800"/>
          </a:xfrm>
          <a:prstGeom prst="rect">
            <a:avLst/>
          </a:prstGeom>
        </p:spPr>
        <p:txBody>
          <a:bodyPr/>
          <a:lstStyle>
            <a:lvl1pPr algn="l">
              <a:defRPr sz="2200" b="1">
                <a:solidFill>
                  <a:srgbClr val="264F63"/>
                </a:solidFill>
                <a:latin typeface="Arial" pitchFamily="34" charset="0"/>
                <a:cs typeface="Arial" pitchFamily="34" charset="0"/>
              </a:defRPr>
            </a:lvl1pPr>
          </a:lstStyle>
          <a:p>
            <a:r>
              <a:rPr lang="de-DE" dirty="0" smtClean="0"/>
              <a:t>Titelmasterformat durch Klicken bearbeiten</a:t>
            </a:r>
            <a:endParaRPr lang="de-DE" dirty="0"/>
          </a:p>
        </p:txBody>
      </p:sp>
      <p:sp>
        <p:nvSpPr>
          <p:cNvPr id="8" name="Untertitel 2"/>
          <p:cNvSpPr>
            <a:spLocks noGrp="1"/>
          </p:cNvSpPr>
          <p:nvPr>
            <p:ph type="subTitle" idx="1" hasCustomPrompt="1"/>
          </p:nvPr>
        </p:nvSpPr>
        <p:spPr>
          <a:xfrm>
            <a:off x="763200" y="1602000"/>
            <a:ext cx="3736792" cy="4474800"/>
          </a:xfrm>
          <a:prstGeom prst="rect">
            <a:avLst/>
          </a:prstGeom>
        </p:spPr>
        <p:txBody>
          <a:bodyPr/>
          <a:lstStyle>
            <a:lvl1pPr marL="180000" indent="-180000" algn="l" defTabSz="457200" rtl="0" eaLnBrk="1" latinLnBrk="0" hangingPunct="1">
              <a:lnSpc>
                <a:spcPct val="100000"/>
              </a:lnSpc>
              <a:spcBef>
                <a:spcPts val="300"/>
              </a:spcBef>
              <a:spcAft>
                <a:spcPts val="300"/>
              </a:spcAft>
              <a:buClr>
                <a:srgbClr val="264F63"/>
              </a:buClr>
              <a:buSzPct val="100000"/>
              <a:buFont typeface="Wingdings" pitchFamily="2" charset="2"/>
              <a:buChar char="§"/>
              <a:defRPr lang="en-US" sz="2000" b="0" kern="1200" baseline="0" dirty="0" smtClean="0">
                <a:solidFill>
                  <a:schemeClr val="tx1">
                    <a:lumMod val="75000"/>
                    <a:lumOff val="25000"/>
                  </a:schemeClr>
                </a:solidFill>
                <a:latin typeface="Arial" pitchFamily="34" charset="0"/>
                <a:ea typeface="+mn-ea"/>
                <a:cs typeface="Arial" pitchFamily="34" charset="0"/>
              </a:defRPr>
            </a:lvl1pPr>
            <a:lvl2pPr marL="360000" indent="-180000" algn="l" defTabSz="457200" rtl="0" eaLnBrk="1" latinLnBrk="0" hangingPunct="1">
              <a:lnSpc>
                <a:spcPct val="100000"/>
              </a:lnSpc>
              <a:spcBef>
                <a:spcPts val="300"/>
              </a:spcBef>
              <a:spcAft>
                <a:spcPts val="300"/>
              </a:spcAft>
              <a:buClr>
                <a:srgbClr val="264F63"/>
              </a:buClr>
              <a:buSzPct val="100000"/>
              <a:buFont typeface="Wingdings" pitchFamily="2" charset="2"/>
              <a:buChar char="§"/>
              <a:tabLst/>
              <a:defRPr lang="en-US" sz="1800" b="0" kern="1200" baseline="0" dirty="0" smtClean="0">
                <a:solidFill>
                  <a:schemeClr val="tx1">
                    <a:lumMod val="75000"/>
                    <a:lumOff val="25000"/>
                  </a:schemeClr>
                </a:solidFill>
                <a:latin typeface="Arial" pitchFamily="34" charset="0"/>
                <a:ea typeface="+mn-ea"/>
                <a:cs typeface="Arial" pitchFamily="34" charset="0"/>
              </a:defRPr>
            </a:lvl2pPr>
            <a:lvl3pPr marL="540000" indent="-180000" algn="l" defTabSz="457200" rtl="0" eaLnBrk="1" latinLnBrk="0" hangingPunct="1">
              <a:spcBef>
                <a:spcPts val="300"/>
              </a:spcBef>
              <a:spcAft>
                <a:spcPts val="300"/>
              </a:spcAft>
              <a:buClr>
                <a:srgbClr val="264F63"/>
              </a:buClr>
              <a:buFont typeface="Wingdings" pitchFamily="2" charset="2"/>
              <a:buChar char="§"/>
              <a:defRPr lang="en-US" sz="1600" b="0" kern="1200" baseline="0" dirty="0" smtClean="0">
                <a:solidFill>
                  <a:schemeClr val="tx1">
                    <a:lumMod val="75000"/>
                    <a:lumOff val="25000"/>
                  </a:schemeClr>
                </a:solidFill>
                <a:latin typeface="Arial" pitchFamily="34" charset="0"/>
                <a:ea typeface="+mn-ea"/>
                <a:cs typeface="Arial" pitchFamily="34" charset="0"/>
              </a:defRPr>
            </a:lvl3pPr>
            <a:lvl4pPr marL="720000" indent="-180000" algn="l" defTabSz="457200" rtl="0" eaLnBrk="1" latinLnBrk="0" hangingPunct="1">
              <a:lnSpc>
                <a:spcPct val="100000"/>
              </a:lnSpc>
              <a:spcBef>
                <a:spcPts val="300"/>
              </a:spcBef>
              <a:spcAft>
                <a:spcPts val="300"/>
              </a:spcAft>
              <a:buClr>
                <a:srgbClr val="264F63"/>
              </a:buClr>
              <a:buFont typeface="Wingdings" pitchFamily="2" charset="2"/>
              <a:buChar char="§"/>
              <a:defRPr lang="en-US" sz="1600" b="0" kern="1200" baseline="0" dirty="0" smtClean="0">
                <a:solidFill>
                  <a:schemeClr val="tx1">
                    <a:lumMod val="75000"/>
                    <a:lumOff val="25000"/>
                  </a:schemeClr>
                </a:solidFill>
                <a:latin typeface="Arial" pitchFamily="34" charset="0"/>
                <a:ea typeface="+mn-ea"/>
                <a:cs typeface="Arial" pitchFamily="34" charset="0"/>
              </a:defRPr>
            </a:lvl4pPr>
            <a:lvl5pPr marL="900000" indent="-180000" algn="l" defTabSz="457200" rtl="0" eaLnBrk="1" latinLnBrk="0" hangingPunct="1">
              <a:spcBef>
                <a:spcPts val="300"/>
              </a:spcBef>
              <a:spcAft>
                <a:spcPts val="300"/>
              </a:spcAft>
              <a:buClr>
                <a:srgbClr val="264F63"/>
              </a:buClr>
              <a:buFont typeface="Wingdings" pitchFamily="2" charset="2"/>
              <a:buChar char="§"/>
              <a:defRPr lang="de-AT" sz="1600" b="0" kern="1200" baseline="0" dirty="0">
                <a:solidFill>
                  <a:schemeClr val="tx1">
                    <a:lumMod val="75000"/>
                    <a:lumOff val="25000"/>
                  </a:schemeClr>
                </a:solidFill>
                <a:latin typeface="Arial" pitchFamily="34" charset="0"/>
                <a:ea typeface="+mn-ea"/>
                <a:cs typeface="Arial" pitchFamily="34" charset="0"/>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3" name="Text Placeholder 2"/>
          <p:cNvSpPr>
            <a:spLocks noGrp="1"/>
          </p:cNvSpPr>
          <p:nvPr>
            <p:ph type="body" sz="quarter" idx="10"/>
          </p:nvPr>
        </p:nvSpPr>
        <p:spPr>
          <a:xfrm>
            <a:off x="4641197" y="1602000"/>
            <a:ext cx="3735388" cy="4475162"/>
          </a:xfrm>
          <a:prstGeom prst="rect">
            <a:avLst/>
          </a:prstGeom>
        </p:spPr>
        <p:txBody>
          <a:bodyPr/>
          <a:lstStyle>
            <a:lvl1pPr marL="180000" indent="-180000" algn="l" defTabSz="457200" rtl="0" eaLnBrk="1" latinLnBrk="0" hangingPunct="1">
              <a:spcBef>
                <a:spcPts val="300"/>
              </a:spcBef>
              <a:spcAft>
                <a:spcPts val="300"/>
              </a:spcAft>
              <a:buClr>
                <a:srgbClr val="264F63"/>
              </a:buClr>
              <a:buFont typeface="Wingdings" pitchFamily="2" charset="2"/>
              <a:buChar char="§"/>
              <a:defRPr lang="en-US" sz="2000" b="0" kern="1200" baseline="0" dirty="0" smtClean="0">
                <a:solidFill>
                  <a:schemeClr val="tx1">
                    <a:lumMod val="75000"/>
                    <a:lumOff val="25000"/>
                  </a:schemeClr>
                </a:solidFill>
                <a:latin typeface="Arial" pitchFamily="34" charset="0"/>
                <a:ea typeface="+mn-ea"/>
                <a:cs typeface="Arial" pitchFamily="34" charset="0"/>
              </a:defRPr>
            </a:lvl1pPr>
            <a:lvl2pPr marL="360000" indent="-180000" algn="l" defTabSz="457200" rtl="0" eaLnBrk="1" latinLnBrk="0" hangingPunct="1">
              <a:spcBef>
                <a:spcPts val="300"/>
              </a:spcBef>
              <a:spcAft>
                <a:spcPts val="300"/>
              </a:spcAft>
              <a:buClr>
                <a:srgbClr val="264F63"/>
              </a:buClr>
              <a:buFont typeface="Wingdings" pitchFamily="2" charset="2"/>
              <a:buChar char="§"/>
              <a:defRPr lang="en-US" sz="1800" b="0" kern="1200" baseline="0" dirty="0" smtClean="0">
                <a:solidFill>
                  <a:schemeClr val="tx1">
                    <a:lumMod val="75000"/>
                    <a:lumOff val="25000"/>
                  </a:schemeClr>
                </a:solidFill>
                <a:latin typeface="Arial" pitchFamily="34" charset="0"/>
                <a:ea typeface="+mn-ea"/>
                <a:cs typeface="Arial" pitchFamily="34" charset="0"/>
              </a:defRPr>
            </a:lvl2pPr>
            <a:lvl3pPr marL="540000" indent="-180000" algn="l" defTabSz="457200" rtl="0" eaLnBrk="1" latinLnBrk="0" hangingPunct="1">
              <a:spcBef>
                <a:spcPts val="300"/>
              </a:spcBef>
              <a:spcAft>
                <a:spcPts val="300"/>
              </a:spcAft>
              <a:buClr>
                <a:srgbClr val="264F63"/>
              </a:buClr>
              <a:buFont typeface="Wingdings" pitchFamily="2" charset="2"/>
              <a:buChar char="§"/>
              <a:defRPr lang="en-US" sz="1600" b="0" kern="1200" baseline="0" dirty="0" smtClean="0">
                <a:solidFill>
                  <a:schemeClr val="tx1">
                    <a:lumMod val="75000"/>
                    <a:lumOff val="25000"/>
                  </a:schemeClr>
                </a:solidFill>
                <a:latin typeface="Arial" pitchFamily="34" charset="0"/>
                <a:ea typeface="+mn-ea"/>
                <a:cs typeface="Arial" pitchFamily="34" charset="0"/>
              </a:defRPr>
            </a:lvl3pPr>
            <a:lvl4pPr marL="720000" indent="-180000" algn="l" defTabSz="457200" rtl="0" eaLnBrk="1" latinLnBrk="0" hangingPunct="1">
              <a:spcBef>
                <a:spcPts val="300"/>
              </a:spcBef>
              <a:spcAft>
                <a:spcPts val="300"/>
              </a:spcAft>
              <a:buClr>
                <a:srgbClr val="264F63"/>
              </a:buClr>
              <a:buFont typeface="Wingdings" pitchFamily="2" charset="2"/>
              <a:buChar char="§"/>
              <a:defRPr lang="en-US" sz="1600" b="0" kern="1200" baseline="0" dirty="0" smtClean="0">
                <a:solidFill>
                  <a:schemeClr val="tx1">
                    <a:lumMod val="75000"/>
                    <a:lumOff val="25000"/>
                  </a:schemeClr>
                </a:solidFill>
                <a:latin typeface="Arial" pitchFamily="34" charset="0"/>
                <a:ea typeface="+mn-ea"/>
                <a:cs typeface="Arial" pitchFamily="34" charset="0"/>
              </a:defRPr>
            </a:lvl4pPr>
            <a:lvl5pPr marL="900000" indent="-180000" algn="l" defTabSz="457200" rtl="0" eaLnBrk="1" latinLnBrk="0" hangingPunct="1">
              <a:spcBef>
                <a:spcPts val="300"/>
              </a:spcBef>
              <a:spcAft>
                <a:spcPts val="300"/>
              </a:spcAft>
              <a:buClr>
                <a:srgbClr val="264F63"/>
              </a:buClr>
              <a:buFont typeface="Wingdings" pitchFamily="2" charset="2"/>
              <a:buChar char="§"/>
              <a:defRPr lang="de-AT" sz="1600" b="0" kern="1200" baseline="0" dirty="0">
                <a:solidFill>
                  <a:schemeClr val="tx1">
                    <a:lumMod val="75000"/>
                    <a:lumOff val="25000"/>
                  </a:schemeClr>
                </a:solidFill>
                <a:latin typeface="Arial" pitchFamily="34" charset="0"/>
                <a:ea typeface="+mn-ea"/>
                <a:cs typeface="Arial" pitchFamily="34" charset="0"/>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Tree>
    <p:extLst>
      <p:ext uri="{BB962C8B-B14F-4D97-AF65-F5344CB8AC3E}">
        <p14:creationId xmlns:p14="http://schemas.microsoft.com/office/powerpoint/2010/main" val="5865880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d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5334000" y="374650"/>
            <a:ext cx="3429000" cy="685800"/>
          </a:xfrm>
          <a:prstGeom prst="rect">
            <a:avLst/>
          </a:prstGeom>
          <a:noFill/>
          <a:ln w="9525">
            <a:noFill/>
            <a:miter lim="800000"/>
            <a:headEnd/>
            <a:tailEnd/>
          </a:ln>
        </p:spPr>
      </p:pic>
      <p:sp>
        <p:nvSpPr>
          <p:cNvPr id="10" name="Rechteck 8"/>
          <p:cNvSpPr>
            <a:spLocks noChangeArrowheads="1"/>
          </p:cNvSpPr>
          <p:nvPr/>
        </p:nvSpPr>
        <p:spPr bwMode="auto">
          <a:xfrm>
            <a:off x="990600" y="5283200"/>
            <a:ext cx="6400800" cy="615553"/>
          </a:xfrm>
          <a:prstGeom prst="rect">
            <a:avLst/>
          </a:prstGeom>
          <a:noFill/>
          <a:ln w="9525">
            <a:noFill/>
            <a:miter lim="800000"/>
            <a:headEnd/>
            <a:tailEnd/>
          </a:ln>
        </p:spPr>
        <p:txBody>
          <a:bodyPr>
            <a:prstTxWarp prst="textNoShape">
              <a:avLst/>
            </a:prstTxWarp>
            <a:spAutoFit/>
          </a:bodyPr>
          <a:lstStyle/>
          <a:p>
            <a:r>
              <a:rPr lang="de-DE" sz="1600" b="1" dirty="0" smtClean="0">
                <a:solidFill>
                  <a:srgbClr val="264F63"/>
                </a:solidFill>
                <a:ea typeface="Arial" pitchFamily="-60" charset="0"/>
                <a:cs typeface="Arial" pitchFamily="-60" charset="0"/>
              </a:rPr>
              <a:t>Robert Rafael, Senior Project Manager</a:t>
            </a:r>
            <a:endParaRPr lang="de-DE" sz="1600" b="1" dirty="0">
              <a:solidFill>
                <a:srgbClr val="264F63"/>
              </a:solidFill>
              <a:ea typeface="Arial" pitchFamily="-60" charset="0"/>
              <a:cs typeface="Arial" pitchFamily="-60" charset="0"/>
            </a:endParaRPr>
          </a:p>
          <a:p>
            <a:pPr>
              <a:lnSpc>
                <a:spcPct val="150000"/>
              </a:lnSpc>
            </a:pPr>
            <a:r>
              <a:rPr lang="en-US" sz="1200" noProof="0" dirty="0" smtClean="0">
                <a:solidFill>
                  <a:srgbClr val="264F63"/>
                </a:solidFill>
                <a:ea typeface="Arial" pitchFamily="-60" charset="0"/>
                <a:cs typeface="Arial" pitchFamily="-60" charset="0"/>
              </a:rPr>
              <a:t>Danube Commission, 14</a:t>
            </a:r>
            <a:r>
              <a:rPr lang="en-US" sz="1200" baseline="30000" noProof="0" dirty="0" smtClean="0">
                <a:solidFill>
                  <a:srgbClr val="264F63"/>
                </a:solidFill>
                <a:ea typeface="Arial" pitchFamily="-60" charset="0"/>
                <a:cs typeface="Arial" pitchFamily="-60" charset="0"/>
              </a:rPr>
              <a:t>th</a:t>
            </a:r>
            <a:r>
              <a:rPr lang="en-US" sz="1200" noProof="0" dirty="0" smtClean="0">
                <a:solidFill>
                  <a:srgbClr val="264F63"/>
                </a:solidFill>
                <a:ea typeface="Arial" pitchFamily="-60" charset="0"/>
                <a:cs typeface="Arial" pitchFamily="-60" charset="0"/>
              </a:rPr>
              <a:t> April 2015</a:t>
            </a:r>
            <a:endParaRPr lang="en-US" sz="1200" noProof="0" dirty="0">
              <a:solidFill>
                <a:srgbClr val="264F63"/>
              </a:solidFill>
              <a:ea typeface="Arial" pitchFamily="-60" charset="0"/>
              <a:cs typeface="Arial" pitchFamily="-60" charset="0"/>
            </a:endParaRPr>
          </a:p>
        </p:txBody>
      </p:sp>
      <p:cxnSp>
        <p:nvCxnSpPr>
          <p:cNvPr id="11" name="Gerade Verbindung 10"/>
          <p:cNvCxnSpPr/>
          <p:nvPr/>
        </p:nvCxnSpPr>
        <p:spPr>
          <a:xfrm>
            <a:off x="0" y="5030788"/>
            <a:ext cx="9144000" cy="1588"/>
          </a:xfrm>
          <a:prstGeom prst="line">
            <a:avLst/>
          </a:prstGeom>
          <a:ln w="12700">
            <a:solidFill>
              <a:srgbClr val="264F63"/>
            </a:solidFill>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0" y="1217613"/>
            <a:ext cx="9144000" cy="1587"/>
          </a:xfrm>
          <a:prstGeom prst="line">
            <a:avLst/>
          </a:prstGeom>
          <a:ln w="12700">
            <a:solidFill>
              <a:srgbClr val="264F63"/>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84" r:id="rId2"/>
    <p:sldLayoutId id="2147483685" r:id="rId3"/>
    <p:sldLayoutId id="2147483686"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6270625"/>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13"/>
          <p:cNvSpPr txBox="1">
            <a:spLocks noChangeArrowheads="1"/>
          </p:cNvSpPr>
          <p:nvPr/>
        </p:nvSpPr>
        <p:spPr bwMode="auto">
          <a:xfrm>
            <a:off x="0" y="6383338"/>
            <a:ext cx="457200" cy="246062"/>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8D0EB9EE-2A65-CC4B-8ED3-E0A8D29839E4}" type="slidenum">
              <a:rPr lang="de-DE" sz="1000" b="1">
                <a:solidFill>
                  <a:srgbClr val="264F63"/>
                </a:solidFill>
                <a:latin typeface="Calibri" charset="0"/>
              </a:rPr>
              <a:pPr algn="r" eaLnBrk="1" hangingPunct="1"/>
              <a:t>‹#›</a:t>
            </a:fld>
            <a:endParaRPr lang="de-DE" sz="1000" b="1" dirty="0">
              <a:solidFill>
                <a:srgbClr val="264F63"/>
              </a:solidFill>
              <a:latin typeface="Calibri" charset="0"/>
            </a:endParaRPr>
          </a:p>
        </p:txBody>
      </p:sp>
      <p:cxnSp>
        <p:nvCxnSpPr>
          <p:cNvPr id="9" name="Gerade Verbindung 8"/>
          <p:cNvCxnSpPr/>
          <p:nvPr/>
        </p:nvCxnSpPr>
        <p:spPr>
          <a:xfrm>
            <a:off x="0" y="1217613"/>
            <a:ext cx="9144000" cy="1587"/>
          </a:xfrm>
          <a:prstGeom prst="line">
            <a:avLst/>
          </a:prstGeom>
          <a:ln w="12700">
            <a:solidFill>
              <a:srgbClr val="264F63"/>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6270625"/>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13"/>
          <p:cNvSpPr txBox="1">
            <a:spLocks noChangeArrowheads="1"/>
          </p:cNvSpPr>
          <p:nvPr/>
        </p:nvSpPr>
        <p:spPr bwMode="auto">
          <a:xfrm>
            <a:off x="0" y="6383338"/>
            <a:ext cx="457200" cy="246062"/>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8D0EB9EE-2A65-CC4B-8ED3-E0A8D29839E4}" type="slidenum">
              <a:rPr lang="de-DE" sz="1000" b="1">
                <a:solidFill>
                  <a:srgbClr val="264F63"/>
                </a:solidFill>
                <a:latin typeface="Calibri" charset="0"/>
              </a:rPr>
              <a:pPr algn="r" eaLnBrk="1" hangingPunct="1"/>
              <a:t>‹#›</a:t>
            </a:fld>
            <a:endParaRPr lang="de-DE" sz="1000" b="1" dirty="0">
              <a:solidFill>
                <a:srgbClr val="264F63"/>
              </a:solidFill>
              <a:latin typeface="Calibri" charset="0"/>
            </a:endParaRPr>
          </a:p>
        </p:txBody>
      </p:sp>
      <p:cxnSp>
        <p:nvCxnSpPr>
          <p:cNvPr id="9" name="Gerade Verbindung 8"/>
          <p:cNvCxnSpPr/>
          <p:nvPr/>
        </p:nvCxnSpPr>
        <p:spPr>
          <a:xfrm>
            <a:off x="0" y="1217613"/>
            <a:ext cx="9144000" cy="1587"/>
          </a:xfrm>
          <a:prstGeom prst="line">
            <a:avLst/>
          </a:prstGeom>
          <a:ln w="12700">
            <a:solidFill>
              <a:srgbClr val="264F63"/>
            </a:solidFill>
          </a:ln>
          <a:effectLst/>
        </p:spPr>
        <p:style>
          <a:lnRef idx="2">
            <a:schemeClr val="accent1"/>
          </a:lnRef>
          <a:fillRef idx="0">
            <a:schemeClr val="accent1"/>
          </a:fillRef>
          <a:effectRef idx="1">
            <a:schemeClr val="accent1"/>
          </a:effectRef>
          <a:fontRef idx="minor">
            <a:schemeClr val="tx1"/>
          </a:fontRef>
        </p:style>
      </p:cxnSp>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3402" y="6268739"/>
            <a:ext cx="1919598" cy="382885"/>
          </a:xfrm>
          <a:prstGeom prst="rect">
            <a:avLst/>
          </a:prstGeom>
        </p:spPr>
      </p:pic>
    </p:spTree>
    <p:extLst>
      <p:ext uri="{BB962C8B-B14F-4D97-AF65-F5344CB8AC3E}">
        <p14:creationId xmlns:p14="http://schemas.microsoft.com/office/powerpoint/2010/main" val="25535921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6270625"/>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13"/>
          <p:cNvSpPr txBox="1">
            <a:spLocks noChangeArrowheads="1"/>
          </p:cNvSpPr>
          <p:nvPr/>
        </p:nvSpPr>
        <p:spPr bwMode="auto">
          <a:xfrm>
            <a:off x="0" y="6383338"/>
            <a:ext cx="457200" cy="246062"/>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A0FA0CCD-44EC-4FD3-9EC8-E2F25E3A88F1}" type="slidenum">
              <a:rPr lang="de-DE" sz="1000" b="1">
                <a:solidFill>
                  <a:srgbClr val="264F63"/>
                </a:solidFill>
                <a:latin typeface="Calibri" charset="0"/>
              </a:rPr>
              <a:pPr algn="r" eaLnBrk="1" hangingPunct="1">
                <a:defRPr/>
              </a:pPr>
              <a:t>‹#›</a:t>
            </a:fld>
            <a:endParaRPr lang="de-DE" sz="1000" b="1" dirty="0">
              <a:solidFill>
                <a:srgbClr val="264F63"/>
              </a:solidFill>
              <a:latin typeface="Calibri" charset="0"/>
            </a:endParaRPr>
          </a:p>
        </p:txBody>
      </p:sp>
      <p:cxnSp>
        <p:nvCxnSpPr>
          <p:cNvPr id="9" name="Gerade Verbindung 8"/>
          <p:cNvCxnSpPr/>
          <p:nvPr/>
        </p:nvCxnSpPr>
        <p:spPr>
          <a:xfrm>
            <a:off x="0" y="1217613"/>
            <a:ext cx="9144000" cy="1587"/>
          </a:xfrm>
          <a:prstGeom prst="line">
            <a:avLst/>
          </a:prstGeom>
          <a:ln w="12700">
            <a:solidFill>
              <a:srgbClr val="264F6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936682"/>
      </p:ext>
    </p:extLst>
  </p:cSld>
  <p:clrMap bg1="lt1" tx1="dk1" bg2="lt2" tx2="dk2" accent1="accent1" accent2="accent2" accent3="accent3" accent4="accent4" accent5="accent5" accent6="accent6" hlink="hlink" folHlink="folHlink"/>
  <p:sldLayoutIdLst>
    <p:sldLayoutId id="2147483678" r:id="rId1"/>
    <p:sldLayoutId id="2147483679"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6270625"/>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13"/>
          <p:cNvSpPr txBox="1">
            <a:spLocks noChangeArrowheads="1"/>
          </p:cNvSpPr>
          <p:nvPr/>
        </p:nvSpPr>
        <p:spPr bwMode="auto">
          <a:xfrm>
            <a:off x="0" y="6383338"/>
            <a:ext cx="457200" cy="246062"/>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8D0EB9EE-2A65-CC4B-8ED3-E0A8D29839E4}" type="slidenum">
              <a:rPr lang="de-DE" sz="1000" b="1">
                <a:solidFill>
                  <a:srgbClr val="264F63"/>
                </a:solidFill>
                <a:latin typeface="Calibri" charset="0"/>
              </a:rPr>
              <a:pPr algn="r" eaLnBrk="1" hangingPunct="1"/>
              <a:t>‹#›</a:t>
            </a:fld>
            <a:endParaRPr lang="de-DE" sz="1000" b="1">
              <a:solidFill>
                <a:srgbClr val="264F63"/>
              </a:solidFill>
              <a:latin typeface="Calibri" charset="0"/>
            </a:endParaRPr>
          </a:p>
        </p:txBody>
      </p:sp>
      <p:cxnSp>
        <p:nvCxnSpPr>
          <p:cNvPr id="9" name="Gerade Verbindung 8"/>
          <p:cNvCxnSpPr/>
          <p:nvPr/>
        </p:nvCxnSpPr>
        <p:spPr>
          <a:xfrm>
            <a:off x="0" y="1217613"/>
            <a:ext cx="9144000" cy="1587"/>
          </a:xfrm>
          <a:prstGeom prst="line">
            <a:avLst/>
          </a:prstGeom>
          <a:ln w="12700">
            <a:solidFill>
              <a:srgbClr val="264F6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8880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capatu@prodanube.eu"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hyperlink" Target="mailto:rafael@prodanube.eu" TargetMode="External"/><Relationship Id="rId4" Type="http://schemas.openxmlformats.org/officeDocument/2006/relationships/hyperlink" Target="mailto:seitz@prodanube.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90000" y="4077072"/>
            <a:ext cx="7015763" cy="657072"/>
          </a:xfrm>
          <a:prstGeom prst="rect">
            <a:avLst/>
          </a:prstGeom>
        </p:spPr>
        <p:txBody>
          <a:bodyPr/>
          <a:lstStyle/>
          <a:p>
            <a:pPr algn="ctr"/>
            <a:r>
              <a:rPr lang="en-GB" sz="2800" b="1" dirty="0" smtClean="0">
                <a:solidFill>
                  <a:srgbClr val="264F63"/>
                </a:solidFill>
              </a:rPr>
              <a:t>Activities of Pro Danube International</a:t>
            </a:r>
            <a:endParaRPr lang="en-GB" sz="2800" b="1" dirty="0">
              <a:solidFill>
                <a:srgbClr val="264F63"/>
              </a:solidFill>
            </a:endParaRPr>
          </a:p>
        </p:txBody>
      </p:sp>
      <p:pic>
        <p:nvPicPr>
          <p:cNvPr id="6" name="Grafik 5"/>
          <p:cNvPicPr/>
          <p:nvPr/>
        </p:nvPicPr>
        <p:blipFill>
          <a:blip r:embed="rId3" cstate="print"/>
          <a:srcRect/>
          <a:stretch>
            <a:fillRect/>
          </a:stretch>
        </p:blipFill>
        <p:spPr bwMode="auto">
          <a:xfrm>
            <a:off x="1440000" y="2348880"/>
            <a:ext cx="6463314" cy="146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lvl="1" algn="l" defTabSz="457200" rtl="0">
              <a:spcBef>
                <a:spcPct val="0"/>
              </a:spcBef>
            </a:pPr>
            <a:r>
              <a:rPr lang="en-GB" sz="2200" b="1" kern="1200" dirty="0" smtClean="0">
                <a:solidFill>
                  <a:srgbClr val="264F63"/>
                </a:solidFill>
                <a:latin typeface="Arial" pitchFamily="34" charset="0"/>
                <a:ea typeface="+mj-ea"/>
                <a:cs typeface="Arial" pitchFamily="34" charset="0"/>
              </a:rPr>
              <a:t>PROMINENT - SWP </a:t>
            </a:r>
            <a:r>
              <a:rPr lang="en-GB" sz="2200" b="1" kern="1200" dirty="0">
                <a:solidFill>
                  <a:srgbClr val="264F63"/>
                </a:solidFill>
                <a:latin typeface="Arial" pitchFamily="34" charset="0"/>
                <a:ea typeface="+mj-ea"/>
                <a:cs typeface="Arial" pitchFamily="34" charset="0"/>
              </a:rPr>
              <a:t>5.4 Pilot energy efficient navigation</a:t>
            </a:r>
          </a:p>
        </p:txBody>
      </p:sp>
      <p:sp>
        <p:nvSpPr>
          <p:cNvPr id="6" name="Subtitle 5"/>
          <p:cNvSpPr>
            <a:spLocks noGrp="1"/>
          </p:cNvSpPr>
          <p:nvPr>
            <p:ph type="subTitle" idx="1"/>
          </p:nvPr>
        </p:nvSpPr>
        <p:spPr>
          <a:xfrm>
            <a:off x="763200" y="1412776"/>
            <a:ext cx="8129280" cy="5040560"/>
          </a:xfrm>
        </p:spPr>
        <p:txBody>
          <a:bodyPr/>
          <a:lstStyle/>
          <a:p>
            <a:pPr>
              <a:buFont typeface="Arial" panose="020B0604020202020204" pitchFamily="34" charset="0"/>
              <a:buChar char="•"/>
            </a:pPr>
            <a:r>
              <a:rPr lang="de-DE" sz="1500" b="1" dirty="0" smtClean="0"/>
              <a:t>Objectives:</a:t>
            </a:r>
          </a:p>
          <a:p>
            <a:pPr marL="549275" lvl="1" indent="-285750">
              <a:buFont typeface="Arial" panose="020B0604020202020204" pitchFamily="34" charset="0"/>
              <a:buChar char="•"/>
            </a:pPr>
            <a:r>
              <a:rPr lang="de-DE" sz="1500" dirty="0" smtClean="0"/>
              <a:t>to overlay fairway survey data with flow data generated by vessel measurements</a:t>
            </a:r>
          </a:p>
          <a:p>
            <a:pPr marL="552450" indent="-285750">
              <a:buFont typeface="Arial" panose="020B0604020202020204" pitchFamily="34" charset="0"/>
              <a:buChar char="•"/>
            </a:pPr>
            <a:r>
              <a:rPr lang="de-DE" sz="1500" dirty="0"/>
              <a:t>t</a:t>
            </a:r>
            <a:r>
              <a:rPr lang="de-DE" sz="1500" dirty="0" smtClean="0"/>
              <a:t>o provide </a:t>
            </a:r>
            <a:r>
              <a:rPr lang="en-GB" sz="1500" dirty="0"/>
              <a:t>a real-time </a:t>
            </a:r>
            <a:r>
              <a:rPr lang="en-GB" sz="1500" dirty="0" smtClean="0"/>
              <a:t>advising system </a:t>
            </a:r>
            <a:r>
              <a:rPr lang="en-GB" sz="1500" dirty="0"/>
              <a:t>for the boatmaster on the optimum choice of the fairway track and cruising </a:t>
            </a:r>
            <a:r>
              <a:rPr lang="en-GB" sz="1500" dirty="0" smtClean="0"/>
              <a:t>speed</a:t>
            </a:r>
          </a:p>
          <a:p>
            <a:pPr marL="552450" indent="-285750">
              <a:buFont typeface="Arial" panose="020B0604020202020204" pitchFamily="34" charset="0"/>
              <a:buChar char="•"/>
            </a:pPr>
            <a:r>
              <a:rPr lang="de-DE" sz="1500" dirty="0"/>
              <a:t>t</a:t>
            </a:r>
            <a:r>
              <a:rPr lang="de-DE" sz="1500" dirty="0" smtClean="0"/>
              <a:t>o support waterway administrations with additional information on the fairway conditions</a:t>
            </a:r>
            <a:endParaRPr lang="de-DE" sz="1500" dirty="0"/>
          </a:p>
          <a:p>
            <a:pPr>
              <a:buFont typeface="Arial" panose="020B0604020202020204" pitchFamily="34" charset="0"/>
              <a:buChar char="•"/>
            </a:pPr>
            <a:r>
              <a:rPr lang="de-DE" sz="1500" b="1" dirty="0" smtClean="0"/>
              <a:t>Tasks</a:t>
            </a:r>
            <a:r>
              <a:rPr lang="de-DE" sz="1500" b="1" dirty="0"/>
              <a:t>:</a:t>
            </a:r>
          </a:p>
          <a:p>
            <a:pPr marL="549275" lvl="1" indent="-285750">
              <a:buFont typeface="Arial" panose="020B0604020202020204" pitchFamily="34" charset="0"/>
              <a:buChar char="•"/>
            </a:pPr>
            <a:r>
              <a:rPr lang="en-GB" sz="1500" dirty="0" smtClean="0"/>
              <a:t>installation </a:t>
            </a:r>
            <a:r>
              <a:rPr lang="en-GB" sz="1500" dirty="0"/>
              <a:t>of advanced echo sounder and other vessel equipment</a:t>
            </a:r>
          </a:p>
          <a:p>
            <a:pPr marL="549275" lvl="1" indent="-285750">
              <a:buFont typeface="Arial" panose="020B0604020202020204" pitchFamily="34" charset="0"/>
              <a:buChar char="•"/>
            </a:pPr>
            <a:r>
              <a:rPr lang="en-GB" sz="1500" dirty="0" smtClean="0"/>
              <a:t>definition </a:t>
            </a:r>
            <a:r>
              <a:rPr lang="en-GB" sz="1500" dirty="0"/>
              <a:t>and application of rules and procedures for data generation and data use</a:t>
            </a:r>
          </a:p>
          <a:p>
            <a:pPr marL="549275" lvl="1" indent="-285750">
              <a:buFont typeface="Arial" panose="020B0604020202020204" pitchFamily="34" charset="0"/>
              <a:buChar char="•"/>
            </a:pPr>
            <a:r>
              <a:rPr lang="en-GB" sz="1500" dirty="0" smtClean="0"/>
              <a:t>development </a:t>
            </a:r>
            <a:r>
              <a:rPr lang="en-GB" sz="1500" dirty="0"/>
              <a:t>of tools for energy efficient navigation</a:t>
            </a:r>
          </a:p>
          <a:p>
            <a:pPr marL="549275" lvl="1" indent="-285750">
              <a:buFont typeface="Arial" panose="020B0604020202020204" pitchFamily="34" charset="0"/>
              <a:buChar char="•"/>
            </a:pPr>
            <a:r>
              <a:rPr lang="en-GB" sz="1500" dirty="0" smtClean="0"/>
              <a:t>test </a:t>
            </a:r>
            <a:r>
              <a:rPr lang="en-GB" sz="1500" dirty="0"/>
              <a:t>operations on the Rhine and the Danube</a:t>
            </a:r>
          </a:p>
          <a:p>
            <a:pPr marL="549275" lvl="1" indent="-285750">
              <a:buFont typeface="Arial" panose="020B0604020202020204" pitchFamily="34" charset="0"/>
              <a:buChar char="•"/>
            </a:pPr>
            <a:r>
              <a:rPr lang="en-GB" sz="1500" dirty="0" smtClean="0"/>
              <a:t>technical </a:t>
            </a:r>
            <a:r>
              <a:rPr lang="en-GB" sz="1500" dirty="0"/>
              <a:t>evaluation and conclusions</a:t>
            </a:r>
          </a:p>
          <a:p>
            <a:pPr>
              <a:buFont typeface="Arial" panose="020B0604020202020204" pitchFamily="34" charset="0"/>
              <a:buChar char="•"/>
            </a:pPr>
            <a:r>
              <a:rPr lang="en-GB" sz="1500" b="1" dirty="0" smtClean="0"/>
              <a:t>The </a:t>
            </a:r>
            <a:r>
              <a:rPr lang="en-GB" sz="1500" b="1" dirty="0"/>
              <a:t>envisaged system will have a high potential economic and environmental </a:t>
            </a:r>
            <a:r>
              <a:rPr lang="en-GB" sz="1500" b="1" dirty="0" smtClean="0"/>
              <a:t>impact</a:t>
            </a:r>
          </a:p>
          <a:p>
            <a:pPr marL="549275" lvl="1" indent="-285750">
              <a:buFont typeface="Arial" panose="020B0604020202020204" pitchFamily="34" charset="0"/>
              <a:buChar char="•"/>
            </a:pPr>
            <a:r>
              <a:rPr lang="en-GB" sz="1500" dirty="0"/>
              <a:t>applied to </a:t>
            </a:r>
            <a:r>
              <a:rPr lang="en-GB" sz="1500" dirty="0" smtClean="0"/>
              <a:t>both new </a:t>
            </a:r>
            <a:r>
              <a:rPr lang="en-GB" sz="1500" dirty="0"/>
              <a:t>and existing </a:t>
            </a:r>
            <a:r>
              <a:rPr lang="en-GB" sz="1500" dirty="0" smtClean="0"/>
              <a:t>vessels</a:t>
            </a:r>
          </a:p>
          <a:p>
            <a:pPr marL="549275" lvl="1" indent="-285750">
              <a:buFont typeface="Arial" panose="020B0604020202020204" pitchFamily="34" charset="0"/>
              <a:buChar char="•"/>
            </a:pPr>
            <a:r>
              <a:rPr lang="en-GB" sz="1500" dirty="0"/>
              <a:t>reduction of fuel consumption and </a:t>
            </a:r>
            <a:r>
              <a:rPr lang="en-GB" sz="1500" dirty="0" smtClean="0"/>
              <a:t>corresponding emissions </a:t>
            </a:r>
            <a:r>
              <a:rPr lang="en-GB" sz="1500" dirty="0"/>
              <a:t>to </a:t>
            </a:r>
            <a:r>
              <a:rPr lang="en-GB" sz="1500" dirty="0" smtClean="0"/>
              <a:t>air</a:t>
            </a:r>
          </a:p>
          <a:p>
            <a:pPr marL="549275" lvl="1" indent="-285750">
              <a:buFont typeface="Arial" panose="020B0604020202020204" pitchFamily="34" charset="0"/>
              <a:buChar char="•"/>
            </a:pPr>
            <a:r>
              <a:rPr lang="en-GB" sz="1500" dirty="0"/>
              <a:t>prepare full-scale implementation and impacts by </a:t>
            </a:r>
            <a:r>
              <a:rPr lang="en-GB" sz="1500" dirty="0" smtClean="0"/>
              <a:t>2020</a:t>
            </a:r>
            <a:endParaRPr lang="de-DE" sz="1500" dirty="0" smtClean="0"/>
          </a:p>
        </p:txBody>
      </p:sp>
    </p:spTree>
    <p:extLst>
      <p:ext uri="{BB962C8B-B14F-4D97-AF65-F5344CB8AC3E}">
        <p14:creationId xmlns:p14="http://schemas.microsoft.com/office/powerpoint/2010/main" val="40371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2000" dirty="0" smtClean="0"/>
              <a:t>Fairway Rehabilitation &amp; Maintenance Master Plan (FRMMP) (1)</a:t>
            </a:r>
            <a:endParaRPr lang="en-US" sz="2000" dirty="0"/>
          </a:p>
        </p:txBody>
      </p:sp>
      <p:sp>
        <p:nvSpPr>
          <p:cNvPr id="9" name="Content Placeholder 2"/>
          <p:cNvSpPr txBox="1">
            <a:spLocks/>
          </p:cNvSpPr>
          <p:nvPr/>
        </p:nvSpPr>
        <p:spPr bwMode="auto">
          <a:xfrm>
            <a:off x="581456" y="1484784"/>
            <a:ext cx="2910424"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marR="0" lvl="0" indent="-273050" algn="l" defTabSz="914400" rtl="0" eaLnBrk="0" fontAlgn="base" latinLnBrk="0" hangingPunct="0">
              <a:lnSpc>
                <a:spcPct val="100000"/>
              </a:lnSpc>
              <a:spcBef>
                <a:spcPct val="20000"/>
              </a:spcBef>
              <a:spcAft>
                <a:spcPct val="0"/>
              </a:spcAft>
              <a:buClrTx/>
              <a:buSzPct val="95000"/>
              <a:buFont typeface="Wingdings 2" pitchFamily="18" charset="2"/>
              <a:buChar char=""/>
              <a:tabLst/>
              <a:defRPr/>
            </a:pPr>
            <a:r>
              <a:rPr kumimoji="0" lang="en-US" sz="1600" b="0" i="0" u="none" strike="noStrike" kern="1200" cap="none" spc="0" normalizeH="0" baseline="0" dirty="0" smtClean="0">
                <a:ln>
                  <a:noFill/>
                </a:ln>
                <a:solidFill>
                  <a:sysClr val="windowText" lastClr="000000"/>
                </a:solidFill>
                <a:effectLst/>
                <a:uLnTx/>
                <a:uFillTx/>
                <a:latin typeface="Arial" panose="020B0604020202020204" pitchFamily="34" charset="0"/>
                <a:cs typeface="Arial" panose="020B0604020202020204" pitchFamily="34" charset="0"/>
              </a:rPr>
              <a:t>Sets out </a:t>
            </a:r>
            <a:r>
              <a:rPr kumimoji="0" lang="en-US" sz="1600" b="1" i="0" u="none" strike="noStrike" kern="1200" cap="none" spc="0" normalizeH="0" baseline="0" dirty="0" smtClean="0">
                <a:ln>
                  <a:noFill/>
                </a:ln>
                <a:solidFill>
                  <a:sysClr val="windowText" lastClr="000000"/>
                </a:solidFill>
                <a:effectLst/>
                <a:uLnTx/>
                <a:uFillTx/>
                <a:latin typeface="Arial" panose="020B0604020202020204" pitchFamily="34" charset="0"/>
                <a:cs typeface="Arial" panose="020B0604020202020204" pitchFamily="34" charset="0"/>
              </a:rPr>
              <a:t>the necessary actions in order to reach recommended Levels of Service for the Danube River </a:t>
            </a:r>
            <a:r>
              <a:rPr kumimoji="0" lang="en-US" sz="1600" b="0" i="0" u="none" strike="noStrike" kern="1200" cap="none" spc="0" normalizeH="0" baseline="0" dirty="0" smtClean="0">
                <a:ln>
                  <a:noFill/>
                </a:ln>
                <a:solidFill>
                  <a:sysClr val="windowText" lastClr="000000"/>
                </a:solidFill>
                <a:effectLst/>
                <a:uLnTx/>
                <a:uFillTx/>
                <a:latin typeface="Arial" panose="020B0604020202020204" pitchFamily="34" charset="0"/>
                <a:cs typeface="Arial" panose="020B0604020202020204" pitchFamily="34" charset="0"/>
              </a:rPr>
              <a:t>	</a:t>
            </a:r>
          </a:p>
          <a:p>
            <a:pPr marL="273050" marR="0" lvl="0" indent="-273050" algn="l" defTabSz="914400" rtl="0" eaLnBrk="0" fontAlgn="base" latinLnBrk="0" hangingPunct="0">
              <a:lnSpc>
                <a:spcPct val="100000"/>
              </a:lnSpc>
              <a:spcBef>
                <a:spcPct val="20000"/>
              </a:spcBef>
              <a:spcAft>
                <a:spcPct val="0"/>
              </a:spcAft>
              <a:buClrTx/>
              <a:buSzPct val="95000"/>
              <a:buFont typeface="Wingdings 2" pitchFamily="18" charset="2"/>
              <a:buChar char=""/>
              <a:tabLst/>
              <a:defRPr/>
            </a:pPr>
            <a:r>
              <a:rPr kumimoji="0" lang="en-US" sz="1600" b="0" i="0" u="none" strike="noStrike" kern="1200" cap="none" spc="0" normalizeH="0" baseline="0" dirty="0" smtClean="0">
                <a:ln>
                  <a:noFill/>
                </a:ln>
                <a:solidFill>
                  <a:sysClr val="windowText" lastClr="000000"/>
                </a:solidFill>
                <a:effectLst/>
                <a:uLnTx/>
                <a:uFillTx/>
                <a:latin typeface="Arial" panose="020B0604020202020204" pitchFamily="34" charset="0"/>
                <a:cs typeface="Arial" panose="020B0604020202020204" pitchFamily="34" charset="0"/>
              </a:rPr>
              <a:t>Triggered by the </a:t>
            </a:r>
            <a:r>
              <a:rPr kumimoji="0" lang="en-US" sz="1600" b="1" i="0" u="none" strike="noStrike" kern="1200" cap="none" spc="0" normalizeH="0" baseline="0" dirty="0" smtClean="0">
                <a:ln>
                  <a:noFill/>
                </a:ln>
                <a:solidFill>
                  <a:sysClr val="windowText" lastClr="000000"/>
                </a:solidFill>
                <a:effectLst/>
                <a:uLnTx/>
                <a:uFillTx/>
                <a:latin typeface="Arial" panose="020B0604020202020204" pitchFamily="34" charset="0"/>
                <a:cs typeface="Arial" panose="020B0604020202020204" pitchFamily="34" charset="0"/>
              </a:rPr>
              <a:t>Declaration on Effective Waterway Infrastructure Maintenance on the Danube and its Navigable Tributaries </a:t>
            </a:r>
            <a:r>
              <a:rPr kumimoji="0" lang="en-US" sz="1600" b="0" i="0" u="none" strike="noStrike" kern="1200" cap="none" spc="0" normalizeH="0" baseline="0" dirty="0" smtClean="0">
                <a:ln>
                  <a:noFill/>
                </a:ln>
                <a:solidFill>
                  <a:sysClr val="windowText" lastClr="000000"/>
                </a:solidFill>
                <a:effectLst/>
                <a:uLnTx/>
                <a:uFillTx/>
                <a:latin typeface="Arial" panose="020B0604020202020204" pitchFamily="34" charset="0"/>
                <a:cs typeface="Arial" panose="020B0604020202020204" pitchFamily="34" charset="0"/>
              </a:rPr>
              <a:t>(Luxembourg, 7 June 2012) 	</a:t>
            </a:r>
          </a:p>
          <a:p>
            <a:pPr marL="273050" marR="0" lvl="0" indent="-273050" algn="l" defTabSz="914400" rtl="0" eaLnBrk="0" fontAlgn="base" latinLnBrk="0" hangingPunct="0">
              <a:lnSpc>
                <a:spcPct val="100000"/>
              </a:lnSpc>
              <a:spcBef>
                <a:spcPct val="20000"/>
              </a:spcBef>
              <a:spcAft>
                <a:spcPct val="0"/>
              </a:spcAft>
              <a:buClrTx/>
              <a:buSzPct val="95000"/>
              <a:buFont typeface="Wingdings 2" pitchFamily="18" charset="2"/>
              <a:buChar char=""/>
              <a:tabLst/>
              <a:defRPr/>
            </a:pPr>
            <a:r>
              <a:rPr kumimoji="0" lang="en-US" sz="1600" b="0" i="0" u="none" strike="noStrike" kern="1200" cap="none" spc="0" normalizeH="0" baseline="0" dirty="0" smtClean="0">
                <a:ln>
                  <a:noFill/>
                </a:ln>
                <a:solidFill>
                  <a:sysClr val="windowText" lastClr="000000"/>
                </a:solidFill>
                <a:effectLst/>
                <a:uLnTx/>
                <a:uFillTx/>
                <a:latin typeface="Arial" panose="020B0604020202020204" pitchFamily="34" charset="0"/>
                <a:cs typeface="Arial" panose="020B0604020202020204" pitchFamily="34" charset="0"/>
              </a:rPr>
              <a:t>The FRMMP was </a:t>
            </a:r>
            <a:r>
              <a:rPr kumimoji="0" lang="en-US" sz="1600" b="1" i="0" u="none" strike="noStrike" kern="1200" cap="none" spc="0" normalizeH="0" baseline="0" dirty="0" smtClean="0">
                <a:ln>
                  <a:noFill/>
                </a:ln>
                <a:solidFill>
                  <a:sysClr val="windowText" lastClr="000000"/>
                </a:solidFill>
                <a:effectLst/>
                <a:uLnTx/>
                <a:uFillTx/>
                <a:latin typeface="Arial" panose="020B0604020202020204" pitchFamily="34" charset="0"/>
                <a:cs typeface="Arial" panose="020B0604020202020204" pitchFamily="34" charset="0"/>
              </a:rPr>
              <a:t>endorsed by the Danube Transport Ministers </a:t>
            </a:r>
            <a:r>
              <a:rPr kumimoji="0" lang="en-US" sz="1600" b="0" i="0" u="none" strike="noStrike" kern="1200" cap="none" spc="0" normalizeH="0" baseline="0" dirty="0" smtClean="0">
                <a:ln>
                  <a:noFill/>
                </a:ln>
                <a:solidFill>
                  <a:sysClr val="windowText" lastClr="000000"/>
                </a:solidFill>
                <a:effectLst/>
                <a:uLnTx/>
                <a:uFillTx/>
                <a:latin typeface="Arial" panose="020B0604020202020204" pitchFamily="34" charset="0"/>
                <a:cs typeface="Arial" panose="020B0604020202020204" pitchFamily="34" charset="0"/>
              </a:rPr>
              <a:t>in Brussels on 3</a:t>
            </a:r>
            <a:r>
              <a:rPr kumimoji="0" lang="en-US" sz="1600" b="0" i="0" u="none" strike="noStrike" kern="1200" cap="none" spc="0" normalizeH="0" baseline="30000" dirty="0" smtClean="0">
                <a:ln>
                  <a:noFill/>
                </a:ln>
                <a:solidFill>
                  <a:sysClr val="windowText" lastClr="000000"/>
                </a:solidFill>
                <a:effectLst/>
                <a:uLnTx/>
                <a:uFillTx/>
                <a:latin typeface="Arial" panose="020B0604020202020204" pitchFamily="34" charset="0"/>
                <a:cs typeface="Arial" panose="020B0604020202020204" pitchFamily="34" charset="0"/>
              </a:rPr>
              <a:t>rd</a:t>
            </a:r>
            <a:r>
              <a:rPr kumimoji="0" lang="en-US" sz="1600" b="0" i="0" u="none" strike="noStrike" kern="1200" cap="none" spc="0" normalizeH="0" baseline="0" dirty="0" smtClean="0">
                <a:ln>
                  <a:noFill/>
                </a:ln>
                <a:solidFill>
                  <a:sysClr val="windowText" lastClr="000000"/>
                </a:solidFill>
                <a:effectLst/>
                <a:uLnTx/>
                <a:uFillTx/>
                <a:latin typeface="Arial" panose="020B0604020202020204" pitchFamily="34" charset="0"/>
                <a:cs typeface="Arial" panose="020B0604020202020204" pitchFamily="34" charset="0"/>
              </a:rPr>
              <a:t> December 2014</a:t>
            </a:r>
            <a:endParaRPr kumimoji="0" lang="en-US" sz="1600" b="0" i="0" u="none" strike="noStrike" kern="120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931" t="9809" r="31638" b="40211"/>
          <a:stretch/>
        </p:blipFill>
        <p:spPr bwMode="auto">
          <a:xfrm>
            <a:off x="3635896" y="1465196"/>
            <a:ext cx="3081245" cy="2929122"/>
          </a:xfrm>
          <a:prstGeom prst="rect">
            <a:avLst/>
          </a:prstGeom>
          <a:solidFill>
            <a:schemeClr val="tx2">
              <a:lumMod val="40000"/>
              <a:lumOff val="60000"/>
            </a:schemeClr>
          </a:solidFill>
          <a:ln>
            <a:noFill/>
          </a:ln>
          <a:extLst/>
        </p:spPr>
      </p:pic>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91" t="21095" r="43358" b="18674"/>
          <a:stretch/>
        </p:blipFill>
        <p:spPr bwMode="auto">
          <a:xfrm>
            <a:off x="4283969" y="4305139"/>
            <a:ext cx="2016224" cy="228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537" t="15605" r="42874" b="32654"/>
          <a:stretch/>
        </p:blipFill>
        <p:spPr bwMode="auto">
          <a:xfrm>
            <a:off x="7020273" y="4077072"/>
            <a:ext cx="2129712" cy="209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671" t="29004" r="45224" b="21775"/>
          <a:stretch/>
        </p:blipFill>
        <p:spPr bwMode="auto">
          <a:xfrm>
            <a:off x="6444208" y="1484785"/>
            <a:ext cx="2664297" cy="306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465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7737" y="687600"/>
            <a:ext cx="8429063" cy="532800"/>
          </a:xfrm>
        </p:spPr>
        <p:txBody>
          <a:bodyPr/>
          <a:lstStyle/>
          <a:p>
            <a:r>
              <a:rPr lang="en-US" sz="2000" dirty="0" smtClean="0"/>
              <a:t>Fairway Rehabilitation &amp; Maintenance Master Plan (FRMMP) (2)</a:t>
            </a:r>
            <a:endParaRPr lang="en-US" sz="2000" dirty="0"/>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94" t="10880" r="16194" b="4477"/>
          <a:stretch/>
        </p:blipFill>
        <p:spPr bwMode="auto">
          <a:xfrm>
            <a:off x="257737" y="1315252"/>
            <a:ext cx="6810094" cy="479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2"/>
          <p:cNvSpPr txBox="1"/>
          <p:nvPr/>
        </p:nvSpPr>
        <p:spPr>
          <a:xfrm>
            <a:off x="7236296" y="1844824"/>
            <a:ext cx="1656184" cy="1815882"/>
          </a:xfrm>
          <a:prstGeom prst="rect">
            <a:avLst/>
          </a:prstGeom>
          <a:noFill/>
        </p:spPr>
        <p:txBody>
          <a:bodyPr wrap="square" rtlCol="0">
            <a:spAutoFit/>
          </a:bodyPr>
          <a:lstStyle/>
          <a:p>
            <a:pPr algn="ctr"/>
            <a:r>
              <a:rPr lang="en-GB" sz="1600" dirty="0" smtClean="0">
                <a:latin typeface="Arial" panose="020B0604020202020204" pitchFamily="34" charset="0"/>
                <a:cs typeface="Arial" panose="020B0604020202020204" pitchFamily="34" charset="0"/>
              </a:rPr>
              <a:t>Most critical maintenance locations on the </a:t>
            </a:r>
            <a:r>
              <a:rPr lang="en-GB" sz="1600" b="1" dirty="0" smtClean="0">
                <a:latin typeface="Arial" panose="020B0604020202020204" pitchFamily="34" charset="0"/>
                <a:cs typeface="Arial" panose="020B0604020202020204" pitchFamily="34" charset="0"/>
              </a:rPr>
              <a:t>Danube</a:t>
            </a:r>
            <a:r>
              <a:rPr lang="en-GB" sz="1600" dirty="0" smtClean="0">
                <a:latin typeface="Arial" panose="020B0604020202020204" pitchFamily="34" charset="0"/>
                <a:cs typeface="Arial" panose="020B0604020202020204" pitchFamily="34" charset="0"/>
              </a:rPr>
              <a:t> as identified with strong support of PDI members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830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363272" cy="648072"/>
          </a:xfrm>
        </p:spPr>
        <p:txBody>
          <a:bodyPr>
            <a:noAutofit/>
          </a:bodyPr>
          <a:lstStyle/>
          <a:p>
            <a:pPr algn="l"/>
            <a:r>
              <a:rPr lang="en-GB" sz="2200" b="1" dirty="0">
                <a:solidFill>
                  <a:srgbClr val="264F63"/>
                </a:solidFill>
                <a:latin typeface="Arial" pitchFamily="34" charset="0"/>
                <a:cs typeface="Arial" pitchFamily="34" charset="0"/>
              </a:rPr>
              <a:t>CEF </a:t>
            </a:r>
            <a:r>
              <a:rPr lang="en-GB" sz="2200" b="1" dirty="0" smtClean="0">
                <a:solidFill>
                  <a:srgbClr val="264F63"/>
                </a:solidFill>
                <a:latin typeface="Arial" pitchFamily="34" charset="0"/>
                <a:cs typeface="Arial" pitchFamily="34" charset="0"/>
              </a:rPr>
              <a:t>Applications </a:t>
            </a:r>
            <a:r>
              <a:rPr lang="en-GB" sz="2200" b="1" dirty="0">
                <a:solidFill>
                  <a:srgbClr val="264F63"/>
                </a:solidFill>
                <a:latin typeface="Arial" pitchFamily="34" charset="0"/>
                <a:cs typeface="Arial" pitchFamily="34" charset="0"/>
              </a:rPr>
              <a:t>for </a:t>
            </a:r>
            <a:r>
              <a:rPr lang="en-GB" sz="2200" b="1" dirty="0" smtClean="0">
                <a:solidFill>
                  <a:srgbClr val="264F63"/>
                </a:solidFill>
                <a:latin typeface="Arial" pitchFamily="34" charset="0"/>
                <a:cs typeface="Arial" pitchFamily="34" charset="0"/>
              </a:rPr>
              <a:t>the implementation of the FRMMP (1</a:t>
            </a:r>
            <a:r>
              <a:rPr lang="en-GB" sz="2200" b="1" dirty="0" smtClean="0">
                <a:solidFill>
                  <a:srgbClr val="264F63"/>
                </a:solidFill>
                <a:latin typeface="Arial" pitchFamily="34" charset="0"/>
                <a:cs typeface="Arial" pitchFamily="34" charset="0"/>
              </a:rPr>
              <a:t>)</a:t>
            </a:r>
            <a:endParaRPr lang="en-GB" sz="2200" b="1" dirty="0">
              <a:solidFill>
                <a:srgbClr val="264F63"/>
              </a:solidFill>
              <a:latin typeface="Arial" pitchFamily="34" charset="0"/>
              <a:cs typeface="Arial" pitchFamily="34" charset="0"/>
            </a:endParaRPr>
          </a:p>
        </p:txBody>
      </p:sp>
      <p:sp>
        <p:nvSpPr>
          <p:cNvPr id="3" name="Content Placeholder 2"/>
          <p:cNvSpPr>
            <a:spLocks noGrp="1"/>
          </p:cNvSpPr>
          <p:nvPr>
            <p:ph idx="1"/>
          </p:nvPr>
        </p:nvSpPr>
        <p:spPr>
          <a:xfrm>
            <a:off x="590872" y="2420888"/>
            <a:ext cx="8229600" cy="3669357"/>
          </a:xfrm>
        </p:spPr>
        <p:txBody>
          <a:bodyPr>
            <a:normAutofit/>
          </a:bodyPr>
          <a:lstStyle/>
          <a:p>
            <a:r>
              <a:rPr lang="en-US" sz="1400" dirty="0" smtClean="0">
                <a:latin typeface="Arial" panose="020B0604020202020204" pitchFamily="34" charset="0"/>
                <a:cs typeface="Arial" panose="020B0604020202020204" pitchFamily="34" charset="0"/>
              </a:rPr>
              <a:t>Applicant: River Administration of the Lower Danube Galati - </a:t>
            </a:r>
            <a:r>
              <a:rPr lang="en-US" sz="1400" b="1" dirty="0" smtClean="0">
                <a:latin typeface="Arial" panose="020B0604020202020204" pitchFamily="34" charset="0"/>
                <a:cs typeface="Arial" panose="020B0604020202020204" pitchFamily="34" charset="0"/>
              </a:rPr>
              <a:t>AFDJ Galati </a:t>
            </a:r>
            <a:r>
              <a:rPr lang="en-US" sz="1400" b="1" dirty="0" smtClean="0">
                <a:latin typeface="Arial" panose="020B0604020202020204" pitchFamily="34" charset="0"/>
                <a:cs typeface="Arial" panose="020B0604020202020204" pitchFamily="34" charset="0"/>
              </a:rPr>
              <a:t>/ Romania</a:t>
            </a:r>
            <a:endParaRPr lang="en-US" sz="1400" b="1"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Planned duration: </a:t>
            </a:r>
            <a:r>
              <a:rPr lang="en-US" sz="1400" b="1" dirty="0" smtClean="0">
                <a:latin typeface="Arial" panose="020B0604020202020204" pitchFamily="34" charset="0"/>
                <a:cs typeface="Arial" panose="020B0604020202020204" pitchFamily="34" charset="0"/>
              </a:rPr>
              <a:t>July 2015 – June 2019</a:t>
            </a:r>
          </a:p>
          <a:p>
            <a:r>
              <a:rPr lang="en-US" sz="1400" dirty="0" smtClean="0">
                <a:latin typeface="Arial" panose="020B0604020202020204" pitchFamily="34" charset="0"/>
                <a:cs typeface="Arial" panose="020B0604020202020204" pitchFamily="34" charset="0"/>
              </a:rPr>
              <a:t>Project volume: 24,995,000 EUR, Expected EC contribution: 21,245,750 EUR (85%)</a:t>
            </a:r>
          </a:p>
          <a:p>
            <a:r>
              <a:rPr lang="en-US" sz="1400" dirty="0" smtClean="0">
                <a:latin typeface="Arial" panose="020B0604020202020204" pitchFamily="34" charset="0"/>
                <a:cs typeface="Arial" panose="020B0604020202020204" pitchFamily="34" charset="0"/>
              </a:rPr>
              <a:t>Project filed in: </a:t>
            </a:r>
            <a:r>
              <a:rPr lang="en-US" sz="1400" b="1" dirty="0" smtClean="0">
                <a:latin typeface="Arial" panose="020B0604020202020204" pitchFamily="34" charset="0"/>
                <a:cs typeface="Arial" panose="020B0604020202020204" pitchFamily="34" charset="0"/>
              </a:rPr>
              <a:t>CEF MAP Call 2014 F04 </a:t>
            </a:r>
            <a:r>
              <a:rPr lang="en-US" sz="1400" dirty="0" smtClean="0">
                <a:latin typeface="Arial" panose="020B0604020202020204" pitchFamily="34" charset="0"/>
                <a:cs typeface="Arial" panose="020B0604020202020204" pitchFamily="34" charset="0"/>
              </a:rPr>
              <a:t>/ Pre-identified projects on the Core Network corridors / Inland Waterways and Ports</a:t>
            </a:r>
          </a:p>
          <a:p>
            <a:endParaRPr lang="en-US" sz="400" dirty="0" smtClean="0">
              <a:latin typeface="Arial" panose="020B0604020202020204" pitchFamily="34" charset="0"/>
              <a:cs typeface="Arial" panose="020B0604020202020204" pitchFamily="34" charset="0"/>
            </a:endParaRPr>
          </a:p>
          <a:p>
            <a:r>
              <a:rPr lang="en-US" sz="1400" u="sng" dirty="0" smtClean="0">
                <a:latin typeface="Arial" panose="020B0604020202020204" pitchFamily="34" charset="0"/>
                <a:cs typeface="Arial" panose="020B0604020202020204" pitchFamily="34" charset="0"/>
              </a:rPr>
              <a:t>Objectives:</a:t>
            </a:r>
          </a:p>
          <a:p>
            <a:r>
              <a:rPr lang="en-US" sz="1400" b="1" dirty="0" smtClean="0">
                <a:latin typeface="Arial" panose="020B0604020202020204" pitchFamily="34" charset="0"/>
                <a:cs typeface="Arial" panose="020B0604020202020204" pitchFamily="34" charset="0"/>
              </a:rPr>
              <a:t>Procurement of technical vessels for dredging and signaling </a:t>
            </a:r>
            <a:r>
              <a:rPr lang="en-US" sz="1400" dirty="0" smtClean="0">
                <a:latin typeface="Arial" panose="020B0604020202020204" pitchFamily="34" charset="0"/>
                <a:cs typeface="Arial" panose="020B0604020202020204" pitchFamily="34" charset="0"/>
              </a:rPr>
              <a:t>(cutter suction dredger, hopper split barges, 2 working vessels, one marking vessel and other technical equipment)</a:t>
            </a:r>
          </a:p>
          <a:p>
            <a:r>
              <a:rPr lang="en-US" sz="1400" b="1" dirty="0" smtClean="0">
                <a:latin typeface="Arial" panose="020B0604020202020204" pitchFamily="34" charset="0"/>
                <a:cs typeface="Arial" panose="020B0604020202020204" pitchFamily="34" charset="0"/>
              </a:rPr>
              <a:t>Pilot operations in dredging and fairway marking </a:t>
            </a:r>
            <a:r>
              <a:rPr lang="en-US" sz="1400" dirty="0" smtClean="0">
                <a:latin typeface="Arial" panose="020B0604020202020204" pitchFamily="34" charset="0"/>
                <a:cs typeface="Arial" panose="020B0604020202020204" pitchFamily="34" charset="0"/>
              </a:rPr>
              <a:t>in order to tackle the most critical fairway limitations on the Romanian Danube. These most critical spots have been identified in the FRMMP and will be prioritized with the help of the </a:t>
            </a:r>
            <a:r>
              <a:rPr lang="en-US" sz="1400" b="1" dirty="0" smtClean="0">
                <a:latin typeface="Arial" panose="020B0604020202020204" pitchFamily="34" charset="0"/>
                <a:cs typeface="Arial" panose="020B0604020202020204" pitchFamily="34" charset="0"/>
              </a:rPr>
              <a:t>FAIRway project </a:t>
            </a:r>
            <a:r>
              <a:rPr lang="en-US" sz="1400" dirty="0" smtClean="0">
                <a:latin typeface="Arial" panose="020B0604020202020204" pitchFamily="34" charset="0"/>
                <a:cs typeface="Arial" panose="020B0604020202020204" pitchFamily="34" charset="0"/>
              </a:rPr>
              <a:t>(2014-RO-TMC-0231-S)</a:t>
            </a:r>
          </a:p>
          <a:p>
            <a:r>
              <a:rPr lang="en-US" sz="1400" b="1" dirty="0" smtClean="0">
                <a:latin typeface="Arial" panose="020B0604020202020204" pitchFamily="34" charset="0"/>
                <a:cs typeface="Arial" panose="020B0604020202020204" pitchFamily="34" charset="0"/>
              </a:rPr>
              <a:t>PATTERN enables Romania to fulfill the obligations set out in the Fairway Rehabilitation and Maintenance Master Plan – Danube and its navigable tributaries (FRMMP)</a:t>
            </a:r>
          </a:p>
          <a:p>
            <a:endParaRPr lang="en-US" sz="1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7924800" y="6453336"/>
            <a:ext cx="762000" cy="365125"/>
          </a:xfrm>
        </p:spPr>
        <p:txBody>
          <a:bodyPr/>
          <a:lstStyle/>
          <a:p>
            <a:pPr algn="r">
              <a:defRPr/>
            </a:pPr>
            <a:fld id="{1D98C058-70F4-4B8B-B612-AE34A52F55C4}" type="slidenum">
              <a:rPr lang="ro-RO" sz="1200" smtClean="0"/>
              <a:pPr algn="r">
                <a:defRPr/>
              </a:pPr>
              <a:t>13</a:t>
            </a:fld>
            <a:endParaRPr lang="ro-RO" sz="1200" dirty="0"/>
          </a:p>
        </p:txBody>
      </p:sp>
      <p:sp>
        <p:nvSpPr>
          <p:cNvPr id="6" name="Rechteck 5"/>
          <p:cNvSpPr/>
          <p:nvPr/>
        </p:nvSpPr>
        <p:spPr>
          <a:xfrm>
            <a:off x="457200" y="1412776"/>
            <a:ext cx="8190656" cy="646331"/>
          </a:xfrm>
          <a:prstGeom prst="rect">
            <a:avLst/>
          </a:prstGeom>
        </p:spPr>
        <p:txBody>
          <a:bodyPr wrap="square">
            <a:spAutoFit/>
          </a:bodyPr>
          <a:lstStyle/>
          <a:p>
            <a:r>
              <a:rPr lang="en-GB" b="1" dirty="0">
                <a:solidFill>
                  <a:schemeClr val="tx2">
                    <a:lumMod val="75000"/>
                  </a:schemeClr>
                </a:solidFill>
                <a:latin typeface="Arial" panose="020B0604020202020204" pitchFamily="34" charset="0"/>
                <a:cs typeface="Arial" panose="020B0604020202020204" pitchFamily="34" charset="0"/>
              </a:rPr>
              <a:t>Pilot activities to develop the technical and operational capacity for Danube fairway </a:t>
            </a:r>
            <a:r>
              <a:rPr lang="en-GB" b="1" dirty="0" smtClean="0">
                <a:solidFill>
                  <a:schemeClr val="tx2">
                    <a:lumMod val="75000"/>
                  </a:schemeClr>
                </a:solidFill>
                <a:latin typeface="Arial" panose="020B0604020202020204" pitchFamily="34" charset="0"/>
                <a:cs typeface="Arial" panose="020B0604020202020204" pitchFamily="34" charset="0"/>
              </a:rPr>
              <a:t>rehabilitation – PATTERN, 2014-RO-TMC-0421-S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286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924800" y="6453336"/>
            <a:ext cx="762000" cy="365125"/>
          </a:xfrm>
        </p:spPr>
        <p:txBody>
          <a:bodyPr/>
          <a:lstStyle/>
          <a:p>
            <a:pPr algn="r">
              <a:defRPr/>
            </a:pPr>
            <a:fld id="{1D98C058-70F4-4B8B-B612-AE34A52F55C4}" type="slidenum">
              <a:rPr lang="ro-RO" sz="1200" smtClean="0"/>
              <a:pPr algn="r">
                <a:defRPr/>
              </a:pPr>
              <a:t>14</a:t>
            </a:fld>
            <a:endParaRPr lang="ro-RO"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1988840"/>
            <a:ext cx="5482486" cy="376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797152"/>
            <a:ext cx="1264447" cy="126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5220072" y="1310024"/>
            <a:ext cx="3672408" cy="4855280"/>
          </a:xfrm>
        </p:spPr>
        <p:txBody>
          <a:bodyPr>
            <a:noAutofit/>
          </a:bodyPr>
          <a:lstStyle/>
          <a:p>
            <a:pPr marL="0" indent="0">
              <a:buNone/>
            </a:pPr>
            <a:r>
              <a:rPr lang="en-GB" sz="1400" b="1" u="sng" dirty="0" smtClean="0">
                <a:latin typeface="Arial" panose="020B0604020202020204" pitchFamily="34" charset="0"/>
                <a:cs typeface="Arial" panose="020B0604020202020204" pitchFamily="34" charset="0"/>
              </a:rPr>
              <a:t>Corresponding applications:</a:t>
            </a:r>
            <a:endParaRPr lang="en-GB" sz="1400" b="1" u="sng" dirty="0" smtClean="0">
              <a:latin typeface="Arial" panose="020B0604020202020204" pitchFamily="34" charset="0"/>
              <a:cs typeface="Arial" panose="020B0604020202020204" pitchFamily="34" charset="0"/>
            </a:endParaRPr>
          </a:p>
          <a:p>
            <a:pPr marL="0" indent="0">
              <a:buNone/>
            </a:pPr>
            <a:endParaRPr lang="en-GB" sz="400" b="1" u="sng" dirty="0" smtClean="0">
              <a:latin typeface="Arial" panose="020B0604020202020204" pitchFamily="34" charset="0"/>
              <a:cs typeface="Arial" panose="020B0604020202020204" pitchFamily="34" charset="0"/>
            </a:endParaRPr>
          </a:p>
          <a:p>
            <a:pPr marL="0" indent="0">
              <a:buNone/>
            </a:pPr>
            <a:r>
              <a:rPr lang="en-GB" sz="1400" b="1" dirty="0" err="1" smtClean="0">
                <a:latin typeface="Arial" panose="020B0604020202020204" pitchFamily="34" charset="0"/>
                <a:cs typeface="Arial" panose="020B0604020202020204" pitchFamily="34" charset="0"/>
              </a:rPr>
              <a:t>FAIRway</a:t>
            </a:r>
            <a:r>
              <a:rPr lang="en-GB" sz="1400" b="1" dirty="0" smtClean="0">
                <a:latin typeface="Arial" panose="020B0604020202020204" pitchFamily="34" charset="0"/>
                <a:cs typeface="Arial" panose="020B0604020202020204" pitchFamily="34" charset="0"/>
              </a:rPr>
              <a:t> </a:t>
            </a:r>
            <a:r>
              <a:rPr lang="en-GB" sz="1400" b="1" dirty="0" smtClean="0">
                <a:latin typeface="Arial" panose="020B0604020202020204" pitchFamily="34" charset="0"/>
                <a:cs typeface="Arial" panose="020B0604020202020204" pitchFamily="34" charset="0"/>
              </a:rPr>
              <a:t>(</a:t>
            </a:r>
            <a:r>
              <a:rPr lang="en-GB" sz="1400" b="1" dirty="0">
                <a:latin typeface="Arial" panose="020B0604020202020204" pitchFamily="34" charset="0"/>
                <a:cs typeface="Arial" panose="020B0604020202020204" pitchFamily="34" charset="0"/>
              </a:rPr>
              <a:t>2014-RO-TMC-0231-S</a:t>
            </a:r>
            <a:r>
              <a:rPr lang="en-GB" sz="1400" b="1" dirty="0" smtClean="0">
                <a:latin typeface="Arial" panose="020B0604020202020204" pitchFamily="34" charset="0"/>
                <a:cs typeface="Arial" panose="020B0604020202020204" pitchFamily="34" charset="0"/>
              </a:rPr>
              <a:t>)</a:t>
            </a:r>
            <a:r>
              <a:rPr lang="en-GB" sz="1400" dirty="0" smtClean="0">
                <a:latin typeface="Arial" panose="020B0604020202020204" pitchFamily="34" charset="0"/>
                <a:cs typeface="Arial" panose="020B0604020202020204" pitchFamily="34" charset="0"/>
              </a:rPr>
              <a:t> which is multi-national project to elaborate </a:t>
            </a:r>
            <a:r>
              <a:rPr lang="en-GB" sz="1400" dirty="0">
                <a:latin typeface="Arial" panose="020B0604020202020204" pitchFamily="34" charset="0"/>
                <a:cs typeface="Arial" panose="020B0604020202020204" pitchFamily="34" charset="0"/>
              </a:rPr>
              <a:t>coordinated national roadmaps and define the pilots for the implementation of the Master Plan (FRMMP</a:t>
            </a:r>
            <a:r>
              <a:rPr lang="en-GB" sz="1400" dirty="0" smtClean="0">
                <a:latin typeface="Arial" panose="020B0604020202020204" pitchFamily="34" charset="0"/>
                <a:cs typeface="Arial" panose="020B0604020202020204" pitchFamily="34" charset="0"/>
              </a:rPr>
              <a:t>). </a:t>
            </a:r>
          </a:p>
          <a:p>
            <a:r>
              <a:rPr lang="en-GB" sz="1400" dirty="0" smtClean="0">
                <a:latin typeface="Arial" panose="020B0604020202020204" pitchFamily="34" charset="0"/>
                <a:cs typeface="Arial" panose="020B0604020202020204" pitchFamily="34" charset="0"/>
              </a:rPr>
              <a:t>AFDJ will procure one surveying and one marking vessel and execute several tasks related hydrological and hydrographic surveys</a:t>
            </a:r>
          </a:p>
          <a:p>
            <a:r>
              <a:rPr lang="en-GB" sz="1400" dirty="0" smtClean="0">
                <a:latin typeface="Arial" panose="020B0604020202020204" pitchFamily="34" charset="0"/>
                <a:cs typeface="Arial" panose="020B0604020202020204" pitchFamily="34" charset="0"/>
              </a:rPr>
              <a:t>PDI will be member of Advisory Board</a:t>
            </a:r>
            <a:endParaRPr lang="en-GB" sz="1400" dirty="0">
              <a:latin typeface="Arial" panose="020B0604020202020204" pitchFamily="34" charset="0"/>
              <a:cs typeface="Arial" panose="020B0604020202020204" pitchFamily="34" charset="0"/>
            </a:endParaRPr>
          </a:p>
          <a:p>
            <a:pPr marL="0" indent="0">
              <a:buNone/>
            </a:pPr>
            <a:endParaRPr lang="en-GB" sz="400" dirty="0" smtClean="0">
              <a:latin typeface="Arial" panose="020B0604020202020204" pitchFamily="34" charset="0"/>
              <a:cs typeface="Arial" panose="020B0604020202020204" pitchFamily="34" charset="0"/>
            </a:endParaRPr>
          </a:p>
          <a:p>
            <a:pPr marL="0" indent="0">
              <a:buNone/>
            </a:pPr>
            <a:r>
              <a:rPr lang="en-US" sz="1400" b="1" dirty="0" smtClean="0">
                <a:latin typeface="Arial" panose="020B0604020202020204" pitchFamily="34" charset="0"/>
                <a:cs typeface="Arial" panose="020B0604020202020204" pitchFamily="34" charset="0"/>
              </a:rPr>
              <a:t>FAST DANUBE (2014-RO-TMC-0232-S)</a:t>
            </a:r>
            <a:r>
              <a:rPr lang="en-US" sz="1400" dirty="0" smtClean="0">
                <a:latin typeface="Arial" panose="020B0604020202020204" pitchFamily="34" charset="0"/>
                <a:cs typeface="Arial" panose="020B0604020202020204" pitchFamily="34" charset="0"/>
              </a:rPr>
              <a:t> Technical </a:t>
            </a:r>
            <a:r>
              <a:rPr lang="en-US" sz="1400" dirty="0">
                <a:latin typeface="Arial" panose="020B0604020202020204" pitchFamily="34" charset="0"/>
                <a:cs typeface="Arial" panose="020B0604020202020204" pitchFamily="34" charset="0"/>
              </a:rPr>
              <a:t>Assistance for Revising and Complementing the Feasibility Study Regarding the Improvement of Navigation Conditions on the Romanian-Bulgarian Common Sector of the Danube and Complementary </a:t>
            </a:r>
            <a:r>
              <a:rPr lang="en-US" sz="1400" dirty="0" smtClean="0">
                <a:latin typeface="Arial" panose="020B0604020202020204" pitchFamily="34" charset="0"/>
                <a:cs typeface="Arial" panose="020B0604020202020204" pitchFamily="34" charset="0"/>
              </a:rPr>
              <a:t>Studies</a:t>
            </a:r>
          </a:p>
          <a:p>
            <a:r>
              <a:rPr lang="en-US" sz="1400" dirty="0" smtClean="0">
                <a:latin typeface="Arial" panose="020B0604020202020204" pitchFamily="34" charset="0"/>
                <a:cs typeface="Arial" panose="020B0604020202020204" pitchFamily="34" charset="0"/>
              </a:rPr>
              <a:t>Updates and prepares River engineering project on Common RO-BG sector, 11/2014 – 01/2017</a:t>
            </a:r>
            <a:endParaRPr lang="en-GB" sz="1400" dirty="0">
              <a:latin typeface="Arial" panose="020B0604020202020204" pitchFamily="34" charset="0"/>
              <a:cs typeface="Arial" panose="020B0604020202020204" pitchFamily="34" charset="0"/>
            </a:endParaRPr>
          </a:p>
        </p:txBody>
      </p:sp>
      <p:sp>
        <p:nvSpPr>
          <p:cNvPr id="11" name="Title 1"/>
          <p:cNvSpPr txBox="1">
            <a:spLocks/>
          </p:cNvSpPr>
          <p:nvPr/>
        </p:nvSpPr>
        <p:spPr>
          <a:xfrm>
            <a:off x="609600" y="562897"/>
            <a:ext cx="8363272" cy="64807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200" b="1" dirty="0" smtClean="0">
                <a:solidFill>
                  <a:srgbClr val="264F63"/>
                </a:solidFill>
                <a:latin typeface="Arial" pitchFamily="34" charset="0"/>
                <a:cs typeface="Arial" pitchFamily="34" charset="0"/>
              </a:rPr>
              <a:t>CEF Applications for </a:t>
            </a:r>
            <a:r>
              <a:rPr lang="en-GB" sz="2200" b="1" dirty="0">
                <a:solidFill>
                  <a:srgbClr val="264F63"/>
                </a:solidFill>
                <a:latin typeface="Arial" pitchFamily="34" charset="0"/>
                <a:cs typeface="Arial" pitchFamily="34" charset="0"/>
              </a:rPr>
              <a:t>the implementation of the FRMMP (</a:t>
            </a:r>
            <a:r>
              <a:rPr lang="en-GB" sz="2200" b="1" dirty="0" smtClean="0">
                <a:solidFill>
                  <a:srgbClr val="264F63"/>
                </a:solidFill>
                <a:latin typeface="Arial" pitchFamily="34" charset="0"/>
                <a:cs typeface="Arial" pitchFamily="34" charset="0"/>
              </a:rPr>
              <a:t>2)</a:t>
            </a:r>
          </a:p>
          <a:p>
            <a:pPr algn="l"/>
            <a:endParaRPr lang="en-GB" sz="1800" b="1" dirty="0">
              <a:solidFill>
                <a:srgbClr val="264F63"/>
              </a:solidFill>
              <a:latin typeface="Arial" pitchFamily="34" charset="0"/>
              <a:cs typeface="Arial" pitchFamily="34" charset="0"/>
            </a:endParaRPr>
          </a:p>
        </p:txBody>
      </p:sp>
    </p:spTree>
    <p:extLst>
      <p:ext uri="{BB962C8B-B14F-4D97-AF65-F5344CB8AC3E}">
        <p14:creationId xmlns:p14="http://schemas.microsoft.com/office/powerpoint/2010/main" val="398956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xfrm>
            <a:off x="539750" y="687388"/>
            <a:ext cx="814705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GB" altLang="en-US" dirty="0" smtClean="0">
                <a:latin typeface="+mn-lt"/>
                <a:cs typeface="Arial" charset="0"/>
              </a:rPr>
              <a:t>Port Development – Priorities 2015</a:t>
            </a:r>
            <a:r>
              <a:rPr lang="en-GB" altLang="en-US" dirty="0" smtClean="0">
                <a:latin typeface="Arial" charset="0"/>
                <a:cs typeface="Arial" charset="0"/>
              </a:rPr>
              <a:t/>
            </a:r>
            <a:br>
              <a:rPr lang="en-GB" altLang="en-US" dirty="0" smtClean="0">
                <a:latin typeface="Arial" charset="0"/>
                <a:cs typeface="Arial" charset="0"/>
              </a:rPr>
            </a:br>
            <a:r>
              <a:rPr lang="en-GB" altLang="en-US" dirty="0" smtClean="0">
                <a:latin typeface="Arial" charset="0"/>
                <a:cs typeface="Arial" charset="0"/>
              </a:rPr>
              <a:t/>
            </a:r>
            <a:br>
              <a:rPr lang="en-GB" altLang="en-US" dirty="0" smtClean="0">
                <a:latin typeface="Arial" charset="0"/>
                <a:cs typeface="Arial" charset="0"/>
              </a:rPr>
            </a:br>
            <a:endParaRPr lang="de-AT" altLang="de-DE" dirty="0" smtClean="0">
              <a:latin typeface="Arial" charset="0"/>
              <a:cs typeface="Arial" charset="0"/>
            </a:endParaRPr>
          </a:p>
        </p:txBody>
      </p:sp>
      <p:sp>
        <p:nvSpPr>
          <p:cNvPr id="3" name="Subtitle 2"/>
          <p:cNvSpPr>
            <a:spLocks noGrp="1"/>
          </p:cNvSpPr>
          <p:nvPr>
            <p:ph type="subTitle" idx="1"/>
          </p:nvPr>
        </p:nvSpPr>
        <p:spPr>
          <a:xfrm>
            <a:off x="323850" y="1220788"/>
            <a:ext cx="8496622" cy="4800600"/>
          </a:xfrm>
        </p:spPr>
        <p:txBody>
          <a:bodyPr/>
          <a:lstStyle/>
          <a:p>
            <a:pPr marL="265113">
              <a:buFont typeface="Arial" pitchFamily="34" charset="0"/>
              <a:buNone/>
              <a:defRPr/>
            </a:pPr>
            <a:endParaRPr lang="en-GB" sz="800" b="0" u="sng" dirty="0" smtClean="0"/>
          </a:p>
          <a:p>
            <a:pPr marL="736600" lvl="1" indent="-285750">
              <a:buClrTx/>
              <a:buFont typeface="Arial" pitchFamily="34" charset="0"/>
              <a:buChar char="•"/>
              <a:defRPr/>
            </a:pPr>
            <a:endParaRPr lang="en-GB" sz="600" b="0" dirty="0" smtClean="0"/>
          </a:p>
          <a:p>
            <a:pPr marL="265113">
              <a:buClrTx/>
              <a:buFont typeface="Arial" pitchFamily="34" charset="0"/>
              <a:buNone/>
              <a:defRPr/>
            </a:pPr>
            <a:endParaRPr lang="en-GB" sz="1400" b="0" u="sng" dirty="0" smtClean="0"/>
          </a:p>
          <a:p>
            <a:pPr marL="265113">
              <a:buClrTx/>
              <a:buFont typeface="Arial" pitchFamily="34" charset="0"/>
              <a:buNone/>
              <a:defRPr/>
            </a:pPr>
            <a:endParaRPr lang="en-GB" sz="1400" b="0" u="sng" dirty="0"/>
          </a:p>
          <a:p>
            <a:pPr marL="265113">
              <a:buClrTx/>
              <a:buFont typeface="Arial" pitchFamily="34" charset="0"/>
              <a:buNone/>
              <a:defRPr/>
            </a:pPr>
            <a:endParaRPr lang="en-GB" sz="1400" b="0" u="sng" dirty="0" smtClean="0"/>
          </a:p>
          <a:p>
            <a:pPr marL="265113">
              <a:buClrTx/>
              <a:buFont typeface="Arial" pitchFamily="34" charset="0"/>
              <a:buNone/>
              <a:defRPr/>
            </a:pPr>
            <a:endParaRPr lang="en-GB" sz="1400" b="0" u="sng" dirty="0"/>
          </a:p>
          <a:p>
            <a:pPr marL="265113">
              <a:buClrTx/>
              <a:buFont typeface="Arial" pitchFamily="34" charset="0"/>
              <a:buNone/>
              <a:defRPr/>
            </a:pPr>
            <a:endParaRPr lang="en-GB" sz="1400" b="0" u="sng" dirty="0" smtClean="0"/>
          </a:p>
          <a:p>
            <a:pPr marL="265113">
              <a:buClrTx/>
              <a:buFont typeface="Arial" pitchFamily="34" charset="0"/>
              <a:buNone/>
              <a:defRPr/>
            </a:pPr>
            <a:endParaRPr lang="en-GB" sz="1400" b="0" u="sng" dirty="0"/>
          </a:p>
          <a:p>
            <a:pPr marL="265113">
              <a:buClrTx/>
              <a:buFont typeface="Arial" pitchFamily="34" charset="0"/>
              <a:buNone/>
              <a:defRPr/>
            </a:pPr>
            <a:endParaRPr lang="en-GB" sz="1400" b="0" u="sng" dirty="0" smtClean="0"/>
          </a:p>
          <a:p>
            <a:pPr marL="265113">
              <a:buClrTx/>
              <a:buFont typeface="Arial" pitchFamily="34" charset="0"/>
              <a:buNone/>
              <a:defRPr/>
            </a:pPr>
            <a:r>
              <a:rPr lang="en-GB" sz="1400" b="0" u="sng" dirty="0" smtClean="0"/>
              <a:t>Main Activities foreseen 2015:</a:t>
            </a:r>
          </a:p>
          <a:p>
            <a:pPr marL="550863" indent="-285750">
              <a:buClrTx/>
              <a:buFont typeface="Arial" pitchFamily="34" charset="0"/>
              <a:buChar char="•"/>
              <a:defRPr/>
            </a:pPr>
            <a:r>
              <a:rPr lang="en-GB" sz="1400" b="0" dirty="0" smtClean="0">
                <a:solidFill>
                  <a:schemeClr val="tx1"/>
                </a:solidFill>
              </a:rPr>
              <a:t>Requesting a </a:t>
            </a:r>
            <a:r>
              <a:rPr lang="en-GB" sz="1400" dirty="0">
                <a:solidFill>
                  <a:schemeClr val="tx1"/>
                </a:solidFill>
              </a:rPr>
              <a:t>transnational strategy for </a:t>
            </a:r>
            <a:r>
              <a:rPr lang="en-GB" sz="1400" dirty="0" smtClean="0">
                <a:solidFill>
                  <a:schemeClr val="tx1"/>
                </a:solidFill>
              </a:rPr>
              <a:t>Danube </a:t>
            </a:r>
            <a:r>
              <a:rPr lang="en-GB" sz="1400" dirty="0">
                <a:solidFill>
                  <a:schemeClr val="tx1"/>
                </a:solidFill>
              </a:rPr>
              <a:t>ports </a:t>
            </a:r>
            <a:r>
              <a:rPr lang="en-GB" sz="1400" b="0" dirty="0" smtClean="0">
                <a:solidFill>
                  <a:schemeClr val="tx1"/>
                </a:solidFill>
              </a:rPr>
              <a:t>and implementation with EU </a:t>
            </a:r>
            <a:r>
              <a:rPr lang="en-GB" sz="1400" b="0" dirty="0">
                <a:solidFill>
                  <a:schemeClr val="tx1"/>
                </a:solidFill>
              </a:rPr>
              <a:t>funding schemes </a:t>
            </a:r>
            <a:endParaRPr lang="en-GB" sz="1400" b="0" dirty="0" smtClean="0">
              <a:solidFill>
                <a:schemeClr val="tx1"/>
              </a:solidFill>
            </a:endParaRPr>
          </a:p>
          <a:p>
            <a:pPr marL="550863" indent="-285750">
              <a:buClrTx/>
              <a:buFont typeface="Arial" pitchFamily="34" charset="0"/>
              <a:buChar char="•"/>
              <a:defRPr/>
            </a:pPr>
            <a:r>
              <a:rPr lang="en-GB" sz="1400" b="0" dirty="0" smtClean="0">
                <a:solidFill>
                  <a:schemeClr val="tx1"/>
                </a:solidFill>
              </a:rPr>
              <a:t>Promote &amp; facilitate </a:t>
            </a:r>
            <a:r>
              <a:rPr lang="en-GB" sz="1400" dirty="0" smtClean="0">
                <a:solidFill>
                  <a:schemeClr val="tx1"/>
                </a:solidFill>
              </a:rPr>
              <a:t>National State Aid Schemes </a:t>
            </a:r>
            <a:r>
              <a:rPr lang="en-GB" sz="1400" b="0" dirty="0" smtClean="0">
                <a:solidFill>
                  <a:schemeClr val="tx1"/>
                </a:solidFill>
              </a:rPr>
              <a:t>for port &amp; terminal investment similar to Western Europe, back-financed via OPT for high leverage of public spending through private sector investments  </a:t>
            </a:r>
            <a:r>
              <a:rPr lang="en-GB" sz="1400" dirty="0" smtClean="0">
                <a:solidFill>
                  <a:schemeClr val="tx1"/>
                </a:solidFill>
              </a:rPr>
              <a:t>-&gt; PDI Proposal : </a:t>
            </a:r>
            <a:r>
              <a:rPr lang="en-GB" sz="1400" dirty="0" smtClean="0">
                <a:solidFill>
                  <a:srgbClr val="C00000"/>
                </a:solidFill>
              </a:rPr>
              <a:t>Coordination project in DANUBE Program</a:t>
            </a:r>
          </a:p>
          <a:p>
            <a:pPr marL="550863" indent="-285750">
              <a:buClrTx/>
              <a:buFont typeface="Arial" pitchFamily="34" charset="0"/>
              <a:buChar char="•"/>
              <a:defRPr/>
            </a:pPr>
            <a:r>
              <a:rPr lang="en-GB" sz="1400" b="0" dirty="0" smtClean="0">
                <a:solidFill>
                  <a:schemeClr val="tx1"/>
                </a:solidFill>
              </a:rPr>
              <a:t>Improving public port governance to ensure fair competition, higher service quality &amp; to reduce red tape </a:t>
            </a:r>
            <a:r>
              <a:rPr lang="en-GB" sz="1400" dirty="0">
                <a:solidFill>
                  <a:schemeClr val="tx1"/>
                </a:solidFill>
              </a:rPr>
              <a:t>-&gt; PDI </a:t>
            </a:r>
            <a:r>
              <a:rPr lang="en-GB" sz="1400" dirty="0" smtClean="0">
                <a:solidFill>
                  <a:schemeClr val="tx1"/>
                </a:solidFill>
              </a:rPr>
              <a:t>Proposal: </a:t>
            </a:r>
            <a:r>
              <a:rPr lang="en-GB" sz="1400" dirty="0" smtClean="0">
                <a:solidFill>
                  <a:srgbClr val="C00000"/>
                </a:solidFill>
              </a:rPr>
              <a:t>Network of Port </a:t>
            </a:r>
            <a:r>
              <a:rPr lang="en-GB" sz="1400" dirty="0">
                <a:solidFill>
                  <a:srgbClr val="C00000"/>
                </a:solidFill>
              </a:rPr>
              <a:t>Authorities </a:t>
            </a:r>
            <a:r>
              <a:rPr lang="en-GB" sz="1400" dirty="0" smtClean="0">
                <a:solidFill>
                  <a:srgbClr val="C00000"/>
                </a:solidFill>
              </a:rPr>
              <a:t>ad project in </a:t>
            </a:r>
            <a:r>
              <a:rPr lang="en-GB" sz="1400" dirty="0">
                <a:solidFill>
                  <a:srgbClr val="C00000"/>
                </a:solidFill>
              </a:rPr>
              <a:t>Danube </a:t>
            </a:r>
            <a:r>
              <a:rPr lang="en-GB" sz="1400" dirty="0" smtClean="0">
                <a:solidFill>
                  <a:srgbClr val="C00000"/>
                </a:solidFill>
              </a:rPr>
              <a:t>Program</a:t>
            </a:r>
          </a:p>
          <a:p>
            <a:pPr marL="550863" indent="-285750">
              <a:buClrTx/>
              <a:buFont typeface="Arial" pitchFamily="34" charset="0"/>
              <a:buChar char="•"/>
              <a:defRPr/>
            </a:pPr>
            <a:r>
              <a:rPr lang="en-GB" sz="1400" b="0" dirty="0" smtClean="0">
                <a:solidFill>
                  <a:schemeClr val="tx1"/>
                </a:solidFill>
              </a:rPr>
              <a:t>Implement </a:t>
            </a:r>
            <a:r>
              <a:rPr lang="en-GB" sz="1400" dirty="0">
                <a:solidFill>
                  <a:srgbClr val="C00000"/>
                </a:solidFill>
              </a:rPr>
              <a:t>“Green Danube Ports Project Proposal” </a:t>
            </a:r>
            <a:r>
              <a:rPr lang="en-GB" sz="1400" b="0" dirty="0" smtClean="0">
                <a:solidFill>
                  <a:schemeClr val="tx1"/>
                </a:solidFill>
              </a:rPr>
              <a:t>with a multi-national cooperation project in DANUBE program</a:t>
            </a:r>
          </a:p>
          <a:p>
            <a:pPr marL="550863" indent="-285750">
              <a:buClrTx/>
              <a:buFont typeface="Arial" pitchFamily="34" charset="0"/>
              <a:buChar char="•"/>
              <a:defRPr/>
            </a:pPr>
            <a:r>
              <a:rPr lang="en-GB" sz="1400" b="0" dirty="0">
                <a:solidFill>
                  <a:schemeClr val="tx1"/>
                </a:solidFill>
              </a:rPr>
              <a:t>Facilitate </a:t>
            </a:r>
            <a:r>
              <a:rPr lang="en-GB" sz="1400" dirty="0">
                <a:solidFill>
                  <a:schemeClr val="tx1"/>
                </a:solidFill>
              </a:rPr>
              <a:t>public investment in port &amp; terminal </a:t>
            </a:r>
            <a:r>
              <a:rPr lang="en-GB" sz="1400" b="0" dirty="0">
                <a:solidFill>
                  <a:schemeClr val="tx1"/>
                </a:solidFill>
              </a:rPr>
              <a:t>infrastructure via National Sectorial Programs  in line and in cooperation with private sector needs &amp; investments via support to members projects</a:t>
            </a:r>
          </a:p>
          <a:p>
            <a:pPr marL="550863" indent="-285750">
              <a:buClrTx/>
              <a:buFont typeface="Arial" pitchFamily="34" charset="0"/>
              <a:buChar char="•"/>
              <a:defRPr/>
            </a:pPr>
            <a:endParaRPr lang="en-GB" sz="1400" b="0" dirty="0">
              <a:solidFill>
                <a:schemeClr val="tx1"/>
              </a:solidFill>
            </a:endParaRPr>
          </a:p>
          <a:p>
            <a:pPr marL="550863" indent="-285750">
              <a:buClrTx/>
              <a:buFont typeface="Arial" pitchFamily="34" charset="0"/>
              <a:buChar char="•"/>
              <a:defRPr/>
            </a:pPr>
            <a:endParaRPr lang="en-GB" sz="1400" b="0" dirty="0">
              <a:solidFill>
                <a:schemeClr val="tx1"/>
              </a:solidFill>
            </a:endParaRPr>
          </a:p>
          <a:p>
            <a:pPr marL="722313" lvl="1" indent="-285750">
              <a:spcBef>
                <a:spcPts val="0"/>
              </a:spcBef>
              <a:buFont typeface="Arial" pitchFamily="34" charset="0"/>
              <a:buChar char="•"/>
              <a:defRPr/>
            </a:pPr>
            <a:endParaRPr lang="en-GB" sz="1400" b="0" dirty="0">
              <a:solidFill>
                <a:schemeClr val="tx1"/>
              </a:solidFill>
            </a:endParaRPr>
          </a:p>
          <a:p>
            <a:pPr marL="722313" lvl="1" indent="-285750">
              <a:buClrTx/>
              <a:buFont typeface="Arial" pitchFamily="34" charset="0"/>
              <a:buChar char="•"/>
              <a:defRPr/>
            </a:pPr>
            <a:endParaRPr lang="en-GB" sz="1200" b="0" dirty="0">
              <a:solidFill>
                <a:prstClr val="black">
                  <a:lumMod val="75000"/>
                  <a:lumOff val="25000"/>
                </a:prstClr>
              </a:solidFill>
            </a:endParaRPr>
          </a:p>
          <a:p>
            <a:pPr marL="736600" lvl="1" indent="-285750">
              <a:buFont typeface="Wingdings" panose="05000000000000000000" pitchFamily="2" charset="2"/>
              <a:buChar char="§"/>
              <a:defRPr/>
            </a:pPr>
            <a:endParaRPr lang="en-GB" sz="1400" u="sng" dirty="0"/>
          </a:p>
          <a:p>
            <a:pPr marL="285750" indent="-285750">
              <a:buFont typeface="Wingdings" panose="05000000000000000000" pitchFamily="2" charset="2"/>
              <a:buChar char="§"/>
              <a:defRPr/>
            </a:pPr>
            <a:endParaRPr lang="de-AT" sz="1400" b="0" dirty="0"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l="6367" t="18381" r="3801"/>
          <a:stretch>
            <a:fillRect/>
          </a:stretch>
        </p:blipFill>
        <p:spPr bwMode="auto">
          <a:xfrm>
            <a:off x="4896000" y="1296000"/>
            <a:ext cx="3799210" cy="209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323850" y="1363663"/>
            <a:ext cx="4248150" cy="1437317"/>
          </a:xfrm>
          <a:prstGeom prst="rect">
            <a:avLst/>
          </a:prstGeom>
          <a:noFill/>
        </p:spPr>
        <p:txBody>
          <a:bodyPr>
            <a:spAutoFit/>
          </a:bodyPr>
          <a:lstStyle/>
          <a:p>
            <a:pPr marL="265113" fontAlgn="base">
              <a:lnSpc>
                <a:spcPct val="110000"/>
              </a:lnSpc>
              <a:spcBef>
                <a:spcPct val="0"/>
              </a:spcBef>
              <a:spcAft>
                <a:spcPct val="0"/>
              </a:spcAft>
              <a:buSzPct val="80000"/>
              <a:defRPr/>
            </a:pPr>
            <a:r>
              <a:rPr lang="en-GB" sz="1400" u="sng" dirty="0">
                <a:solidFill>
                  <a:prstClr val="black">
                    <a:lumMod val="75000"/>
                    <a:lumOff val="25000"/>
                  </a:prstClr>
                </a:solidFill>
                <a:latin typeface="Arial" pitchFamily="34" charset="0"/>
                <a:cs typeface="Arial" pitchFamily="34" charset="0"/>
              </a:rPr>
              <a:t>Baseline:</a:t>
            </a:r>
            <a:r>
              <a:rPr lang="en-GB" sz="1400" dirty="0">
                <a:solidFill>
                  <a:prstClr val="black">
                    <a:lumMod val="75000"/>
                    <a:lumOff val="25000"/>
                  </a:prstClr>
                </a:solidFill>
                <a:latin typeface="Arial" pitchFamily="34" charset="0"/>
                <a:cs typeface="Arial" pitchFamily="34" charset="0"/>
              </a:rPr>
              <a:t> </a:t>
            </a:r>
          </a:p>
          <a:p>
            <a:pPr marL="540000" lvl="1" indent="-285750" fontAlgn="base">
              <a:spcAft>
                <a:spcPct val="0"/>
              </a:spcAft>
              <a:buSzPct val="50000"/>
              <a:buFont typeface="Arial" panose="020B0604020202020204" pitchFamily="34" charset="0"/>
              <a:buChar char="•"/>
              <a:defRPr/>
            </a:pPr>
            <a:r>
              <a:rPr lang="en-GB" sz="1200" dirty="0">
                <a:solidFill>
                  <a:prstClr val="black"/>
                </a:solidFill>
                <a:latin typeface="Arial" panose="020B0604020202020204" pitchFamily="34" charset="0"/>
                <a:cs typeface="Arial" panose="020B0604020202020204" pitchFamily="34" charset="0"/>
              </a:rPr>
              <a:t>Danube Ports as focal points for European transport &amp; regional policy</a:t>
            </a:r>
          </a:p>
          <a:p>
            <a:pPr marL="540000" lvl="1" indent="-285750" fontAlgn="base">
              <a:spcAft>
                <a:spcPct val="0"/>
              </a:spcAft>
              <a:buSzPct val="50000"/>
              <a:buFont typeface="Arial" panose="020B0604020202020204" pitchFamily="34" charset="0"/>
              <a:buChar char="•"/>
              <a:defRPr/>
            </a:pPr>
            <a:r>
              <a:rPr lang="en-GB" sz="1200" dirty="0">
                <a:solidFill>
                  <a:prstClr val="black"/>
                </a:solidFill>
                <a:latin typeface="Arial" panose="020B0604020202020204" pitchFamily="34" charset="0"/>
                <a:cs typeface="Arial" panose="020B0604020202020204" pitchFamily="34" charset="0"/>
              </a:rPr>
              <a:t>Key elements for a sustainable &amp; efficient transport system, natural centres of economic activities</a:t>
            </a:r>
          </a:p>
          <a:p>
            <a:pPr marL="540000" lvl="1" indent="-285750" fontAlgn="base">
              <a:spcAft>
                <a:spcPct val="0"/>
              </a:spcAft>
              <a:buSzPct val="50000"/>
              <a:buFont typeface="Arial" panose="020B0604020202020204" pitchFamily="34" charset="0"/>
              <a:buChar char="•"/>
              <a:defRPr/>
            </a:pPr>
            <a:r>
              <a:rPr lang="en-GB" sz="1200" dirty="0">
                <a:solidFill>
                  <a:prstClr val="black"/>
                </a:solidFill>
                <a:latin typeface="Arial" panose="020B0604020202020204" pitchFamily="34" charset="0"/>
                <a:cs typeface="Arial" panose="020B0604020202020204" pitchFamily="34" charset="0"/>
              </a:rPr>
              <a:t>High potential for regional growth through cross-border initiatives</a:t>
            </a:r>
          </a:p>
        </p:txBody>
      </p:sp>
    </p:spTree>
    <p:extLst>
      <p:ext uri="{BB962C8B-B14F-4D97-AF65-F5344CB8AC3E}">
        <p14:creationId xmlns:p14="http://schemas.microsoft.com/office/powerpoint/2010/main" val="727010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ctrTitle"/>
          </p:nvPr>
        </p:nvSpPr>
        <p:spPr bwMode="auto">
          <a:xfrm>
            <a:off x="611188" y="681038"/>
            <a:ext cx="8075612"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de-DE" sz="2400" dirty="0" smtClean="0">
                <a:latin typeface="+mn-lt"/>
                <a:cs typeface="Arial" charset="0"/>
              </a:rPr>
              <a:t>Industry meets policy - Follow up Event</a:t>
            </a:r>
          </a:p>
        </p:txBody>
      </p:sp>
      <p:sp>
        <p:nvSpPr>
          <p:cNvPr id="3" name="Untertitel 2"/>
          <p:cNvSpPr>
            <a:spLocks noGrp="1"/>
          </p:cNvSpPr>
          <p:nvPr>
            <p:ph type="subTitle" idx="1"/>
          </p:nvPr>
        </p:nvSpPr>
        <p:spPr>
          <a:xfrm>
            <a:off x="539750" y="1601788"/>
            <a:ext cx="7632700" cy="2403475"/>
          </a:xfrm>
        </p:spPr>
        <p:txBody>
          <a:bodyPr/>
          <a:lstStyle/>
          <a:p>
            <a:pPr>
              <a:buClrTx/>
              <a:buSzPct val="100000"/>
              <a:buFont typeface="Arial" pitchFamily="34" charset="0"/>
              <a:buNone/>
              <a:defRPr/>
            </a:pPr>
            <a:r>
              <a:rPr lang="en-US" sz="1400" u="sng" dirty="0">
                <a:solidFill>
                  <a:schemeClr val="tx1"/>
                </a:solidFill>
              </a:rPr>
              <a:t>Objectives</a:t>
            </a:r>
            <a:r>
              <a:rPr lang="en-US" sz="1400" u="sng" dirty="0" smtClean="0">
                <a:solidFill>
                  <a:schemeClr val="tx1"/>
                </a:solidFill>
              </a:rPr>
              <a:t>:</a:t>
            </a:r>
          </a:p>
          <a:p>
            <a:pPr>
              <a:buClrTx/>
              <a:buSzPct val="100000"/>
              <a:buFont typeface="Arial" pitchFamily="34" charset="0"/>
              <a:buNone/>
              <a:defRPr/>
            </a:pPr>
            <a:endParaRPr lang="en-US" sz="600" u="sng" dirty="0">
              <a:solidFill>
                <a:schemeClr val="tx1"/>
              </a:solidFill>
            </a:endParaRPr>
          </a:p>
          <a:p>
            <a:pPr marL="285750" indent="-285750">
              <a:buClrTx/>
              <a:buSzPct val="100000"/>
              <a:buFont typeface="Arial" pitchFamily="34" charset="0"/>
              <a:buChar char="•"/>
              <a:defRPr/>
            </a:pPr>
            <a:r>
              <a:rPr lang="en-US" sz="1400" b="0" dirty="0" smtClean="0">
                <a:solidFill>
                  <a:schemeClr val="tx1"/>
                </a:solidFill>
              </a:rPr>
              <a:t>Enable direct communication Captains of Industries – Commissioner Cretu</a:t>
            </a:r>
          </a:p>
          <a:p>
            <a:pPr marL="285750" indent="-285750">
              <a:buClrTx/>
              <a:buSzPct val="100000"/>
              <a:buFont typeface="Arial" pitchFamily="34" charset="0"/>
              <a:buChar char="•"/>
              <a:defRPr/>
            </a:pPr>
            <a:r>
              <a:rPr lang="en-US" sz="1400" b="0" dirty="0" smtClean="0">
                <a:solidFill>
                  <a:schemeClr val="tx1"/>
                </a:solidFill>
              </a:rPr>
              <a:t>Engage high level industrialist in EUSDR</a:t>
            </a:r>
          </a:p>
          <a:p>
            <a:pPr marL="285750" indent="-285750">
              <a:buClrTx/>
              <a:buSzPct val="100000"/>
              <a:buFont typeface="Arial" pitchFamily="34" charset="0"/>
              <a:buChar char="•"/>
              <a:defRPr/>
            </a:pPr>
            <a:r>
              <a:rPr lang="en-US" sz="1400" b="0" dirty="0" smtClean="0">
                <a:solidFill>
                  <a:schemeClr val="tx1"/>
                </a:solidFill>
              </a:rPr>
              <a:t>Mobilize industry support in order to create higher momentum at national governmental/administrative level</a:t>
            </a:r>
          </a:p>
          <a:p>
            <a:pPr marL="285750" indent="-285750">
              <a:buClrTx/>
              <a:buSzPct val="100000"/>
              <a:buFont typeface="Arial" pitchFamily="34" charset="0"/>
              <a:buChar char="•"/>
              <a:defRPr/>
            </a:pPr>
            <a:r>
              <a:rPr lang="en-US" sz="1400" b="0" dirty="0" smtClean="0">
                <a:solidFill>
                  <a:schemeClr val="tx1"/>
                </a:solidFill>
              </a:rPr>
              <a:t>Report progress on FRMMP to navigation sector</a:t>
            </a:r>
          </a:p>
          <a:p>
            <a:pPr marL="285750" indent="-285750">
              <a:buClrTx/>
              <a:buSzPct val="100000"/>
              <a:buFont typeface="Arial" pitchFamily="34" charset="0"/>
              <a:buChar char="•"/>
              <a:defRPr/>
            </a:pPr>
            <a:r>
              <a:rPr lang="en-US" sz="1400" b="0" dirty="0" smtClean="0">
                <a:solidFill>
                  <a:schemeClr val="tx1"/>
                </a:solidFill>
              </a:rPr>
              <a:t>Receive feedback for optimization</a:t>
            </a:r>
          </a:p>
          <a:p>
            <a:pPr marL="285750" indent="-285750">
              <a:buClrTx/>
              <a:buSzPct val="100000"/>
              <a:buFont typeface="Arial" pitchFamily="34" charset="0"/>
              <a:buChar char="•"/>
              <a:defRPr/>
            </a:pPr>
            <a:r>
              <a:rPr lang="en-US" sz="1400" b="0" dirty="0" smtClean="0">
                <a:solidFill>
                  <a:schemeClr val="tx1"/>
                </a:solidFill>
              </a:rPr>
              <a:t>Disseminate DG Regio programs/initiatives</a:t>
            </a:r>
          </a:p>
          <a:p>
            <a:pPr marL="285750" indent="-285750">
              <a:buClrTx/>
              <a:buSzPct val="100000"/>
              <a:buFont typeface="Arial" pitchFamily="34" charset="0"/>
              <a:buChar char="•"/>
              <a:defRPr/>
            </a:pPr>
            <a:r>
              <a:rPr lang="en-US" sz="1400" b="0" dirty="0" smtClean="0">
                <a:solidFill>
                  <a:schemeClr val="tx1"/>
                </a:solidFill>
              </a:rPr>
              <a:t>Continuation of very successful event in Vienna, June 2014 </a:t>
            </a:r>
          </a:p>
          <a:p>
            <a:pPr marL="285750" indent="-285750">
              <a:buClrTx/>
              <a:buSzPct val="100000"/>
              <a:buFont typeface="Arial" pitchFamily="34" charset="0"/>
              <a:buChar char="•"/>
              <a:defRPr/>
            </a:pPr>
            <a:endParaRPr lang="en-US" sz="1400" b="0" dirty="0" smtClean="0">
              <a:latin typeface="+mn-lt"/>
            </a:endParaRPr>
          </a:p>
          <a:p>
            <a:pPr marL="285750" indent="-285750">
              <a:buClrTx/>
              <a:buSzPct val="100000"/>
              <a:buFont typeface="Arial" pitchFamily="34" charset="0"/>
              <a:buChar char="•"/>
              <a:defRPr/>
            </a:pPr>
            <a:endParaRPr lang="en-US" sz="1400" b="0" dirty="0">
              <a:latin typeface="+mn-lt"/>
            </a:endParaRPr>
          </a:p>
          <a:p>
            <a:pPr marL="285750" indent="-285750">
              <a:buClrTx/>
              <a:buSzPct val="100000"/>
              <a:buFont typeface="Arial" pitchFamily="34" charset="0"/>
              <a:buChar char="•"/>
              <a:defRPr/>
            </a:pPr>
            <a:endParaRPr lang="en-US" sz="1400" b="0" dirty="0">
              <a:latin typeface="+mn-lt"/>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149725"/>
            <a:ext cx="2259012" cy="150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39750" y="4149725"/>
            <a:ext cx="4495800" cy="1476375"/>
          </a:xfrm>
          <a:prstGeom prst="rect">
            <a:avLst/>
          </a:prstGeom>
          <a:noFill/>
        </p:spPr>
        <p:txBody>
          <a:bodyPr>
            <a:spAutoFit/>
          </a:bodyPr>
          <a:lstStyle/>
          <a:p>
            <a:pPr fontAlgn="base">
              <a:spcBef>
                <a:spcPct val="0"/>
              </a:spcBef>
              <a:spcAft>
                <a:spcPct val="0"/>
              </a:spcAft>
              <a:buSzPct val="100000"/>
              <a:defRPr/>
            </a:pPr>
            <a:r>
              <a:rPr lang="en-US" sz="1400" b="1" u="sng" dirty="0">
                <a:solidFill>
                  <a:prstClr val="black"/>
                </a:solidFill>
                <a:latin typeface="Arial" panose="020B0604020202020204" pitchFamily="34" charset="0"/>
                <a:cs typeface="Arial" panose="020B0604020202020204" pitchFamily="34" charset="0"/>
              </a:rPr>
              <a:t>Proposed date &amp; Location:</a:t>
            </a:r>
          </a:p>
          <a:p>
            <a:pPr fontAlgn="base">
              <a:spcBef>
                <a:spcPct val="0"/>
              </a:spcBef>
              <a:spcAft>
                <a:spcPct val="0"/>
              </a:spcAft>
              <a:buSzPct val="100000"/>
              <a:defRPr/>
            </a:pPr>
            <a:endParaRPr lang="en-US" sz="600" u="sng" dirty="0">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SzPct val="100000"/>
              <a:buFont typeface="Arial" pitchFamily="34" charset="0"/>
              <a:buChar char="•"/>
              <a:defRPr/>
            </a:pPr>
            <a:r>
              <a:rPr lang="en-US" sz="1400" dirty="0">
                <a:solidFill>
                  <a:prstClr val="black"/>
                </a:solidFill>
                <a:latin typeface="Arial" panose="020B0604020202020204" pitchFamily="34" charset="0"/>
                <a:cs typeface="Arial" panose="020B0604020202020204" pitchFamily="34" charset="0"/>
              </a:rPr>
              <a:t>30th October 2015 in Ulm as part of the Annual Forum of EUSDR</a:t>
            </a:r>
          </a:p>
          <a:p>
            <a:pPr marL="285750" indent="-285750" fontAlgn="base">
              <a:spcBef>
                <a:spcPct val="0"/>
              </a:spcBef>
              <a:spcAft>
                <a:spcPct val="0"/>
              </a:spcAft>
              <a:buSzPct val="100000"/>
              <a:buFont typeface="Arial" pitchFamily="34" charset="0"/>
              <a:buChar char="•"/>
              <a:defRPr/>
            </a:pPr>
            <a:r>
              <a:rPr lang="en-US" sz="1400" dirty="0">
                <a:solidFill>
                  <a:prstClr val="black"/>
                </a:solidFill>
                <a:latin typeface="Arial" panose="020B0604020202020204" pitchFamily="34" charset="0"/>
                <a:cs typeface="Arial" panose="020B0604020202020204" pitchFamily="34" charset="0"/>
              </a:rPr>
              <a:t>Two linked events: </a:t>
            </a:r>
          </a:p>
          <a:p>
            <a:pPr marL="736600" lvl="1" indent="-285750" fontAlgn="base">
              <a:spcBef>
                <a:spcPct val="0"/>
              </a:spcBef>
              <a:spcAft>
                <a:spcPct val="0"/>
              </a:spcAft>
              <a:buSzPct val="100000"/>
              <a:buFont typeface="Arial" pitchFamily="34" charset="0"/>
              <a:buChar char="•"/>
              <a:defRPr/>
            </a:pPr>
            <a:r>
              <a:rPr lang="en-US" sz="1400" dirty="0" smtClean="0">
                <a:solidFill>
                  <a:prstClr val="black"/>
                </a:solidFill>
                <a:latin typeface="Arial" panose="020B0604020202020204" pitchFamily="34" charset="0"/>
                <a:cs typeface="Arial" panose="020B0604020202020204" pitchFamily="34" charset="0"/>
              </a:rPr>
              <a:t>Restricted </a:t>
            </a:r>
            <a:r>
              <a:rPr lang="en-US" sz="1400" dirty="0">
                <a:solidFill>
                  <a:prstClr val="black"/>
                </a:solidFill>
                <a:latin typeface="Arial" panose="020B0604020202020204" pitchFamily="34" charset="0"/>
                <a:cs typeface="Arial" panose="020B0604020202020204" pitchFamily="34" charset="0"/>
              </a:rPr>
              <a:t>High level Round Table</a:t>
            </a:r>
          </a:p>
          <a:p>
            <a:pPr marL="736600" lvl="1" indent="-285750" fontAlgn="base">
              <a:spcBef>
                <a:spcPct val="0"/>
              </a:spcBef>
              <a:spcAft>
                <a:spcPct val="0"/>
              </a:spcAft>
              <a:buSzPct val="100000"/>
              <a:buFont typeface="Arial" pitchFamily="34" charset="0"/>
              <a:buChar char="•"/>
              <a:defRPr/>
            </a:pPr>
            <a:r>
              <a:rPr lang="en-US" sz="1400" dirty="0">
                <a:solidFill>
                  <a:prstClr val="black"/>
                </a:solidFill>
                <a:latin typeface="Arial" panose="020B0604020202020204" pitchFamily="34" charset="0"/>
                <a:cs typeface="Arial" panose="020B0604020202020204" pitchFamily="34" charset="0"/>
              </a:rPr>
              <a:t>Open Workshop with industry representatives</a:t>
            </a:r>
          </a:p>
        </p:txBody>
      </p:sp>
    </p:spTree>
    <p:extLst>
      <p:ext uri="{BB962C8B-B14F-4D97-AF65-F5344CB8AC3E}">
        <p14:creationId xmlns:p14="http://schemas.microsoft.com/office/powerpoint/2010/main" val="842352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Thank you for your attention!</a:t>
            </a:r>
            <a:endParaRPr lang="en-GB" dirty="0"/>
          </a:p>
        </p:txBody>
      </p:sp>
      <p:sp>
        <p:nvSpPr>
          <p:cNvPr id="3" name="Untertitel 2"/>
          <p:cNvSpPr>
            <a:spLocks noGrp="1"/>
          </p:cNvSpPr>
          <p:nvPr>
            <p:ph type="subTitle" idx="1"/>
          </p:nvPr>
        </p:nvSpPr>
        <p:spPr>
          <a:xfrm>
            <a:off x="763200" y="1340768"/>
            <a:ext cx="7621200" cy="4474800"/>
          </a:xfrm>
        </p:spPr>
        <p:txBody>
          <a:bodyPr/>
          <a:lstStyle/>
          <a:p>
            <a:pPr marL="358775" lvl="2" indent="-358775" algn="l"/>
            <a:r>
              <a:rPr lang="en-GB" sz="1600" b="1" dirty="0">
                <a:solidFill>
                  <a:srgbClr val="404040"/>
                </a:solidFill>
                <a:latin typeface="Arial" charset="0"/>
                <a:cs typeface="Arial" charset="0"/>
              </a:rPr>
              <a:t>Alexandru Capatu</a:t>
            </a:r>
          </a:p>
          <a:p>
            <a:pPr marL="358775" lvl="2" indent="-358775" algn="l"/>
            <a:r>
              <a:rPr lang="en-GB" sz="1600" dirty="0">
                <a:solidFill>
                  <a:srgbClr val="404040"/>
                </a:solidFill>
                <a:latin typeface="Arial" charset="0"/>
                <a:cs typeface="Arial" charset="0"/>
              </a:rPr>
              <a:t>Chairman Pro Danube International</a:t>
            </a:r>
          </a:p>
          <a:p>
            <a:pPr marL="358775" lvl="2" indent="-358775" algn="l"/>
            <a:r>
              <a:rPr lang="en-GB" sz="1600" dirty="0">
                <a:solidFill>
                  <a:srgbClr val="404040"/>
                </a:solidFill>
                <a:latin typeface="Arial" charset="0"/>
                <a:cs typeface="Arial" charset="0"/>
              </a:rPr>
              <a:t>Email: </a:t>
            </a:r>
            <a:r>
              <a:rPr lang="en-GB" sz="1600" dirty="0">
                <a:solidFill>
                  <a:srgbClr val="404040"/>
                </a:solidFill>
                <a:latin typeface="Arial" charset="0"/>
                <a:cs typeface="Arial" charset="0"/>
                <a:hlinkClick r:id="rId3"/>
              </a:rPr>
              <a:t>capatu@prodanube.eu</a:t>
            </a:r>
            <a:endParaRPr lang="en-GB" sz="1600" dirty="0">
              <a:solidFill>
                <a:srgbClr val="404040"/>
              </a:solidFill>
              <a:latin typeface="Arial" charset="0"/>
              <a:cs typeface="Arial" charset="0"/>
            </a:endParaRPr>
          </a:p>
          <a:p>
            <a:pPr marL="358775" lvl="2" indent="-358775" algn="l"/>
            <a:r>
              <a:rPr lang="en-GB" sz="1600" dirty="0">
                <a:solidFill>
                  <a:srgbClr val="404040"/>
                </a:solidFill>
                <a:latin typeface="Arial" charset="0"/>
                <a:cs typeface="Arial" charset="0"/>
              </a:rPr>
              <a:t>Mobil: +436643025874</a:t>
            </a:r>
          </a:p>
          <a:p>
            <a:pPr marL="358775" lvl="2" indent="-358775" algn="l"/>
            <a:endParaRPr lang="en-GB" sz="1600" b="1" dirty="0" smtClean="0">
              <a:solidFill>
                <a:srgbClr val="404040"/>
              </a:solidFill>
              <a:latin typeface="Arial" charset="0"/>
              <a:cs typeface="Arial" charset="0"/>
            </a:endParaRPr>
          </a:p>
          <a:p>
            <a:pPr marL="358775" lvl="2" indent="-358775" algn="l"/>
            <a:r>
              <a:rPr lang="en-GB" sz="1600" b="1" dirty="0" smtClean="0">
                <a:solidFill>
                  <a:srgbClr val="404040"/>
                </a:solidFill>
                <a:latin typeface="Arial" charset="0"/>
                <a:cs typeface="Arial" charset="0"/>
              </a:rPr>
              <a:t>Manfred Seitz</a:t>
            </a:r>
          </a:p>
          <a:p>
            <a:pPr marL="358775" lvl="2" indent="-358775" algn="l"/>
            <a:r>
              <a:rPr lang="en-GB" sz="1600" dirty="0" smtClean="0">
                <a:solidFill>
                  <a:srgbClr val="404040"/>
                </a:solidFill>
                <a:latin typeface="Arial" charset="0"/>
                <a:cs typeface="Arial" charset="0"/>
              </a:rPr>
              <a:t>General Secretary </a:t>
            </a:r>
          </a:p>
          <a:p>
            <a:pPr marL="358775" lvl="2" indent="-358775" algn="l"/>
            <a:r>
              <a:rPr lang="en-GB" sz="1600" dirty="0" smtClean="0">
                <a:solidFill>
                  <a:srgbClr val="404040"/>
                </a:solidFill>
                <a:latin typeface="Arial" charset="0"/>
                <a:cs typeface="Arial" charset="0"/>
              </a:rPr>
              <a:t>Pro Danube International</a:t>
            </a:r>
          </a:p>
          <a:p>
            <a:pPr marL="358775" lvl="2" indent="-358775" algn="l"/>
            <a:r>
              <a:rPr lang="en-GB" sz="1600" dirty="0" smtClean="0">
                <a:solidFill>
                  <a:srgbClr val="404040"/>
                </a:solidFill>
                <a:latin typeface="Arial" charset="0"/>
                <a:cs typeface="Arial" charset="0"/>
              </a:rPr>
              <a:t>Email: </a:t>
            </a:r>
            <a:r>
              <a:rPr lang="en-GB" sz="1600" dirty="0" smtClean="0">
                <a:solidFill>
                  <a:srgbClr val="404040"/>
                </a:solidFill>
                <a:latin typeface="Arial" charset="0"/>
                <a:cs typeface="Arial" charset="0"/>
                <a:hlinkClick r:id="rId4"/>
              </a:rPr>
              <a:t>seitz@prodanube.eu</a:t>
            </a:r>
            <a:endParaRPr lang="en-GB" sz="1600" dirty="0" smtClean="0">
              <a:solidFill>
                <a:srgbClr val="404040"/>
              </a:solidFill>
              <a:latin typeface="Arial" charset="0"/>
              <a:cs typeface="Arial" charset="0"/>
            </a:endParaRPr>
          </a:p>
          <a:p>
            <a:pPr marL="358775" lvl="2" indent="-358775" algn="l"/>
            <a:r>
              <a:rPr lang="en-GB" sz="1600" dirty="0" smtClean="0">
                <a:solidFill>
                  <a:srgbClr val="404040"/>
                </a:solidFill>
                <a:latin typeface="Arial" charset="0"/>
                <a:cs typeface="Arial" charset="0"/>
              </a:rPr>
              <a:t>Mobil: +436764067878</a:t>
            </a:r>
          </a:p>
          <a:p>
            <a:pPr marL="358775" lvl="2" indent="-358775"/>
            <a:endParaRPr lang="en-GB" sz="1600" dirty="0" smtClean="0">
              <a:solidFill>
                <a:srgbClr val="404040"/>
              </a:solidFill>
              <a:latin typeface="Arial" charset="0"/>
              <a:cs typeface="Arial" charset="0"/>
            </a:endParaRPr>
          </a:p>
          <a:p>
            <a:pPr marL="358775" lvl="2" indent="-358775" algn="l">
              <a:defRPr/>
            </a:pPr>
            <a:r>
              <a:rPr lang="en-GB" sz="1600" b="1" dirty="0" smtClean="0">
                <a:solidFill>
                  <a:srgbClr val="404040"/>
                </a:solidFill>
                <a:latin typeface="Arial" charset="0"/>
                <a:cs typeface="Arial" charset="0"/>
              </a:rPr>
              <a:t>Robert </a:t>
            </a:r>
            <a:r>
              <a:rPr lang="en-GB" sz="1600" b="1" dirty="0">
                <a:solidFill>
                  <a:srgbClr val="404040"/>
                </a:solidFill>
                <a:latin typeface="Arial" charset="0"/>
                <a:cs typeface="Arial" charset="0"/>
              </a:rPr>
              <a:t>Rafael</a:t>
            </a:r>
          </a:p>
          <a:p>
            <a:pPr marL="358775" lvl="2" indent="-358775" algn="l">
              <a:defRPr/>
            </a:pPr>
            <a:r>
              <a:rPr lang="en-GB" sz="1600" dirty="0">
                <a:solidFill>
                  <a:srgbClr val="404040"/>
                </a:solidFill>
                <a:latin typeface="Arial" charset="0"/>
                <a:cs typeface="Arial" charset="0"/>
              </a:rPr>
              <a:t>Senior Project Manager</a:t>
            </a:r>
          </a:p>
          <a:p>
            <a:pPr marL="358775" lvl="2" indent="-358775" algn="l">
              <a:defRPr/>
            </a:pPr>
            <a:r>
              <a:rPr lang="en-GB" sz="1600" dirty="0">
                <a:solidFill>
                  <a:srgbClr val="404040"/>
                </a:solidFill>
                <a:latin typeface="Arial" charset="0"/>
                <a:cs typeface="Arial" charset="0"/>
              </a:rPr>
              <a:t>Pro Danube Management GmbH</a:t>
            </a:r>
          </a:p>
          <a:p>
            <a:pPr marL="358775" lvl="2" indent="-358775" algn="l">
              <a:defRPr/>
            </a:pPr>
            <a:r>
              <a:rPr lang="en-GB" sz="1600" dirty="0">
                <a:solidFill>
                  <a:srgbClr val="404040"/>
                </a:solidFill>
                <a:latin typeface="Arial" charset="0"/>
                <a:cs typeface="Arial" charset="0"/>
              </a:rPr>
              <a:t>Email: </a:t>
            </a:r>
            <a:r>
              <a:rPr lang="en-GB" sz="1600" dirty="0">
                <a:solidFill>
                  <a:srgbClr val="404040"/>
                </a:solidFill>
                <a:latin typeface="Arial" charset="0"/>
                <a:cs typeface="Arial" charset="0"/>
                <a:hlinkClick r:id="rId5"/>
              </a:rPr>
              <a:t>rafael@prodanube.eu</a:t>
            </a:r>
            <a:r>
              <a:rPr lang="en-GB" sz="1600" dirty="0">
                <a:solidFill>
                  <a:srgbClr val="404040"/>
                </a:solidFill>
                <a:latin typeface="Arial" charset="0"/>
                <a:cs typeface="Arial" charset="0"/>
              </a:rPr>
              <a:t> </a:t>
            </a:r>
          </a:p>
          <a:p>
            <a:pPr marL="358775" lvl="2" indent="-358775" algn="l">
              <a:defRPr/>
            </a:pPr>
            <a:r>
              <a:rPr lang="en-GB" sz="1600" dirty="0">
                <a:solidFill>
                  <a:srgbClr val="404040"/>
                </a:solidFill>
                <a:latin typeface="Arial" charset="0"/>
                <a:cs typeface="Arial" charset="0"/>
              </a:rPr>
              <a:t>Mobile: +4369916139614</a:t>
            </a:r>
          </a:p>
        </p:txBody>
      </p:sp>
      <p:pic>
        <p:nvPicPr>
          <p:cNvPr id="4" name="Picture 2"/>
          <p:cNvPicPr>
            <a:picLocks noChangeAspect="1" noChangeArrowheads="1"/>
          </p:cNvPicPr>
          <p:nvPr/>
        </p:nvPicPr>
        <p:blipFill>
          <a:blip r:embed="rId6"/>
          <a:srcRect/>
          <a:stretch>
            <a:fillRect/>
          </a:stretch>
        </p:blipFill>
        <p:spPr bwMode="auto">
          <a:xfrm>
            <a:off x="4572000" y="1602000"/>
            <a:ext cx="3672408" cy="404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e-DE" dirty="0" smtClean="0"/>
              <a:t>Content</a:t>
            </a:r>
            <a:endParaRPr lang="en-GB" dirty="0"/>
          </a:p>
        </p:txBody>
      </p:sp>
      <p:sp>
        <p:nvSpPr>
          <p:cNvPr id="5" name="Subtitle 4"/>
          <p:cNvSpPr>
            <a:spLocks noGrp="1"/>
          </p:cNvSpPr>
          <p:nvPr>
            <p:ph type="subTitle" idx="1"/>
          </p:nvPr>
        </p:nvSpPr>
        <p:spPr/>
        <p:txBody>
          <a:bodyPr/>
          <a:lstStyle/>
          <a:p>
            <a:pPr marL="285750" indent="-285750">
              <a:lnSpc>
                <a:spcPct val="150000"/>
              </a:lnSpc>
              <a:buFont typeface="Arial" panose="020B0604020202020204" pitchFamily="34" charset="0"/>
              <a:buChar char="•"/>
            </a:pPr>
            <a:r>
              <a:rPr lang="de-DE" b="0" dirty="0" smtClean="0"/>
              <a:t>What is Pro Danube International?</a:t>
            </a:r>
          </a:p>
          <a:p>
            <a:pPr marL="285750" indent="-285750">
              <a:lnSpc>
                <a:spcPct val="150000"/>
              </a:lnSpc>
              <a:buFont typeface="Arial" panose="020B0604020202020204" pitchFamily="34" charset="0"/>
              <a:buChar char="•"/>
            </a:pPr>
            <a:r>
              <a:rPr lang="de-DE" b="0" dirty="0" smtClean="0"/>
              <a:t>What are our priorities?</a:t>
            </a:r>
          </a:p>
          <a:p>
            <a:pPr marL="285750" indent="-285750">
              <a:lnSpc>
                <a:spcPct val="150000"/>
              </a:lnSpc>
              <a:buFont typeface="Arial" panose="020B0604020202020204" pitchFamily="34" charset="0"/>
              <a:buChar char="•"/>
            </a:pPr>
            <a:r>
              <a:rPr lang="de-DE" b="0" dirty="0" smtClean="0"/>
              <a:t>Danube Waterway Industry Declaration</a:t>
            </a:r>
          </a:p>
          <a:p>
            <a:pPr marL="285750" indent="-285750">
              <a:lnSpc>
                <a:spcPct val="150000"/>
              </a:lnSpc>
              <a:buFont typeface="Arial" panose="020B0604020202020204" pitchFamily="34" charset="0"/>
              <a:buChar char="•"/>
            </a:pPr>
            <a:r>
              <a:rPr lang="de-DE" b="0" dirty="0" smtClean="0"/>
              <a:t>Administrative barriers</a:t>
            </a:r>
          </a:p>
          <a:p>
            <a:pPr marL="285750" indent="-285750">
              <a:lnSpc>
                <a:spcPct val="150000"/>
              </a:lnSpc>
              <a:buFont typeface="Arial" panose="020B0604020202020204" pitchFamily="34" charset="0"/>
              <a:buChar char="•"/>
            </a:pPr>
            <a:r>
              <a:rPr lang="de-DE" b="0" dirty="0" smtClean="0"/>
              <a:t>Project PROMINENT</a:t>
            </a:r>
          </a:p>
          <a:p>
            <a:pPr marL="285750" indent="-285750">
              <a:lnSpc>
                <a:spcPct val="150000"/>
              </a:lnSpc>
              <a:buFont typeface="Arial" panose="020B0604020202020204" pitchFamily="34" charset="0"/>
              <a:buChar char="•"/>
            </a:pPr>
            <a:r>
              <a:rPr lang="de-DE" b="0" dirty="0" smtClean="0"/>
              <a:t>Fairway Rehabilitation and Maintenance Master Plan</a:t>
            </a:r>
          </a:p>
          <a:p>
            <a:pPr marL="285750" indent="-285750">
              <a:lnSpc>
                <a:spcPct val="150000"/>
              </a:lnSpc>
              <a:buFont typeface="Arial" panose="020B0604020202020204" pitchFamily="34" charset="0"/>
              <a:buChar char="•"/>
            </a:pPr>
            <a:r>
              <a:rPr lang="de-DE" b="0" dirty="0" smtClean="0"/>
              <a:t>CEF applications for the implementation of the FRMMP</a:t>
            </a:r>
          </a:p>
          <a:p>
            <a:pPr marL="285750" indent="-285750">
              <a:lnSpc>
                <a:spcPct val="150000"/>
              </a:lnSpc>
              <a:buFont typeface="Arial" panose="020B0604020202020204" pitchFamily="34" charset="0"/>
              <a:buChar char="•"/>
            </a:pPr>
            <a:r>
              <a:rPr lang="de-DE" b="0" dirty="0" smtClean="0"/>
              <a:t>Port development – Priorities 2015</a:t>
            </a:r>
          </a:p>
          <a:p>
            <a:pPr marL="285750" indent="-285750">
              <a:lnSpc>
                <a:spcPct val="150000"/>
              </a:lnSpc>
              <a:buFont typeface="Arial" panose="020B0604020202020204" pitchFamily="34" charset="0"/>
              <a:buChar char="•"/>
            </a:pPr>
            <a:r>
              <a:rPr lang="de-DE" b="0" dirty="0" smtClean="0"/>
              <a:t>Industry meets Policy</a:t>
            </a:r>
          </a:p>
          <a:p>
            <a:pPr marL="285750" indent="-285750">
              <a:lnSpc>
                <a:spcPct val="150000"/>
              </a:lnSpc>
              <a:buFont typeface="Arial" panose="020B0604020202020204" pitchFamily="34" charset="0"/>
              <a:buChar char="•"/>
            </a:pPr>
            <a:endParaRPr lang="de-DE" b="0" dirty="0" smtClean="0"/>
          </a:p>
          <a:p>
            <a:pPr marL="285750" indent="-285750">
              <a:lnSpc>
                <a:spcPct val="150000"/>
              </a:lnSpc>
              <a:buFont typeface="Arial" panose="020B0604020202020204" pitchFamily="34" charset="0"/>
              <a:buChar char="•"/>
            </a:pPr>
            <a:endParaRPr lang="de-DE" b="0" dirty="0" smtClean="0"/>
          </a:p>
          <a:p>
            <a:pPr marL="285750" indent="-285750">
              <a:lnSpc>
                <a:spcPct val="150000"/>
              </a:lnSpc>
              <a:buFont typeface="Arial" panose="020B0604020202020204" pitchFamily="34" charset="0"/>
              <a:buChar char="•"/>
            </a:pPr>
            <a:endParaRPr lang="en-GB" b="0" dirty="0"/>
          </a:p>
        </p:txBody>
      </p:sp>
    </p:spTree>
    <p:extLst>
      <p:ext uri="{BB962C8B-B14F-4D97-AF65-F5344CB8AC3E}">
        <p14:creationId xmlns:p14="http://schemas.microsoft.com/office/powerpoint/2010/main" val="3191526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GB" altLang="en-US" dirty="0" smtClean="0">
                <a:latin typeface="+mn-lt"/>
                <a:cs typeface="Arial" charset="0"/>
              </a:rPr>
              <a:t>What is Pro Danube International?</a:t>
            </a:r>
          </a:p>
        </p:txBody>
      </p:sp>
      <p:sp>
        <p:nvSpPr>
          <p:cNvPr id="3" name="Untertitel 2"/>
          <p:cNvSpPr>
            <a:spLocks noGrp="1"/>
          </p:cNvSpPr>
          <p:nvPr>
            <p:ph type="subTitle" idx="1"/>
          </p:nvPr>
        </p:nvSpPr>
        <p:spPr/>
        <p:txBody>
          <a:bodyPr/>
          <a:lstStyle/>
          <a:p>
            <a:pPr algn="ctr">
              <a:buFont typeface="Arial" pitchFamily="34" charset="0"/>
              <a:buNone/>
              <a:defRPr/>
            </a:pPr>
            <a:r>
              <a:rPr lang="en-US" dirty="0" smtClean="0">
                <a:solidFill>
                  <a:srgbClr val="404040"/>
                </a:solidFill>
                <a:latin typeface="+mn-lt"/>
              </a:rPr>
              <a:t>Platform of private companies with strategic economic interest in better framework conditions and higher public investment in the Danube transport &amp; logistics system</a:t>
            </a:r>
          </a:p>
          <a:p>
            <a:pPr marL="266700" indent="-266700">
              <a:buFont typeface="Arial" pitchFamily="34" charset="0"/>
              <a:buChar char="•"/>
              <a:defRPr/>
            </a:pPr>
            <a:endParaRPr lang="en-US" sz="1600" dirty="0" smtClean="0">
              <a:solidFill>
                <a:srgbClr val="404040"/>
              </a:solidFill>
              <a:latin typeface="+mn-lt"/>
            </a:endParaRPr>
          </a:p>
          <a:p>
            <a:pPr marL="266700" indent="-266700">
              <a:buFont typeface="Arial" pitchFamily="34" charset="0"/>
              <a:buChar char="•"/>
              <a:defRPr/>
            </a:pPr>
            <a:endParaRPr lang="en-US" sz="1600" b="0" dirty="0" smtClean="0">
              <a:solidFill>
                <a:srgbClr val="404040"/>
              </a:solidFill>
              <a:latin typeface="+mn-lt"/>
            </a:endParaRPr>
          </a:p>
          <a:p>
            <a:pPr marL="266700" indent="-266700">
              <a:buFont typeface="Arial" pitchFamily="34" charset="0"/>
              <a:buChar char="•"/>
              <a:defRPr/>
            </a:pPr>
            <a:endParaRPr lang="en-US" sz="1600" b="0" dirty="0" smtClean="0">
              <a:solidFill>
                <a:srgbClr val="404040"/>
              </a:solidFill>
              <a:latin typeface="+mn-lt"/>
            </a:endParaRPr>
          </a:p>
          <a:p>
            <a:pPr marL="266700" indent="-266700">
              <a:buFont typeface="Arial" pitchFamily="34" charset="0"/>
              <a:buChar char="•"/>
              <a:defRPr/>
            </a:pPr>
            <a:endParaRPr lang="en-US" sz="1600" b="0" dirty="0" smtClean="0">
              <a:solidFill>
                <a:srgbClr val="404040"/>
              </a:solidFill>
              <a:latin typeface="+mn-lt"/>
            </a:endParaRPr>
          </a:p>
          <a:p>
            <a:pPr marL="266700" indent="-266700">
              <a:buFont typeface="Arial" pitchFamily="34" charset="0"/>
              <a:buChar char="•"/>
              <a:defRPr/>
            </a:pPr>
            <a:endParaRPr lang="en-US" sz="1600" b="0" dirty="0" smtClean="0">
              <a:solidFill>
                <a:srgbClr val="404040"/>
              </a:solidFill>
              <a:latin typeface="+mn-lt"/>
            </a:endParaRPr>
          </a:p>
          <a:p>
            <a:pPr marL="266700" indent="-266700">
              <a:spcBef>
                <a:spcPts val="600"/>
              </a:spcBef>
              <a:buFont typeface="Arial" pitchFamily="34" charset="0"/>
              <a:buChar char="•"/>
              <a:defRPr/>
            </a:pPr>
            <a:endParaRPr lang="en-US" sz="1600" b="0" dirty="0" smtClean="0">
              <a:solidFill>
                <a:srgbClr val="404040"/>
              </a:solidFill>
              <a:latin typeface="+mn-lt"/>
            </a:endParaRPr>
          </a:p>
          <a:p>
            <a:pPr marL="266700" indent="-266700">
              <a:spcBef>
                <a:spcPts val="600"/>
              </a:spcBef>
              <a:buFont typeface="Arial" pitchFamily="34" charset="0"/>
              <a:buChar char="•"/>
              <a:defRPr/>
            </a:pPr>
            <a:endParaRPr lang="en-US" sz="1600" b="0" dirty="0" smtClean="0">
              <a:solidFill>
                <a:srgbClr val="404040"/>
              </a:solidFill>
              <a:latin typeface="+mn-lt"/>
            </a:endParaRPr>
          </a:p>
          <a:p>
            <a:pPr marL="266700" indent="-266700">
              <a:spcBef>
                <a:spcPts val="600"/>
              </a:spcBef>
              <a:buClrTx/>
              <a:buFont typeface="Arial" pitchFamily="34" charset="0"/>
              <a:buChar char="•"/>
              <a:defRPr/>
            </a:pPr>
            <a:r>
              <a:rPr lang="en-US" sz="1400" b="0" dirty="0" smtClean="0">
                <a:solidFill>
                  <a:schemeClr val="tx1"/>
                </a:solidFill>
                <a:latin typeface="+mn-lt"/>
              </a:rPr>
              <a:t>Established autumn 2011 by companies &amp; associations</a:t>
            </a:r>
          </a:p>
          <a:p>
            <a:pPr marL="269875" indent="-269875">
              <a:spcBef>
                <a:spcPts val="600"/>
              </a:spcBef>
              <a:buClrTx/>
              <a:buFont typeface="Arial" pitchFamily="34" charset="0"/>
              <a:buChar char="•"/>
              <a:defRPr/>
            </a:pPr>
            <a:r>
              <a:rPr lang="en-US" sz="1400" b="0" dirty="0" smtClean="0">
                <a:solidFill>
                  <a:schemeClr val="tx1"/>
                </a:solidFill>
                <a:latin typeface="+mn-lt"/>
              </a:rPr>
              <a:t>Non profit association based in Vienna</a:t>
            </a:r>
          </a:p>
          <a:p>
            <a:pPr marL="269875" indent="-269875">
              <a:spcBef>
                <a:spcPts val="600"/>
              </a:spcBef>
              <a:buClrTx/>
              <a:buFont typeface="Arial" pitchFamily="34" charset="0"/>
              <a:buChar char="•"/>
              <a:defRPr/>
            </a:pPr>
            <a:r>
              <a:rPr lang="en-US" sz="1400" b="0" dirty="0" smtClean="0">
                <a:solidFill>
                  <a:schemeClr val="tx1"/>
                </a:solidFill>
                <a:latin typeface="+mn-lt"/>
              </a:rPr>
              <a:t>Network of currently more than 130 companies</a:t>
            </a:r>
          </a:p>
          <a:p>
            <a:pPr marL="269875" indent="-269875">
              <a:spcBef>
                <a:spcPts val="600"/>
              </a:spcBef>
              <a:buClrTx/>
              <a:buFont typeface="Arial" pitchFamily="34" charset="0"/>
              <a:buChar char="•"/>
              <a:defRPr/>
            </a:pPr>
            <a:r>
              <a:rPr lang="en-US" sz="1400" dirty="0" smtClean="0">
                <a:solidFill>
                  <a:srgbClr val="C00000"/>
                </a:solidFill>
                <a:latin typeface="+mn-lt"/>
              </a:rPr>
              <a:t>More than a lobbying organization as we initiate and execute projects</a:t>
            </a:r>
          </a:p>
          <a:p>
            <a:pPr marL="269875" indent="-269875">
              <a:spcBef>
                <a:spcPts val="600"/>
              </a:spcBef>
              <a:buFont typeface="Arial" pitchFamily="34" charset="0"/>
              <a:buChar char="•"/>
              <a:defRPr/>
            </a:pPr>
            <a:endParaRPr lang="en-US" sz="1600" b="0" dirty="0" smtClean="0">
              <a:solidFill>
                <a:srgbClr val="C00000"/>
              </a:solidFill>
              <a:latin typeface="+mn-lt"/>
            </a:endParaRPr>
          </a:p>
        </p:txBody>
      </p:sp>
      <p:graphicFrame>
        <p:nvGraphicFramePr>
          <p:cNvPr id="5" name="Diagramm 4"/>
          <p:cNvGraphicFramePr/>
          <p:nvPr/>
        </p:nvGraphicFramePr>
        <p:xfrm>
          <a:off x="1039528" y="2887579"/>
          <a:ext cx="6708809" cy="1645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7743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ctr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GB" altLang="en-US" dirty="0" smtClean="0">
                <a:latin typeface="+mn-lt"/>
                <a:ea typeface="MS PGothic" pitchFamily="34" charset="-128"/>
                <a:cs typeface="Arial" charset="0"/>
              </a:rPr>
              <a:t>What are our priorities? </a:t>
            </a:r>
            <a:endParaRPr lang="de-DE" altLang="en-US" dirty="0" smtClean="0">
              <a:latin typeface="+mn-lt"/>
              <a:ea typeface="MS PGothic" pitchFamily="34" charset="-128"/>
              <a:cs typeface="Arial" charset="0"/>
            </a:endParaRPr>
          </a:p>
        </p:txBody>
      </p:sp>
      <p:sp>
        <p:nvSpPr>
          <p:cNvPr id="16387" name="Untertitel 2"/>
          <p:cNvSpPr>
            <a:spLocks noGrp="1"/>
          </p:cNvSpPr>
          <p:nvPr>
            <p:ph type="subTitle" idx="1"/>
          </p:nvPr>
        </p:nvSpPr>
        <p:spPr bwMode="auto">
          <a:ln>
            <a:miter lim="800000"/>
            <a:headEnd/>
            <a:tailEnd/>
          </a:ln>
        </p:spPr>
        <p:txBody>
          <a:bodyPr vert="horz" wrap="square" lIns="91440" tIns="45720" rIns="91440" bIns="45720" numCol="1" anchor="t" anchorCtr="0" compatLnSpc="1">
            <a:prstTxWarp prst="textNoShape">
              <a:avLst/>
            </a:prstTxWarp>
          </a:bodyPr>
          <a:lstStyle/>
          <a:p>
            <a:pPr marL="285750" lvl="1" indent="-285750">
              <a:buClrTx/>
              <a:buSzPct val="100000"/>
              <a:buFont typeface="Wingdings" panose="05000000000000000000" pitchFamily="2" charset="2"/>
              <a:buChar char="§"/>
              <a:defRPr/>
            </a:pPr>
            <a:r>
              <a:rPr lang="en-US" sz="1400" dirty="0" smtClean="0">
                <a:solidFill>
                  <a:schemeClr val="tx1"/>
                </a:solidFill>
                <a:latin typeface="+mn-lt"/>
                <a:ea typeface="ＭＳ Ｐゴシック" pitchFamily="-112" charset="-128"/>
                <a:cs typeface="Arial" charset="0"/>
              </a:rPr>
              <a:t>Engagement for better waterway maintenance &amp; execution of TEN T bottleneck projects</a:t>
            </a:r>
          </a:p>
          <a:p>
            <a:pPr marL="539750" lvl="1" indent="-184150">
              <a:spcBef>
                <a:spcPts val="0"/>
              </a:spcBef>
              <a:buClrTx/>
              <a:buSzPct val="100000"/>
              <a:buFont typeface="Arial" pitchFamily="34" charset="0"/>
              <a:buChar char="•"/>
              <a:defRPr/>
            </a:pPr>
            <a:r>
              <a:rPr lang="en-US" sz="1200" b="0" dirty="0" smtClean="0">
                <a:solidFill>
                  <a:schemeClr val="tx1"/>
                </a:solidFill>
                <a:latin typeface="+mn-lt"/>
                <a:ea typeface="ＭＳ Ｐゴシック" pitchFamily="-112" charset="-128"/>
                <a:cs typeface="Arial" charset="0"/>
              </a:rPr>
              <a:t>Push governments &amp; administration for minimum standards in waterway maintenance (2,5 m fairway depth at LWRL)</a:t>
            </a:r>
          </a:p>
          <a:p>
            <a:pPr marL="539750" lvl="1" indent="-184150">
              <a:spcBef>
                <a:spcPts val="0"/>
              </a:spcBef>
              <a:buClrTx/>
              <a:buSzPct val="100000"/>
              <a:buFont typeface="Arial" pitchFamily="34" charset="0"/>
              <a:buChar char="•"/>
              <a:defRPr/>
            </a:pPr>
            <a:r>
              <a:rPr lang="en-US" sz="1200" b="0" dirty="0" smtClean="0">
                <a:solidFill>
                  <a:schemeClr val="tx1"/>
                </a:solidFill>
                <a:latin typeface="+mn-lt"/>
                <a:ea typeface="ＭＳ Ｐゴシック" pitchFamily="-112" charset="-128"/>
                <a:cs typeface="Arial" charset="0"/>
              </a:rPr>
              <a:t>Engage in permanent monitoring of infrastructure maintenance &amp; proposing improvements</a:t>
            </a:r>
          </a:p>
          <a:p>
            <a:pPr marL="527050" lvl="1" indent="-171450">
              <a:spcBef>
                <a:spcPts val="0"/>
              </a:spcBef>
              <a:spcAft>
                <a:spcPts val="0"/>
              </a:spcAft>
              <a:buClrTx/>
              <a:buSzPct val="100000"/>
              <a:buFont typeface="Arial" pitchFamily="34" charset="0"/>
              <a:buChar char="•"/>
              <a:defRPr/>
            </a:pPr>
            <a:r>
              <a:rPr lang="en-US" sz="1200" b="0" dirty="0" smtClean="0">
                <a:solidFill>
                  <a:schemeClr val="tx1"/>
                </a:solidFill>
                <a:latin typeface="+mn-lt"/>
                <a:ea typeface="ＭＳ Ｐゴシック" pitchFamily="-112" charset="-128"/>
                <a:cs typeface="Arial" charset="0"/>
              </a:rPr>
              <a:t>Promote quicker implementation of TEN T projects (2,5 m draught according UNECE/AGN) </a:t>
            </a:r>
          </a:p>
          <a:p>
            <a:pPr marL="527050" lvl="1" indent="-171450">
              <a:spcBef>
                <a:spcPts val="0"/>
              </a:spcBef>
              <a:spcAft>
                <a:spcPts val="0"/>
              </a:spcAft>
              <a:buClrTx/>
              <a:buSzPct val="100000"/>
              <a:buFont typeface="Arial" pitchFamily="34" charset="0"/>
              <a:buChar char="•"/>
              <a:defRPr/>
            </a:pPr>
            <a:r>
              <a:rPr lang="en-US" sz="1200" b="0" dirty="0" smtClean="0">
                <a:solidFill>
                  <a:schemeClr val="tx1"/>
                </a:solidFill>
                <a:latin typeface="+mn-lt"/>
                <a:ea typeface="ＭＳ Ｐゴシック" pitchFamily="-112" charset="-128"/>
                <a:cs typeface="Arial" charset="0"/>
              </a:rPr>
              <a:t>Support waterway administrations to use EU programs in financial period 2014-2020</a:t>
            </a:r>
          </a:p>
          <a:p>
            <a:pPr marL="527050" lvl="1" indent="-171450">
              <a:spcBef>
                <a:spcPts val="0"/>
              </a:spcBef>
              <a:spcAft>
                <a:spcPts val="0"/>
              </a:spcAft>
              <a:buClrTx/>
              <a:buSzPct val="100000"/>
              <a:buFont typeface="Arial" pitchFamily="34" charset="0"/>
              <a:buChar char="•"/>
              <a:defRPr/>
            </a:pPr>
            <a:endParaRPr lang="en-US" sz="300" b="0" dirty="0" smtClean="0">
              <a:solidFill>
                <a:schemeClr val="tx1"/>
              </a:solidFill>
              <a:latin typeface="+mn-lt"/>
              <a:ea typeface="ＭＳ Ｐゴシック" pitchFamily="-112" charset="-128"/>
              <a:cs typeface="Arial" charset="0"/>
            </a:endParaRPr>
          </a:p>
          <a:p>
            <a:pPr marL="285750" lvl="1" indent="-285750">
              <a:spcBef>
                <a:spcPts val="0"/>
              </a:spcBef>
              <a:spcAft>
                <a:spcPts val="0"/>
              </a:spcAft>
              <a:buClrTx/>
              <a:buSzPct val="100000"/>
              <a:buFont typeface="Wingdings" panose="05000000000000000000" pitchFamily="2" charset="2"/>
              <a:buChar char="§"/>
              <a:defRPr/>
            </a:pPr>
            <a:r>
              <a:rPr lang="en-US" sz="1400" dirty="0" smtClean="0">
                <a:solidFill>
                  <a:schemeClr val="tx1"/>
                </a:solidFill>
                <a:latin typeface="+mn-lt"/>
                <a:ea typeface="ＭＳ Ｐゴシック" pitchFamily="-112" charset="-128"/>
              </a:rPr>
              <a:t>Promotion of investment in Danube ports</a:t>
            </a:r>
          </a:p>
          <a:p>
            <a:pPr marL="527050" lvl="1" indent="-171450">
              <a:spcBef>
                <a:spcPts val="0"/>
              </a:spcBef>
              <a:buClrTx/>
              <a:buSzPct val="100000"/>
              <a:buFont typeface="Arial" pitchFamily="34" charset="0"/>
              <a:buChar char="•"/>
              <a:defRPr/>
            </a:pPr>
            <a:r>
              <a:rPr lang="en-US" sz="1200" b="0" dirty="0" smtClean="0">
                <a:solidFill>
                  <a:schemeClr val="tx1"/>
                </a:solidFill>
                <a:latin typeface="+mn-lt"/>
                <a:ea typeface="ＭＳ Ｐゴシック" pitchFamily="-112" charset="-128"/>
                <a:cs typeface="Arial" charset="0"/>
              </a:rPr>
              <a:t>Promote ports as hubs for regional development strategies &amp; cross-border initiatives</a:t>
            </a:r>
          </a:p>
          <a:p>
            <a:pPr marL="527050" lvl="1" indent="-171450">
              <a:spcBef>
                <a:spcPts val="0"/>
              </a:spcBef>
              <a:buClrTx/>
              <a:buSzPct val="100000"/>
              <a:buFont typeface="Arial" pitchFamily="34" charset="0"/>
              <a:buChar char="•"/>
              <a:defRPr/>
            </a:pPr>
            <a:r>
              <a:rPr lang="en-US" sz="1200" b="0" dirty="0">
                <a:solidFill>
                  <a:schemeClr val="tx1"/>
                </a:solidFill>
                <a:latin typeface="+mn-lt"/>
                <a:ea typeface="ＭＳ Ｐゴシック" pitchFamily="-112" charset="-128"/>
                <a:cs typeface="Arial" charset="0"/>
              </a:rPr>
              <a:t>Support public and private stakeholders in port development </a:t>
            </a:r>
            <a:r>
              <a:rPr lang="en-US" sz="1200" b="0" dirty="0" smtClean="0">
                <a:solidFill>
                  <a:schemeClr val="tx1"/>
                </a:solidFill>
                <a:latin typeface="+mn-lt"/>
                <a:ea typeface="ＭＳ Ｐゴシック" pitchFamily="-112" charset="-128"/>
                <a:cs typeface="Arial" charset="0"/>
              </a:rPr>
              <a:t>programs/projects</a:t>
            </a:r>
          </a:p>
          <a:p>
            <a:pPr marL="527050" lvl="1" indent="-171450">
              <a:spcBef>
                <a:spcPts val="0"/>
              </a:spcBef>
              <a:buClrTx/>
              <a:buSzPct val="100000"/>
              <a:buFont typeface="Arial" pitchFamily="34" charset="0"/>
              <a:buChar char="•"/>
              <a:defRPr/>
            </a:pPr>
            <a:endParaRPr lang="en-US" sz="300" b="0" dirty="0" smtClean="0">
              <a:solidFill>
                <a:schemeClr val="tx1"/>
              </a:solidFill>
              <a:latin typeface="+mn-lt"/>
              <a:ea typeface="ＭＳ Ｐゴシック" pitchFamily="-112" charset="-128"/>
              <a:cs typeface="Arial" charset="0"/>
            </a:endParaRPr>
          </a:p>
          <a:p>
            <a:pPr marL="190500" indent="-285750">
              <a:spcBef>
                <a:spcPts val="0"/>
              </a:spcBef>
              <a:spcAft>
                <a:spcPts val="0"/>
              </a:spcAft>
              <a:buClrTx/>
              <a:buSzPct val="100000"/>
              <a:buFont typeface="Wingdings" panose="05000000000000000000" pitchFamily="2" charset="2"/>
              <a:buChar char="§"/>
              <a:defRPr/>
            </a:pPr>
            <a:r>
              <a:rPr lang="en-US" sz="1400" dirty="0" smtClean="0">
                <a:solidFill>
                  <a:schemeClr val="tx1"/>
                </a:solidFill>
                <a:latin typeface="+mn-lt"/>
                <a:ea typeface="ＭＳ Ｐゴシック" pitchFamily="-112" charset="-128"/>
              </a:rPr>
              <a:t>Support to modernization of Danube fleet</a:t>
            </a:r>
          </a:p>
          <a:p>
            <a:pPr marL="525462" lvl="1" indent="-171450">
              <a:spcBef>
                <a:spcPts val="0"/>
              </a:spcBef>
              <a:spcAft>
                <a:spcPts val="0"/>
              </a:spcAft>
              <a:buClrTx/>
              <a:buSzPct val="100000"/>
              <a:buFont typeface="Arial" pitchFamily="34" charset="0"/>
              <a:buChar char="•"/>
              <a:defRPr/>
            </a:pPr>
            <a:r>
              <a:rPr lang="en-US" sz="1200" b="0" dirty="0" smtClean="0">
                <a:solidFill>
                  <a:schemeClr val="tx1"/>
                </a:solidFill>
                <a:latin typeface="+mn-lt"/>
                <a:ea typeface="ＭＳ Ｐゴシック" pitchFamily="-112" charset="-128"/>
              </a:rPr>
              <a:t>Promote &amp; supporte implementation of LNG as fuel as well as cargo for Danube navigation</a:t>
            </a:r>
          </a:p>
          <a:p>
            <a:pPr marL="527050" lvl="1" indent="-171450">
              <a:spcBef>
                <a:spcPts val="0"/>
              </a:spcBef>
              <a:buClrTx/>
              <a:buSzPct val="100000"/>
              <a:buFont typeface="Arial" pitchFamily="34" charset="0"/>
              <a:buChar char="•"/>
              <a:defRPr/>
            </a:pPr>
            <a:r>
              <a:rPr lang="en-US" sz="1200" b="0" dirty="0" smtClean="0">
                <a:solidFill>
                  <a:schemeClr val="tx1"/>
                </a:solidFill>
                <a:latin typeface="+mn-lt"/>
                <a:ea typeface="ＭＳ Ｐゴシック" pitchFamily="-112" charset="-128"/>
              </a:rPr>
              <a:t>Propose &amp; implement EU funded projects for higher efficiency of operations &amp; environmental performance</a:t>
            </a:r>
          </a:p>
          <a:p>
            <a:pPr marL="527050" lvl="1" indent="-171450">
              <a:spcBef>
                <a:spcPts val="0"/>
              </a:spcBef>
              <a:buClrTx/>
              <a:buSzPct val="100000"/>
              <a:buFont typeface="Arial" pitchFamily="34" charset="0"/>
              <a:buChar char="•"/>
              <a:defRPr/>
            </a:pPr>
            <a:r>
              <a:rPr lang="en-US" sz="1200" b="0" dirty="0">
                <a:solidFill>
                  <a:schemeClr val="tx1"/>
                </a:solidFill>
                <a:latin typeface="+mn-lt"/>
                <a:ea typeface="ＭＳ Ｐゴシック" pitchFamily="-112" charset="-128"/>
              </a:rPr>
              <a:t>Promote development of long-term public funding schemes for fleet </a:t>
            </a:r>
            <a:r>
              <a:rPr lang="en-US" sz="1200" b="0" dirty="0" smtClean="0">
                <a:solidFill>
                  <a:schemeClr val="tx1"/>
                </a:solidFill>
                <a:latin typeface="+mn-lt"/>
                <a:ea typeface="ＭＳ Ｐゴシック" pitchFamily="-112" charset="-128"/>
              </a:rPr>
              <a:t>renewal</a:t>
            </a:r>
          </a:p>
          <a:p>
            <a:pPr marL="527050" lvl="1" indent="-171450">
              <a:spcBef>
                <a:spcPts val="0"/>
              </a:spcBef>
              <a:buClrTx/>
              <a:buSzPct val="100000"/>
              <a:buFont typeface="Arial" pitchFamily="34" charset="0"/>
              <a:buChar char="•"/>
              <a:defRPr/>
            </a:pPr>
            <a:endParaRPr lang="en-US" sz="300" b="0" dirty="0" smtClean="0">
              <a:solidFill>
                <a:schemeClr val="tx1"/>
              </a:solidFill>
              <a:latin typeface="+mn-lt"/>
              <a:ea typeface="ＭＳ Ｐゴシック" pitchFamily="-112" charset="-128"/>
            </a:endParaRPr>
          </a:p>
          <a:p>
            <a:pPr marL="190500" indent="-285750">
              <a:spcBef>
                <a:spcPts val="0"/>
              </a:spcBef>
              <a:buClrTx/>
              <a:buSzPct val="100000"/>
              <a:buFont typeface="Wingdings" panose="05000000000000000000" pitchFamily="2" charset="2"/>
              <a:buChar char="§"/>
              <a:defRPr/>
            </a:pPr>
            <a:r>
              <a:rPr lang="en-US" sz="1400" dirty="0">
                <a:solidFill>
                  <a:schemeClr val="tx1"/>
                </a:solidFill>
                <a:latin typeface="+mn-lt"/>
                <a:ea typeface="ＭＳ Ｐゴシック" pitchFamily="-112" charset="-128"/>
              </a:rPr>
              <a:t>Elimination of administrative barriers</a:t>
            </a:r>
          </a:p>
          <a:p>
            <a:pPr marL="527050" lvl="1" indent="-171450">
              <a:spcBef>
                <a:spcPts val="0"/>
              </a:spcBef>
              <a:buClrTx/>
              <a:buSzPct val="100000"/>
              <a:buFont typeface="Arial" pitchFamily="34" charset="0"/>
              <a:buChar char="•"/>
              <a:defRPr/>
            </a:pPr>
            <a:r>
              <a:rPr lang="en-US" sz="1200" b="0" dirty="0" smtClean="0">
                <a:solidFill>
                  <a:schemeClr val="tx1"/>
                </a:solidFill>
                <a:latin typeface="+mn-lt"/>
                <a:ea typeface="ＭＳ Ｐゴシック" pitchFamily="-112" charset="-128"/>
              </a:rPr>
              <a:t>Identification of barriers and engagement in dialogue with administrations/policy makers to achieve elimination/reduction</a:t>
            </a:r>
          </a:p>
          <a:p>
            <a:pPr marL="527050" lvl="1" indent="-171450">
              <a:spcBef>
                <a:spcPts val="0"/>
              </a:spcBef>
              <a:buClrTx/>
              <a:buSzPct val="100000"/>
              <a:buFont typeface="Arial" pitchFamily="34" charset="0"/>
              <a:buChar char="•"/>
              <a:defRPr/>
            </a:pPr>
            <a:r>
              <a:rPr lang="en-US" sz="1200" b="0" dirty="0" smtClean="0">
                <a:solidFill>
                  <a:schemeClr val="tx1"/>
                </a:solidFill>
                <a:latin typeface="+mn-lt"/>
                <a:ea typeface="ＭＳ Ｐゴシック" pitchFamily="-112" charset="-128"/>
              </a:rPr>
              <a:t>Harmonizing administrative procedures  - “Same River – Same Rules” initiative of PDI</a:t>
            </a:r>
          </a:p>
          <a:p>
            <a:pPr marL="527050" lvl="1" indent="-171450">
              <a:spcBef>
                <a:spcPts val="0"/>
              </a:spcBef>
              <a:buClrTx/>
              <a:buSzPct val="100000"/>
              <a:buFont typeface="Arial" pitchFamily="34" charset="0"/>
              <a:buChar char="•"/>
              <a:defRPr/>
            </a:pPr>
            <a:endParaRPr lang="en-US" sz="300" b="0" dirty="0" smtClean="0">
              <a:solidFill>
                <a:schemeClr val="tx1"/>
              </a:solidFill>
              <a:latin typeface="+mn-lt"/>
              <a:ea typeface="ＭＳ Ｐゴシック" pitchFamily="-112" charset="-128"/>
            </a:endParaRPr>
          </a:p>
          <a:p>
            <a:pPr marL="285750" indent="-285750">
              <a:spcBef>
                <a:spcPts val="0"/>
              </a:spcBef>
              <a:buClrTx/>
              <a:buSzPct val="100000"/>
              <a:buFont typeface="Wingdings" panose="05000000000000000000" pitchFamily="2" charset="2"/>
              <a:buChar char="§"/>
              <a:defRPr/>
            </a:pPr>
            <a:r>
              <a:rPr lang="en-US" sz="1400" dirty="0" smtClean="0">
                <a:solidFill>
                  <a:schemeClr val="tx1"/>
                </a:solidFill>
                <a:latin typeface="+mn-lt"/>
                <a:ea typeface="ＭＳ Ｐゴシック" pitchFamily="-112" charset="-128"/>
              </a:rPr>
              <a:t>Active involvement in EC initiatives &amp; programs </a:t>
            </a:r>
            <a:endParaRPr lang="en-US" sz="1400" dirty="0">
              <a:solidFill>
                <a:schemeClr val="tx1"/>
              </a:solidFill>
              <a:latin typeface="+mn-lt"/>
              <a:ea typeface="ＭＳ Ｐゴシック" pitchFamily="-112" charset="-128"/>
            </a:endParaRPr>
          </a:p>
          <a:p>
            <a:pPr marL="544513" indent="-182563">
              <a:spcBef>
                <a:spcPts val="0"/>
              </a:spcBef>
              <a:buClrTx/>
              <a:buSzPct val="100000"/>
              <a:buFont typeface="Arial" pitchFamily="34" charset="0"/>
              <a:buChar char="•"/>
              <a:defRPr/>
            </a:pPr>
            <a:r>
              <a:rPr lang="en-US" sz="1200" b="0" dirty="0" smtClean="0">
                <a:solidFill>
                  <a:schemeClr val="tx1"/>
                </a:solidFill>
                <a:latin typeface="+mn-lt"/>
                <a:ea typeface="ＭＳ Ｐゴシック" pitchFamily="-112" charset="-128"/>
              </a:rPr>
              <a:t>Special focus on EUSDR/PA1A</a:t>
            </a:r>
          </a:p>
          <a:p>
            <a:pPr marL="544513" indent="-182563">
              <a:spcBef>
                <a:spcPts val="0"/>
              </a:spcBef>
              <a:buClrTx/>
              <a:buSzPct val="100000"/>
              <a:buFont typeface="Arial" pitchFamily="34" charset="0"/>
              <a:buChar char="•"/>
              <a:defRPr/>
            </a:pPr>
            <a:r>
              <a:rPr lang="en-US" sz="1200" b="0" dirty="0" smtClean="0">
                <a:solidFill>
                  <a:schemeClr val="tx1"/>
                </a:solidFill>
                <a:latin typeface="+mn-lt"/>
                <a:ea typeface="ＭＳ Ｐゴシック" pitchFamily="-112" charset="-128"/>
              </a:rPr>
              <a:t>Facilitation of projects in Horizon 2020, TEN T/CEF, regional development programs</a:t>
            </a:r>
          </a:p>
          <a:p>
            <a:pPr marL="527050" lvl="1" indent="-171450">
              <a:spcBef>
                <a:spcPts val="0"/>
              </a:spcBef>
              <a:buClrTx/>
              <a:buSzPct val="60000"/>
              <a:buFont typeface="Arial" pitchFamily="34" charset="0"/>
              <a:buChar char="•"/>
              <a:defRPr/>
            </a:pPr>
            <a:endParaRPr lang="en-US" sz="1200" b="0" dirty="0">
              <a:solidFill>
                <a:schemeClr val="tx1"/>
              </a:solidFill>
              <a:latin typeface="+mn-lt"/>
              <a:ea typeface="ＭＳ Ｐゴシック" pitchFamily="-112" charset="-128"/>
            </a:endParaRPr>
          </a:p>
          <a:p>
            <a:pPr marL="355600" lvl="1">
              <a:spcBef>
                <a:spcPts val="0"/>
              </a:spcBef>
              <a:buClrTx/>
              <a:buSzPct val="60000"/>
              <a:buFont typeface="Arial" pitchFamily="34" charset="0"/>
              <a:buNone/>
              <a:defRPr/>
            </a:pPr>
            <a:endParaRPr lang="en-US" sz="1200" b="0" dirty="0">
              <a:solidFill>
                <a:schemeClr val="tx1"/>
              </a:solidFill>
              <a:latin typeface="+mn-lt"/>
              <a:ea typeface="ＭＳ Ｐゴシック" pitchFamily="-112" charset="-128"/>
            </a:endParaRPr>
          </a:p>
          <a:p>
            <a:pPr marL="539750" lvl="1" indent="-184150">
              <a:spcBef>
                <a:spcPts val="0"/>
              </a:spcBef>
              <a:buClrTx/>
              <a:buSzPct val="60000"/>
              <a:buFont typeface="Symbol" pitchFamily="18" charset="2"/>
              <a:buChar char="-"/>
              <a:defRPr/>
            </a:pPr>
            <a:endParaRPr lang="en-US" sz="1200" dirty="0" smtClean="0">
              <a:solidFill>
                <a:schemeClr val="tx1"/>
              </a:solidFill>
              <a:latin typeface="+mn-lt"/>
              <a:ea typeface="ＭＳ Ｐゴシック" pitchFamily="-112" charset="-128"/>
            </a:endParaRPr>
          </a:p>
        </p:txBody>
      </p:sp>
    </p:spTree>
    <p:extLst>
      <p:ext uri="{BB962C8B-B14F-4D97-AF65-F5344CB8AC3E}">
        <p14:creationId xmlns:p14="http://schemas.microsoft.com/office/powerpoint/2010/main" val="3946948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dirty="0" smtClean="0">
                <a:latin typeface="+mn-lt"/>
                <a:cs typeface="Arial" charset="0"/>
              </a:rPr>
              <a:t>Danube Waterway Industry Declaration</a:t>
            </a:r>
          </a:p>
        </p:txBody>
      </p:sp>
      <p:sp>
        <p:nvSpPr>
          <p:cNvPr id="2" name="Subtitle 1"/>
          <p:cNvSpPr>
            <a:spLocks noGrp="1"/>
          </p:cNvSpPr>
          <p:nvPr>
            <p:ph type="subTitle" idx="1"/>
          </p:nvPr>
        </p:nvSpPr>
        <p:spPr/>
        <p:txBody>
          <a:bodyPr/>
          <a:lstStyle/>
          <a:p>
            <a:endParaRPr lang="en-GB"/>
          </a:p>
        </p:txBody>
      </p:sp>
      <p:grpSp>
        <p:nvGrpSpPr>
          <p:cNvPr id="9220" name="Gruppieren 4"/>
          <p:cNvGrpSpPr>
            <a:grpSpLocks/>
          </p:cNvGrpSpPr>
          <p:nvPr/>
        </p:nvGrpSpPr>
        <p:grpSpPr bwMode="auto">
          <a:xfrm>
            <a:off x="514350" y="4652963"/>
            <a:ext cx="5857875" cy="1279525"/>
            <a:chOff x="611560" y="4413365"/>
            <a:chExt cx="5558938" cy="1375355"/>
          </a:xfrm>
        </p:grpSpPr>
        <p:pic>
          <p:nvPicPr>
            <p:cNvPr id="9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427920"/>
              <a:ext cx="1814523" cy="13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413365"/>
              <a:ext cx="1813388" cy="1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427920"/>
              <a:ext cx="1814522" cy="13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238" y="1500188"/>
            <a:ext cx="2159000" cy="283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2400" y="158750"/>
            <a:ext cx="2424113" cy="377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b="54639"/>
          <a:stretch>
            <a:fillRect/>
          </a:stretch>
        </p:blipFill>
        <p:spPr bwMode="auto">
          <a:xfrm>
            <a:off x="6502400" y="3890963"/>
            <a:ext cx="2424113" cy="103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14350" y="1484313"/>
            <a:ext cx="3671888" cy="2616200"/>
          </a:xfrm>
          <a:prstGeom prst="rect">
            <a:avLst/>
          </a:prstGeom>
          <a:solidFill>
            <a:schemeClr val="tx2">
              <a:lumMod val="20000"/>
              <a:lumOff val="80000"/>
            </a:schemeClr>
          </a:solidFill>
        </p:spPr>
        <p:txBody>
          <a:bodyPr>
            <a:spAutoFit/>
          </a:bodyPr>
          <a:lstStyle/>
          <a:p>
            <a:pPr marL="200025" indent="-200025">
              <a:buFont typeface="Wingdings" panose="05000000000000000000" pitchFamily="2" charset="2"/>
              <a:buChar char="§"/>
              <a:defRPr/>
            </a:pPr>
            <a:r>
              <a:rPr lang="en-US" sz="1400" dirty="0">
                <a:cs typeface="Arial" pitchFamily="34" charset="0"/>
              </a:rPr>
              <a:t>Lists required policy actions from viewpoint of most important transport users &amp; industry stakeholders</a:t>
            </a:r>
          </a:p>
          <a:p>
            <a:pPr marL="200025" indent="-200025">
              <a:buFont typeface="Wingdings" panose="05000000000000000000" pitchFamily="2" charset="2"/>
              <a:buChar char="§"/>
              <a:defRPr/>
            </a:pPr>
            <a:endParaRPr lang="en-US" sz="400" dirty="0">
              <a:cs typeface="Arial" pitchFamily="34" charset="0"/>
            </a:endParaRPr>
          </a:p>
          <a:p>
            <a:pPr marL="200025" indent="-200025">
              <a:buFont typeface="Wingdings" panose="05000000000000000000" pitchFamily="2" charset="2"/>
              <a:buChar char="§"/>
              <a:defRPr/>
            </a:pPr>
            <a:r>
              <a:rPr lang="en-US" sz="1400" dirty="0">
                <a:cs typeface="Arial" pitchFamily="34" charset="0"/>
              </a:rPr>
              <a:t>Submitted to Commissioner Hahn/Kallas (represented by Mrs. Karla Peijs in the High Level Round Table “Industry meets Policy”</a:t>
            </a:r>
          </a:p>
          <a:p>
            <a:pPr marL="200025" indent="-200025">
              <a:buFont typeface="Wingdings" panose="05000000000000000000" pitchFamily="2" charset="2"/>
              <a:buChar char="§"/>
              <a:defRPr/>
            </a:pPr>
            <a:endParaRPr lang="en-US" sz="300" dirty="0">
              <a:cs typeface="Arial" pitchFamily="34" charset="0"/>
            </a:endParaRPr>
          </a:p>
          <a:p>
            <a:pPr marL="200025" indent="-200025">
              <a:buFont typeface="Wingdings" panose="05000000000000000000" pitchFamily="2" charset="2"/>
              <a:buChar char="§"/>
              <a:defRPr/>
            </a:pPr>
            <a:r>
              <a:rPr lang="en-GB" sz="1400" dirty="0">
                <a:cs typeface="Arial" pitchFamily="34" charset="0"/>
              </a:rPr>
              <a:t>Within the framework of the 3rd EUSDR Annual Forum, Vienna 27 June 2014, more than 120 participants in open workshop </a:t>
            </a:r>
          </a:p>
          <a:p>
            <a:pPr marL="200025" indent="-200025">
              <a:buFont typeface="Wingdings" panose="05000000000000000000" pitchFamily="2" charset="2"/>
              <a:buChar char="§"/>
              <a:defRPr/>
            </a:pPr>
            <a:endParaRPr lang="en-GB" sz="300" dirty="0">
              <a:cs typeface="Arial" pitchFamily="34" charset="0"/>
            </a:endParaRPr>
          </a:p>
          <a:p>
            <a:pPr marL="200025" indent="-200025">
              <a:buFont typeface="Wingdings" panose="05000000000000000000" pitchFamily="2" charset="2"/>
              <a:buChar char="§"/>
              <a:defRPr/>
            </a:pPr>
            <a:r>
              <a:rPr lang="en-GB" sz="1400" dirty="0">
                <a:cs typeface="Arial" pitchFamily="34" charset="0"/>
              </a:rPr>
              <a:t>Organised by Pro Danube International together with DG Regio services</a:t>
            </a:r>
            <a:endParaRPr lang="en-US" sz="1400" dirty="0">
              <a:cs typeface="Arial" pitchFamily="34" charset="0"/>
            </a:endParaRPr>
          </a:p>
        </p:txBody>
      </p:sp>
      <p:pic>
        <p:nvPicPr>
          <p:cNvPr id="92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1613" y="4895850"/>
            <a:ext cx="2047875"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125" y="5148263"/>
            <a:ext cx="214312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73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1560" y="687600"/>
            <a:ext cx="8075240" cy="532800"/>
          </a:xfrm>
        </p:spPr>
        <p:txBody>
          <a:bodyPr/>
          <a:lstStyle/>
          <a:p>
            <a:r>
              <a:rPr lang="de-DE" dirty="0" smtClean="0"/>
              <a:t>Administrative barriers – PDI Electronic Reporting Tool (1)</a:t>
            </a:r>
            <a:endParaRPr lang="en-GB" dirty="0"/>
          </a:p>
        </p:txBody>
      </p:sp>
      <p:sp>
        <p:nvSpPr>
          <p:cNvPr id="6" name="Subtitle 5"/>
          <p:cNvSpPr>
            <a:spLocks noGrp="1"/>
          </p:cNvSpPr>
          <p:nvPr>
            <p:ph type="subTitle" idx="1"/>
          </p:nvPr>
        </p:nvSpPr>
        <p:spPr>
          <a:xfrm>
            <a:off x="611561" y="1602000"/>
            <a:ext cx="4464496" cy="4474800"/>
          </a:xfrm>
        </p:spPr>
        <p:txBody>
          <a:bodyPr/>
          <a:lstStyle/>
          <a:p>
            <a:pPr>
              <a:buFont typeface="Arial" panose="020B0604020202020204" pitchFamily="34" charset="0"/>
              <a:buChar char="•"/>
            </a:pPr>
            <a:r>
              <a:rPr lang="en-US" sz="1600" b="1" dirty="0" smtClean="0"/>
              <a:t>Objectives in line with the PDI vision of “Same River – Same Rules”:</a:t>
            </a:r>
          </a:p>
          <a:p>
            <a:pPr lvl="1">
              <a:buFont typeface="Arial" panose="020B0604020202020204" pitchFamily="34" charset="0"/>
              <a:buChar char="•"/>
            </a:pPr>
            <a:r>
              <a:rPr lang="en-US" sz="1400" dirty="0" smtClean="0"/>
              <a:t>To provide a tool for the stakeholders of Danube navigation:</a:t>
            </a:r>
          </a:p>
          <a:p>
            <a:pPr lvl="2">
              <a:spcBef>
                <a:spcPts val="0"/>
              </a:spcBef>
              <a:spcAft>
                <a:spcPts val="0"/>
              </a:spcAft>
              <a:buFont typeface="Arial" panose="020B0604020202020204" pitchFamily="34" charset="0"/>
              <a:buChar char="•"/>
            </a:pPr>
            <a:r>
              <a:rPr lang="en-US" sz="1200" dirty="0" smtClean="0"/>
              <a:t>to report administrative barriers that they have experienced</a:t>
            </a:r>
          </a:p>
          <a:p>
            <a:pPr lvl="2">
              <a:spcBef>
                <a:spcPts val="0"/>
              </a:spcBef>
              <a:spcAft>
                <a:spcPts val="0"/>
              </a:spcAft>
              <a:buFont typeface="Arial" panose="020B0604020202020204" pitchFamily="34" charset="0"/>
              <a:buChar char="•"/>
            </a:pPr>
            <a:r>
              <a:rPr lang="en-US" sz="1200" dirty="0" smtClean="0"/>
              <a:t>to name positive experiences</a:t>
            </a:r>
          </a:p>
          <a:p>
            <a:pPr lvl="1">
              <a:buFont typeface="Arial" panose="020B0604020202020204" pitchFamily="34" charset="0"/>
              <a:buChar char="•"/>
            </a:pPr>
            <a:r>
              <a:rPr lang="en-US" sz="1400" dirty="0" smtClean="0"/>
              <a:t>Sound database is pre-condition for putting lights on barriers; will be the basis for interventions /further actions of PDI. </a:t>
            </a:r>
          </a:p>
          <a:p>
            <a:pPr>
              <a:buFont typeface="Arial" panose="020B0604020202020204" pitchFamily="34" charset="0"/>
              <a:buChar char="•"/>
            </a:pPr>
            <a:r>
              <a:rPr lang="en-US" sz="1600" b="1" dirty="0" smtClean="0"/>
              <a:t>Available languages:</a:t>
            </a:r>
          </a:p>
          <a:p>
            <a:pPr lvl="1">
              <a:spcBef>
                <a:spcPts val="0"/>
              </a:spcBef>
              <a:spcAft>
                <a:spcPts val="0"/>
              </a:spcAft>
              <a:buFont typeface="Arial" panose="020B0604020202020204" pitchFamily="34" charset="0"/>
              <a:buChar char="•"/>
            </a:pPr>
            <a:r>
              <a:rPr lang="en-US" sz="1400" dirty="0" smtClean="0"/>
              <a:t>Default: English</a:t>
            </a:r>
          </a:p>
          <a:p>
            <a:pPr lvl="1">
              <a:spcBef>
                <a:spcPts val="0"/>
              </a:spcBef>
              <a:spcAft>
                <a:spcPts val="0"/>
              </a:spcAft>
              <a:buFont typeface="Arial" panose="020B0604020202020204" pitchFamily="34" charset="0"/>
              <a:buChar char="•"/>
            </a:pPr>
            <a:r>
              <a:rPr lang="en-US" sz="1400" dirty="0" smtClean="0"/>
              <a:t>Optional: German, Hungarian, Romanian</a:t>
            </a:r>
          </a:p>
          <a:p>
            <a:pPr lvl="1">
              <a:spcBef>
                <a:spcPts val="0"/>
              </a:spcBef>
              <a:spcAft>
                <a:spcPts val="0"/>
              </a:spcAft>
              <a:buFont typeface="Arial" panose="020B0604020202020204" pitchFamily="34" charset="0"/>
              <a:buChar char="•"/>
            </a:pPr>
            <a:endParaRPr lang="en-US" sz="400" dirty="0" smtClean="0"/>
          </a:p>
          <a:p>
            <a:pPr>
              <a:buFont typeface="Arial" panose="020B0604020202020204" pitchFamily="34" charset="0"/>
              <a:buChar char="•"/>
            </a:pPr>
            <a:r>
              <a:rPr lang="en-US" sz="1600" b="1" dirty="0" smtClean="0"/>
              <a:t>Registration:</a:t>
            </a:r>
          </a:p>
          <a:p>
            <a:pPr lvl="1">
              <a:spcBef>
                <a:spcPts val="0"/>
              </a:spcBef>
              <a:spcAft>
                <a:spcPts val="0"/>
              </a:spcAft>
              <a:buFont typeface="Arial" panose="020B0604020202020204" pitchFamily="34" charset="0"/>
              <a:buChar char="•"/>
            </a:pPr>
            <a:r>
              <a:rPr lang="en-US" sz="1400" dirty="0" smtClean="0"/>
              <a:t>PDI Members are pre-registered</a:t>
            </a:r>
          </a:p>
          <a:p>
            <a:pPr lvl="1">
              <a:spcBef>
                <a:spcPts val="0"/>
              </a:spcBef>
              <a:spcAft>
                <a:spcPts val="0"/>
              </a:spcAft>
              <a:buFont typeface="Arial" panose="020B0604020202020204" pitchFamily="34" charset="0"/>
              <a:buChar char="•"/>
            </a:pPr>
            <a:r>
              <a:rPr lang="en-US" sz="1400" dirty="0" smtClean="0"/>
              <a:t>Registration is open for all other stakeholders</a:t>
            </a:r>
          </a:p>
          <a:p>
            <a:pPr marL="360363" lvl="1" indent="0">
              <a:spcBef>
                <a:spcPts val="0"/>
              </a:spcBef>
              <a:spcAft>
                <a:spcPts val="0"/>
              </a:spcAft>
              <a:buNone/>
            </a:pPr>
            <a:r>
              <a:rPr lang="en-US" sz="1400" dirty="0" smtClean="0"/>
              <a:t>(with a valid email address)</a:t>
            </a:r>
            <a:endParaRPr lang="en-US" sz="1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04" t="8276" r="31896" b="14483"/>
          <a:stretch/>
        </p:blipFill>
        <p:spPr bwMode="auto">
          <a:xfrm>
            <a:off x="5279118" y="1700808"/>
            <a:ext cx="3418237"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972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1560" y="687600"/>
            <a:ext cx="8136904" cy="532800"/>
          </a:xfrm>
        </p:spPr>
        <p:txBody>
          <a:bodyPr/>
          <a:lstStyle/>
          <a:p>
            <a:r>
              <a:rPr lang="de-DE" dirty="0" smtClean="0"/>
              <a:t>Administrative barriers – PDI Electronic Reporting Tool (2)</a:t>
            </a:r>
            <a:endParaRPr lang="en-GB" dirty="0"/>
          </a:p>
        </p:txBody>
      </p:sp>
      <p:sp>
        <p:nvSpPr>
          <p:cNvPr id="6" name="Subtitle 5"/>
          <p:cNvSpPr>
            <a:spLocks noGrp="1"/>
          </p:cNvSpPr>
          <p:nvPr>
            <p:ph type="subTitle" idx="1"/>
          </p:nvPr>
        </p:nvSpPr>
        <p:spPr>
          <a:xfrm>
            <a:off x="763200" y="1602000"/>
            <a:ext cx="4456872" cy="4474800"/>
          </a:xfrm>
        </p:spPr>
        <p:txBody>
          <a:bodyPr/>
          <a:lstStyle/>
          <a:p>
            <a:pPr>
              <a:buFont typeface="Arial" panose="020B0604020202020204" pitchFamily="34" charset="0"/>
              <a:buChar char="•"/>
            </a:pPr>
            <a:r>
              <a:rPr lang="en-US" b="1" dirty="0" smtClean="0"/>
              <a:t>Functionalities</a:t>
            </a:r>
          </a:p>
          <a:p>
            <a:pPr lvl="1">
              <a:buFont typeface="Arial" panose="020B0604020202020204" pitchFamily="34" charset="0"/>
              <a:buChar char="•"/>
            </a:pPr>
            <a:r>
              <a:rPr lang="en-US" sz="1600" b="1" dirty="0" smtClean="0"/>
              <a:t>Identification of the category of the reporting person</a:t>
            </a:r>
          </a:p>
          <a:p>
            <a:pPr lvl="1">
              <a:buFont typeface="Arial" panose="020B0604020202020204" pitchFamily="34" charset="0"/>
              <a:buChar char="•"/>
            </a:pPr>
            <a:r>
              <a:rPr lang="en-US" sz="1600" b="1" dirty="0" smtClean="0"/>
              <a:t>Selection interface on language</a:t>
            </a:r>
          </a:p>
          <a:p>
            <a:pPr lvl="1">
              <a:buFont typeface="Arial" panose="020B0604020202020204" pitchFamily="34" charset="0"/>
              <a:buChar char="•"/>
            </a:pPr>
            <a:r>
              <a:rPr lang="en-US" sz="1600" b="1" dirty="0" smtClean="0"/>
              <a:t>Selection interface:</a:t>
            </a:r>
          </a:p>
          <a:p>
            <a:pPr lvl="2">
              <a:spcBef>
                <a:spcPts val="0"/>
              </a:spcBef>
              <a:spcAft>
                <a:spcPts val="0"/>
              </a:spcAft>
              <a:buFont typeface="Arial" panose="020B0604020202020204" pitchFamily="34" charset="0"/>
              <a:buChar char="•"/>
            </a:pPr>
            <a:r>
              <a:rPr lang="en-US" sz="1400" b="1" dirty="0" smtClean="0">
                <a:solidFill>
                  <a:srgbClr val="C00000"/>
                </a:solidFill>
              </a:rPr>
              <a:t>“Blaming a barrier” </a:t>
            </a:r>
          </a:p>
          <a:p>
            <a:pPr lvl="2">
              <a:spcBef>
                <a:spcPts val="0"/>
              </a:spcBef>
              <a:spcAft>
                <a:spcPts val="0"/>
              </a:spcAft>
              <a:buFont typeface="Arial" panose="020B0604020202020204" pitchFamily="34" charset="0"/>
              <a:buChar char="•"/>
            </a:pPr>
            <a:r>
              <a:rPr lang="en-US" sz="1400" dirty="0" smtClean="0">
                <a:solidFill>
                  <a:srgbClr val="00B050"/>
                </a:solidFill>
              </a:rPr>
              <a:t>“</a:t>
            </a:r>
            <a:r>
              <a:rPr lang="en-US" sz="1400" b="1" dirty="0" smtClean="0">
                <a:solidFill>
                  <a:srgbClr val="00B050"/>
                </a:solidFill>
              </a:rPr>
              <a:t>Naming positive experience</a:t>
            </a:r>
            <a:r>
              <a:rPr lang="en-US" sz="1400" dirty="0" smtClean="0">
                <a:solidFill>
                  <a:srgbClr val="00B050"/>
                </a:solidFill>
              </a:rPr>
              <a:t>”</a:t>
            </a:r>
            <a:r>
              <a:rPr lang="en-US" sz="1400" dirty="0" smtClean="0"/>
              <a:t> </a:t>
            </a:r>
          </a:p>
          <a:p>
            <a:pPr lvl="2">
              <a:spcBef>
                <a:spcPts val="0"/>
              </a:spcBef>
              <a:spcAft>
                <a:spcPts val="0"/>
              </a:spcAft>
              <a:buFont typeface="Arial" panose="020B0604020202020204" pitchFamily="34" charset="0"/>
              <a:buChar char="•"/>
            </a:pPr>
            <a:endParaRPr lang="en-US" sz="500" dirty="0" smtClean="0"/>
          </a:p>
          <a:p>
            <a:pPr lvl="1">
              <a:buFont typeface="Arial" panose="020B0604020202020204" pitchFamily="34" charset="0"/>
              <a:buChar char="•"/>
            </a:pPr>
            <a:r>
              <a:rPr lang="en-US" sz="1600" b="1" dirty="0" smtClean="0"/>
              <a:t>Filing the case:</a:t>
            </a:r>
          </a:p>
          <a:p>
            <a:pPr lvl="2">
              <a:spcBef>
                <a:spcPts val="0"/>
              </a:spcBef>
              <a:spcAft>
                <a:spcPts val="0"/>
              </a:spcAft>
              <a:buFont typeface="Arial" panose="020B0604020202020204" pitchFamily="34" charset="0"/>
              <a:buChar char="•"/>
            </a:pPr>
            <a:r>
              <a:rPr lang="en-US" sz="1400" dirty="0" smtClean="0"/>
              <a:t>Selection of authority/administration involved in the case</a:t>
            </a:r>
          </a:p>
          <a:p>
            <a:pPr lvl="2">
              <a:spcBef>
                <a:spcPts val="0"/>
              </a:spcBef>
              <a:spcAft>
                <a:spcPts val="0"/>
              </a:spcAft>
              <a:buFont typeface="Arial" panose="020B0604020202020204" pitchFamily="34" charset="0"/>
              <a:buChar char="•"/>
            </a:pPr>
            <a:r>
              <a:rPr lang="en-US" sz="1400" dirty="0" smtClean="0"/>
              <a:t>Location of the case</a:t>
            </a:r>
          </a:p>
          <a:p>
            <a:pPr lvl="2">
              <a:spcBef>
                <a:spcPts val="0"/>
              </a:spcBef>
              <a:spcAft>
                <a:spcPts val="0"/>
              </a:spcAft>
              <a:buFont typeface="Arial" panose="020B0604020202020204" pitchFamily="34" charset="0"/>
              <a:buChar char="•"/>
            </a:pPr>
            <a:r>
              <a:rPr lang="en-US" sz="1400" dirty="0" smtClean="0"/>
              <a:t>Date &amp; time of the case</a:t>
            </a:r>
          </a:p>
          <a:p>
            <a:pPr lvl="2">
              <a:spcBef>
                <a:spcPts val="0"/>
              </a:spcBef>
              <a:spcAft>
                <a:spcPts val="0"/>
              </a:spcAft>
              <a:buFont typeface="Arial" panose="020B0604020202020204" pitchFamily="34" charset="0"/>
              <a:buChar char="•"/>
            </a:pPr>
            <a:r>
              <a:rPr lang="en-US" sz="1400" dirty="0" smtClean="0"/>
              <a:t>Textual description of the case</a:t>
            </a:r>
          </a:p>
          <a:p>
            <a:pPr lvl="2">
              <a:spcBef>
                <a:spcPts val="0"/>
              </a:spcBef>
              <a:spcAft>
                <a:spcPts val="0"/>
              </a:spcAft>
              <a:buFont typeface="Arial" panose="020B0604020202020204" pitchFamily="34" charset="0"/>
              <a:buChar char="•"/>
            </a:pPr>
            <a:endParaRPr lang="en-US" sz="500" dirty="0" smtClean="0"/>
          </a:p>
          <a:p>
            <a:pPr lvl="1">
              <a:buFont typeface="Arial" panose="020B0604020202020204" pitchFamily="34" charset="0"/>
              <a:buChar char="•"/>
            </a:pPr>
            <a:r>
              <a:rPr lang="en-US" sz="1600" b="1" dirty="0" smtClean="0"/>
              <a:t>Upload box for files demonstrating the case</a:t>
            </a:r>
          </a:p>
          <a:p>
            <a:pPr lvl="1">
              <a:buFont typeface="Arial" panose="020B0604020202020204" pitchFamily="34" charset="0"/>
              <a:buChar char="•"/>
            </a:pPr>
            <a:r>
              <a:rPr lang="en-US" sz="1600" b="1" dirty="0" smtClean="0"/>
              <a:t>Monthly report site for registered users</a:t>
            </a:r>
          </a:p>
          <a:p>
            <a:pPr lvl="1">
              <a:buFont typeface="Arial" panose="020B0604020202020204" pitchFamily="34" charset="0"/>
              <a:buChar char="•"/>
            </a:pPr>
            <a:r>
              <a:rPr lang="en-US" sz="1600" b="1" dirty="0" smtClean="0"/>
              <a:t>Confirmation of submission via </a:t>
            </a:r>
            <a:r>
              <a:rPr lang="en-US" sz="1600" b="1" dirty="0" smtClean="0"/>
              <a:t>email</a:t>
            </a:r>
            <a:endParaRPr lang="en-US" sz="1600" b="1" dirty="0" smtClean="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07" t="8122" r="32069" b="14483"/>
          <a:stretch/>
        </p:blipFill>
        <p:spPr bwMode="auto">
          <a:xfrm>
            <a:off x="5402302" y="1628799"/>
            <a:ext cx="3583861" cy="42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260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de-DE" dirty="0" smtClean="0"/>
              <a:t>PROMINENT - General information</a:t>
            </a:r>
            <a:endParaRPr lang="en-GB" dirty="0"/>
          </a:p>
        </p:txBody>
      </p:sp>
      <p:sp>
        <p:nvSpPr>
          <p:cNvPr id="6" name="Subtitle 5"/>
          <p:cNvSpPr>
            <a:spLocks noGrp="1"/>
          </p:cNvSpPr>
          <p:nvPr>
            <p:ph type="subTitle" idx="1"/>
          </p:nvPr>
        </p:nvSpPr>
        <p:spPr>
          <a:xfrm>
            <a:off x="763200" y="1340768"/>
            <a:ext cx="7769240" cy="3627200"/>
          </a:xfrm>
        </p:spPr>
        <p:txBody>
          <a:bodyPr/>
          <a:lstStyle/>
          <a:p>
            <a:r>
              <a:rPr lang="en-GB" sz="1400" dirty="0" smtClean="0"/>
              <a:t>PROMINENT is ultimately aimed at providing solutions which make inland navigation as competitive as road transport in terms of air pollutant emissions by 2020 and beyond.</a:t>
            </a:r>
          </a:p>
          <a:p>
            <a:r>
              <a:rPr lang="en-GB" sz="1400" dirty="0" smtClean="0"/>
              <a:t>In parallel PROMINENT aims to the further decrease the energy consumption and carbon footprint of IWT, an area where IWT has already a strong advantage compared to road transport.</a:t>
            </a:r>
          </a:p>
          <a:p>
            <a:r>
              <a:rPr lang="en-GB" sz="1400" b="1" dirty="0" smtClean="0"/>
              <a:t>Funding programme:</a:t>
            </a:r>
            <a:r>
              <a:rPr lang="en-GB" sz="1400" dirty="0" smtClean="0"/>
              <a:t> HORIZON 2020 (funding rate: 100%)</a:t>
            </a:r>
          </a:p>
          <a:p>
            <a:r>
              <a:rPr lang="en-GB" sz="1400" b="1" dirty="0" smtClean="0"/>
              <a:t>Start date:</a:t>
            </a:r>
            <a:r>
              <a:rPr lang="en-GB" sz="1400" dirty="0" smtClean="0"/>
              <a:t> 1</a:t>
            </a:r>
            <a:r>
              <a:rPr lang="en-GB" sz="1400" baseline="30000" dirty="0" smtClean="0"/>
              <a:t>st</a:t>
            </a:r>
            <a:r>
              <a:rPr lang="en-GB" sz="1400" dirty="0" smtClean="0"/>
              <a:t> May 2015; </a:t>
            </a:r>
            <a:r>
              <a:rPr lang="en-GB" sz="1400" b="1" dirty="0" smtClean="0"/>
              <a:t>Duration:</a:t>
            </a:r>
            <a:r>
              <a:rPr lang="en-GB" sz="1400" dirty="0" smtClean="0"/>
              <a:t> 36 months</a:t>
            </a:r>
          </a:p>
          <a:p>
            <a:r>
              <a:rPr lang="en-GB" sz="1400" b="1" dirty="0" smtClean="0"/>
              <a:t>Overall budget:</a:t>
            </a:r>
            <a:r>
              <a:rPr lang="en-GB" sz="1400" dirty="0" smtClean="0"/>
              <a:t> 6,250,000 EUR; 17 Partner from 5 EU countries</a:t>
            </a:r>
          </a:p>
          <a:p>
            <a:r>
              <a:rPr lang="en-GB" sz="1400" b="1" dirty="0" smtClean="0"/>
              <a:t>Pro Danube Management GmbH Budget:</a:t>
            </a:r>
            <a:r>
              <a:rPr lang="en-GB" sz="1400" dirty="0" smtClean="0"/>
              <a:t> 286,875 EUR; Major partner: </a:t>
            </a:r>
            <a:r>
              <a:rPr lang="en-GB" sz="1400" b="1" dirty="0" smtClean="0"/>
              <a:t>Navrom Galati SA</a:t>
            </a:r>
          </a:p>
        </p:txBody>
      </p:sp>
      <p:graphicFrame>
        <p:nvGraphicFramePr>
          <p:cNvPr id="8" name="Table 7"/>
          <p:cNvGraphicFramePr>
            <a:graphicFrameLocks noGrp="1"/>
          </p:cNvGraphicFramePr>
          <p:nvPr>
            <p:extLst>
              <p:ext uri="{D42A27DB-BD31-4B8C-83A1-F6EECF244321}">
                <p14:modId xmlns:p14="http://schemas.microsoft.com/office/powerpoint/2010/main" val="1555356297"/>
              </p:ext>
            </p:extLst>
          </p:nvPr>
        </p:nvGraphicFramePr>
        <p:xfrm>
          <a:off x="1331640" y="3789040"/>
          <a:ext cx="6480720" cy="2395344"/>
        </p:xfrm>
        <a:graphic>
          <a:graphicData uri="http://schemas.openxmlformats.org/drawingml/2006/table">
            <a:tbl>
              <a:tblPr>
                <a:tableStyleId>{5C22544A-7EE6-4342-B048-85BDC9FD1C3A}</a:tableStyleId>
              </a:tblPr>
              <a:tblGrid>
                <a:gridCol w="6480720"/>
              </a:tblGrid>
              <a:tr h="2395344">
                <a:tc>
                  <a:txBody>
                    <a:bodyPr/>
                    <a:lstStyle/>
                    <a:p>
                      <a:pPr marL="71755">
                        <a:spcAft>
                          <a:spcPts val="0"/>
                        </a:spcAft>
                      </a:pPr>
                      <a:r>
                        <a:rPr lang="en-GB" sz="1100" dirty="0">
                          <a:effectLst/>
                        </a:rPr>
                        <a:t>  </a:t>
                      </a:r>
                      <a:r>
                        <a:rPr lang="en-GB" sz="1100" u="sng" dirty="0">
                          <a:effectLst/>
                        </a:rPr>
                        <a:t>PROMINENT targets </a:t>
                      </a:r>
                      <a:endParaRPr lang="en-GB" sz="1200" dirty="0">
                        <a:effectLst/>
                      </a:endParaRPr>
                    </a:p>
                    <a:p>
                      <a:pPr marL="71755">
                        <a:spcAft>
                          <a:spcPts val="0"/>
                        </a:spcAft>
                      </a:pPr>
                      <a:r>
                        <a:rPr lang="en-GB" sz="1100" u="none" strike="noStrike" dirty="0">
                          <a:effectLst/>
                        </a:rPr>
                        <a:t> </a:t>
                      </a:r>
                      <a:endParaRPr lang="en-GB" sz="1200" dirty="0">
                        <a:effectLst/>
                      </a:endParaRPr>
                    </a:p>
                    <a:p>
                      <a:pPr marL="342900" lvl="0" indent="-342900">
                        <a:spcAft>
                          <a:spcPts val="0"/>
                        </a:spcAft>
                        <a:buFont typeface="+mj-lt"/>
                        <a:buAutoNum type="arabicPeriod"/>
                      </a:pPr>
                      <a:r>
                        <a:rPr lang="en-GB" sz="1100" dirty="0">
                          <a:effectLst/>
                        </a:rPr>
                        <a:t>Developing cost-effective solutions and standardised applications (reducing required investment costs):</a:t>
                      </a:r>
                      <a:endParaRPr lang="en-GB" sz="1200" dirty="0">
                        <a:effectLst/>
                      </a:endParaRPr>
                    </a:p>
                    <a:p>
                      <a:pPr marL="742950" lvl="1" indent="-285750">
                        <a:spcAft>
                          <a:spcPts val="0"/>
                        </a:spcAft>
                        <a:buFont typeface="Wingdings"/>
                        <a:buChar char=""/>
                      </a:pPr>
                      <a:r>
                        <a:rPr lang="en-GB" sz="1100" u="sng" dirty="0">
                          <a:effectLst/>
                        </a:rPr>
                        <a:t>70%+ coverage</a:t>
                      </a:r>
                      <a:r>
                        <a:rPr lang="en-GB" sz="1100" dirty="0">
                          <a:effectLst/>
                        </a:rPr>
                        <a:t> – Developing solutions that are applicable to at least 70% of the European inland fleet and their operating areas.</a:t>
                      </a:r>
                      <a:endParaRPr lang="en-GB" sz="1200" dirty="0">
                        <a:effectLst/>
                      </a:endParaRPr>
                    </a:p>
                    <a:p>
                      <a:pPr marL="742950" lvl="1" indent="-285750">
                        <a:spcAft>
                          <a:spcPts val="0"/>
                        </a:spcAft>
                        <a:buFont typeface="Wingdings"/>
                        <a:buChar char=""/>
                      </a:pPr>
                      <a:r>
                        <a:rPr lang="en-GB" sz="1100" u="sng" dirty="0">
                          <a:effectLst/>
                        </a:rPr>
                        <a:t>30% costs reductions</a:t>
                      </a:r>
                      <a:r>
                        <a:rPr lang="en-GB" sz="1100" dirty="0">
                          <a:effectLst/>
                        </a:rPr>
                        <a:t> – Reducing implementation costs of innovative greening solutions by 30%. </a:t>
                      </a:r>
                      <a:endParaRPr lang="en-GB" sz="1200" dirty="0">
                        <a:effectLst/>
                      </a:endParaRPr>
                    </a:p>
                    <a:p>
                      <a:pPr marL="342900" lvl="0" indent="-342900">
                        <a:spcAft>
                          <a:spcPts val="0"/>
                        </a:spcAft>
                        <a:buFont typeface="+mj-lt"/>
                        <a:buAutoNum type="arabicPeriod"/>
                      </a:pPr>
                      <a:r>
                        <a:rPr lang="en-GB" sz="1100" dirty="0">
                          <a:effectLst/>
                        </a:rPr>
                        <a:t>Involving all relevant actors concerned in the research and innovation process</a:t>
                      </a:r>
                      <a:endParaRPr lang="en-GB" sz="1200" dirty="0">
                        <a:effectLst/>
                      </a:endParaRPr>
                    </a:p>
                    <a:p>
                      <a:pPr marL="742950" lvl="1" indent="-285750">
                        <a:spcAft>
                          <a:spcPts val="0"/>
                        </a:spcAft>
                        <a:buFont typeface="Wingdings"/>
                        <a:buChar char=""/>
                      </a:pPr>
                      <a:r>
                        <a:rPr lang="en-GB" sz="1100" u="sng" dirty="0">
                          <a:effectLst/>
                        </a:rPr>
                        <a:t>100% inclusive</a:t>
                      </a:r>
                      <a:r>
                        <a:rPr lang="en-GB" sz="1100" dirty="0">
                          <a:effectLst/>
                        </a:rPr>
                        <a:t> - All stakeholders who are required for the full coverage of the innovation cycle from initial concept to real-life deployment are to be taken on board.</a:t>
                      </a:r>
                      <a:endParaRPr lang="en-GB" sz="1200" dirty="0">
                        <a:effectLst/>
                      </a:endParaRPr>
                    </a:p>
                    <a:p>
                      <a:pPr marL="342900" lvl="0" indent="-342900">
                        <a:spcAft>
                          <a:spcPts val="0"/>
                        </a:spcAft>
                        <a:buFont typeface="+mj-lt"/>
                        <a:buAutoNum type="arabicPeriod"/>
                      </a:pPr>
                      <a:r>
                        <a:rPr lang="en-GB" sz="1100" dirty="0">
                          <a:effectLst/>
                        </a:rPr>
                        <a:t>Actively addressing and removing current implementation barriers by 2020 </a:t>
                      </a:r>
                      <a:endParaRPr lang="en-GB" sz="1200" dirty="0">
                        <a:effectLst/>
                      </a:endParaRPr>
                    </a:p>
                    <a:p>
                      <a:pPr marL="742950" lvl="1" indent="-285750">
                        <a:spcAft>
                          <a:spcPts val="0"/>
                        </a:spcAft>
                        <a:buFont typeface="Wingdings"/>
                        <a:buChar char=""/>
                      </a:pPr>
                      <a:r>
                        <a:rPr lang="en-GB" sz="1100" dirty="0">
                          <a:effectLst/>
                        </a:rPr>
                        <a:t>Visible and physical results by 2017 – Producing results on the ground during the project lifetime </a:t>
                      </a:r>
                      <a:endParaRPr lang="en-GB" sz="1200" dirty="0">
                        <a:effectLst/>
                      </a:endParaRPr>
                    </a:p>
                    <a:p>
                      <a:pPr marL="742950" lvl="1" indent="-285750">
                        <a:spcAft>
                          <a:spcPts val="0"/>
                        </a:spcAft>
                        <a:buFont typeface="Wingdings"/>
                        <a:buChar char=""/>
                      </a:pPr>
                      <a:r>
                        <a:rPr lang="en-GB" sz="1100" dirty="0">
                          <a:effectLst/>
                        </a:rPr>
                        <a:t>2020 as ultimate time horizon ­– Setting up a roll-out strategy which is geared towards producing the required full impacts by no later than 2020.</a:t>
                      </a:r>
                      <a:endParaRPr lang="en-GB" sz="1200" dirty="0">
                        <a:effectLst/>
                        <a:latin typeface="Times New Roman"/>
                        <a:ea typeface="Times New Roman"/>
                      </a:endParaRPr>
                    </a:p>
                  </a:txBody>
                  <a:tcPr marL="44450" marR="44450" marT="0" marB="0"/>
                </a:tc>
              </a:tr>
            </a:tbl>
          </a:graphicData>
        </a:graphic>
      </p:graphicFrame>
    </p:spTree>
    <p:extLst>
      <p:ext uri="{BB962C8B-B14F-4D97-AF65-F5344CB8AC3E}">
        <p14:creationId xmlns:p14="http://schemas.microsoft.com/office/powerpoint/2010/main" val="791963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PROMINENT - Work plan</a:t>
            </a:r>
            <a:endParaRPr lang="en-GB"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954387836"/>
              </p:ext>
            </p:extLst>
          </p:nvPr>
        </p:nvGraphicFramePr>
        <p:xfrm>
          <a:off x="1353796" y="1284312"/>
          <a:ext cx="6382836" cy="4880992"/>
        </p:xfrm>
        <a:graphic>
          <a:graphicData uri="http://schemas.openxmlformats.org/presentationml/2006/ole">
            <mc:AlternateContent xmlns:mc="http://schemas.openxmlformats.org/markup-compatibility/2006">
              <mc:Choice xmlns:v="urn:schemas-microsoft-com:vml" Requires="v">
                <p:oleObj spid="_x0000_s3177" name="Visio" r:id="rId3" imgW="9067584" imgH="6935673" progId="Visio.Drawing.11">
                  <p:embed/>
                </p:oleObj>
              </mc:Choice>
              <mc:Fallback>
                <p:oleObj name="Visio" r:id="rId3" imgW="9067584" imgH="693567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796" y="1284312"/>
                        <a:ext cx="6382836" cy="4880992"/>
                      </a:xfrm>
                      <a:prstGeom prst="rect">
                        <a:avLst/>
                      </a:prstGeom>
                      <a:noFill/>
                    </p:spPr>
                  </p:pic>
                </p:oleObj>
              </mc:Fallback>
            </mc:AlternateContent>
          </a:graphicData>
        </a:graphic>
      </p:graphicFrame>
    </p:spTree>
    <p:extLst>
      <p:ext uri="{BB962C8B-B14F-4D97-AF65-F5344CB8AC3E}">
        <p14:creationId xmlns:p14="http://schemas.microsoft.com/office/powerpoint/2010/main" val="4031818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D_N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PD_NEU</Template>
  <TotalTime>78</TotalTime>
  <Words>1511</Words>
  <Application>Microsoft Office PowerPoint</Application>
  <PresentationFormat>On-screen Show (4:3)</PresentationFormat>
  <Paragraphs>220</Paragraphs>
  <Slides>17</Slides>
  <Notes>4</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17</vt:i4>
      </vt:variant>
    </vt:vector>
  </HeadingPairs>
  <TitlesOfParts>
    <vt:vector size="23" baseType="lpstr">
      <vt:lpstr>PD_NEU</vt:lpstr>
      <vt:lpstr>Office-Design</vt:lpstr>
      <vt:lpstr>2_Office-Design</vt:lpstr>
      <vt:lpstr>3_Office-Design</vt:lpstr>
      <vt:lpstr>4_Office-Design</vt:lpstr>
      <vt:lpstr>Visio</vt:lpstr>
      <vt:lpstr>Activities of Pro Danube International</vt:lpstr>
      <vt:lpstr>Content</vt:lpstr>
      <vt:lpstr>What is Pro Danube International?</vt:lpstr>
      <vt:lpstr>What are our priorities? </vt:lpstr>
      <vt:lpstr>Danube Waterway Industry Declaration</vt:lpstr>
      <vt:lpstr>Administrative barriers – PDI Electronic Reporting Tool (1)</vt:lpstr>
      <vt:lpstr>Administrative barriers – PDI Electronic Reporting Tool (2)</vt:lpstr>
      <vt:lpstr>PROMINENT - General information</vt:lpstr>
      <vt:lpstr>PROMINENT - Work plan</vt:lpstr>
      <vt:lpstr>PROMINENT - SWP 5.4 Pilot energy efficient navigation</vt:lpstr>
      <vt:lpstr>Fairway Rehabilitation &amp; Maintenance Master Plan (FRMMP) (1)</vt:lpstr>
      <vt:lpstr>Fairway Rehabilitation &amp; Maintenance Master Plan (FRMMP) (2)</vt:lpstr>
      <vt:lpstr>CEF Applications for the implementation of the FRMMP (1)</vt:lpstr>
      <vt:lpstr>PowerPoint Presentation</vt:lpstr>
      <vt:lpstr>Port Development – Priorities 2015  </vt:lpstr>
      <vt:lpstr>Industry meets policy - Follow up Event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Manfred Seitz</dc:creator>
  <cp:lastModifiedBy>Robert Rafael</cp:lastModifiedBy>
  <cp:revision>668</cp:revision>
  <cp:lastPrinted>2015-03-12T01:59:21Z</cp:lastPrinted>
  <dcterms:created xsi:type="dcterms:W3CDTF">2012-03-18T15:35:26Z</dcterms:created>
  <dcterms:modified xsi:type="dcterms:W3CDTF">2015-04-09T07:01:46Z</dcterms:modified>
</cp:coreProperties>
</file>