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40" r:id="rId2"/>
  </p:sldMasterIdLst>
  <p:notesMasterIdLst>
    <p:notesMasterId r:id="rId16"/>
  </p:notesMasterIdLst>
  <p:sldIdLst>
    <p:sldId id="256" r:id="rId3"/>
    <p:sldId id="270" r:id="rId4"/>
    <p:sldId id="275" r:id="rId5"/>
    <p:sldId id="282" r:id="rId6"/>
    <p:sldId id="278" r:id="rId7"/>
    <p:sldId id="281" r:id="rId8"/>
    <p:sldId id="285" r:id="rId9"/>
    <p:sldId id="286" r:id="rId10"/>
    <p:sldId id="284" r:id="rId11"/>
    <p:sldId id="287" r:id="rId12"/>
    <p:sldId id="279" r:id="rId13"/>
    <p:sldId id="283" r:id="rId14"/>
    <p:sldId id="263"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70C4DD33-3D3F-471F-A72F-CCF47C7B8741}">
          <p14:sldIdLst>
            <p14:sldId id="256"/>
            <p14:sldId id="270"/>
            <p14:sldId id="275"/>
            <p14:sldId id="282"/>
            <p14:sldId id="278"/>
            <p14:sldId id="281"/>
            <p14:sldId id="285"/>
            <p14:sldId id="286"/>
            <p14:sldId id="284"/>
            <p14:sldId id="287"/>
            <p14:sldId id="279"/>
            <p14:sldId id="283"/>
            <p14:sldId id="2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62" autoAdjust="0"/>
  </p:normalViewPr>
  <p:slideViewPr>
    <p:cSldViewPr>
      <p:cViewPr varScale="1">
        <p:scale>
          <a:sx n="64" d="100"/>
          <a:sy n="64" d="100"/>
        </p:scale>
        <p:origin x="72" y="2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731F6-9A6A-4C45-B328-8AB4C657B788}" type="datetimeFigureOut">
              <a:rPr lang="en-US" smtClean="0"/>
              <a:t>11/22/2021</a:t>
            </a:fld>
            <a:endParaRPr lang="en-US"/>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85362-B039-4715-B2F6-1FEED01028CF}" type="slidenum">
              <a:rPr lang="en-US" smtClean="0"/>
              <a:t>‹#›</a:t>
            </a:fld>
            <a:endParaRPr lang="en-US"/>
          </a:p>
        </p:txBody>
      </p:sp>
    </p:spTree>
    <p:extLst>
      <p:ext uri="{BB962C8B-B14F-4D97-AF65-F5344CB8AC3E}">
        <p14:creationId xmlns:p14="http://schemas.microsoft.com/office/powerpoint/2010/main" val="1489907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txBox="1">
            <a:spLocks noGrp="1"/>
          </p:cNvSpPr>
          <p:nvPr>
            <p:ph type="body" idx="1"/>
          </p:nvPr>
        </p:nvSpPr>
        <p:spPr>
          <a:xfrm>
            <a:off x="673577" y="4686499"/>
            <a:ext cx="5388610" cy="4439841"/>
          </a:xfrm>
          <a:prstGeom prst="rect">
            <a:avLst/>
          </a:prstGeom>
        </p:spPr>
        <p:txBody>
          <a:bodyPr spcFirstLastPara="1" wrap="square" lIns="94850" tIns="94850" rIns="94850" bIns="94850" anchor="t" anchorCtr="0">
            <a:noAutofit/>
          </a:bodyPr>
          <a:lstStyle/>
          <a:p>
            <a:endParaRPr/>
          </a:p>
        </p:txBody>
      </p:sp>
      <p:sp>
        <p:nvSpPr>
          <p:cNvPr id="99" name="Google Shape;99;p5:notes"/>
          <p:cNvSpPr>
            <a:spLocks noGrp="1" noRot="1" noChangeAspect="1"/>
          </p:cNvSpPr>
          <p:nvPr>
            <p:ph type="sldImg" idx="2"/>
          </p:nvPr>
        </p:nvSpPr>
        <p:spPr>
          <a:xfrm>
            <a:off x="903288" y="741363"/>
            <a:ext cx="4929187" cy="36988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67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643E8C1B-188F-4AFD-8F9C-B87957378EBD}" type="datetimeFigureOut">
              <a:rPr lang="ru-RU" smtClean="0"/>
              <a:t>22.11.2021</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C5904B46-0DE5-4484-9C1C-124EC16342F3}"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643E8C1B-188F-4AFD-8F9C-B87957378EBD}" type="datetimeFigureOut">
              <a:rPr lang="ru-RU" smtClean="0"/>
              <a:t>22.11.2021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643E8C1B-188F-4AFD-8F9C-B87957378EBD}" type="datetimeFigureOut">
              <a:rPr lang="ru-RU" smtClean="0"/>
              <a:t>22.11.2021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5043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4768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332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81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5261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0234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6137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159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643E8C1B-188F-4AFD-8F9C-B87957378EBD}" type="datetimeFigureOut">
              <a:rPr lang="ru-RU" smtClean="0"/>
              <a:t>22.11.2021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622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5845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340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643E8C1B-188F-4AFD-8F9C-B87957378EBD}" type="datetimeFigureOut">
              <a:rPr lang="ru-RU" smtClean="0"/>
              <a:t>22.11.2021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5904B46-0DE5-4484-9C1C-124EC16342F3}"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643E8C1B-188F-4AFD-8F9C-B87957378EBD}" type="datetimeFigureOut">
              <a:rPr lang="ru-RU" smtClean="0"/>
              <a:t>22.11.2021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643E8C1B-188F-4AFD-8F9C-B87957378EBD}" type="datetimeFigureOut">
              <a:rPr lang="ru-RU" smtClean="0"/>
              <a:t>22.11.2021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643E8C1B-188F-4AFD-8F9C-B87957378EBD}" type="datetimeFigureOut">
              <a:rPr lang="ru-RU" smtClean="0"/>
              <a:t>22.11.2021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E8C1B-188F-4AFD-8F9C-B87957378EBD}" type="datetimeFigureOut">
              <a:rPr lang="ru-RU" smtClean="0"/>
              <a:t>22.11.2021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643E8C1B-188F-4AFD-8F9C-B87957378EBD}" type="datetimeFigureOut">
              <a:rPr lang="ru-RU" smtClean="0"/>
              <a:t>22.11.2021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5904B46-0DE5-4484-9C1C-124EC16342F3}"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643E8C1B-188F-4AFD-8F9C-B87957378EBD}" type="datetimeFigureOut">
              <a:rPr lang="ru-RU" smtClean="0"/>
              <a:t>22.11.2021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C5904B46-0DE5-4484-9C1C-124EC16342F3}"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43E8C1B-188F-4AFD-8F9C-B87957378EBD}" type="datetimeFigureOut">
              <a:rPr lang="ru-RU" smtClean="0"/>
              <a:t>22.11.2021</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5904B46-0DE5-4484-9C1C-124EC16342F3}"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C708BA7-D56C-4190-8CE6-1060B8809A7D}" type="datetimeFigureOut">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22.11.2021</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430D2F3-DBBD-416F-850B-858ECCB8E344}" type="slidenum">
              <a:rPr kumimoji="0" lang="uk-U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571369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w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2627784" y="3356992"/>
            <a:ext cx="5760640" cy="2808312"/>
          </a:xfrm>
        </p:spPr>
        <p:txBody>
          <a:bodyPr>
            <a:noAutofit/>
          </a:bodyPr>
          <a:lstStyle/>
          <a:p>
            <a:pPr algn="ctr"/>
            <a:r>
              <a:rPr lang="en" sz="3600" b="1" i="0" u="none" baseline="0" dirty="0">
                <a:latin typeface="Times New Roman" panose="02020603050405020304" pitchFamily="18" charset="0"/>
                <a:cs typeface="Times New Roman" panose="02020603050405020304" pitchFamily="18" charset="0"/>
              </a:rPr>
              <a:t>Minstry of Infrastructure </a:t>
            </a:r>
            <a:r>
              <a:rPr lang="en" sz="3600" b="1" i="0" u="none" baseline="0" dirty="0" smtClean="0">
                <a:latin typeface="Times New Roman" panose="02020603050405020304" pitchFamily="18" charset="0"/>
                <a:cs typeface="Times New Roman" panose="02020603050405020304" pitchFamily="18" charset="0"/>
              </a:rPr>
              <a:t/>
            </a:r>
            <a:br>
              <a:rPr lang="en" sz="3600" b="1" i="0" u="none" baseline="0" dirty="0" smtClean="0">
                <a:latin typeface="Times New Roman" panose="02020603050405020304" pitchFamily="18" charset="0"/>
                <a:cs typeface="Times New Roman" panose="02020603050405020304" pitchFamily="18" charset="0"/>
              </a:rPr>
            </a:br>
            <a:r>
              <a:rPr lang="en" sz="3600" b="1" i="0" u="none" baseline="0" dirty="0" smtClean="0">
                <a:latin typeface="Times New Roman" panose="02020603050405020304" pitchFamily="18" charset="0"/>
                <a:cs typeface="Times New Roman" panose="02020603050405020304" pitchFamily="18" charset="0"/>
              </a:rPr>
              <a:t>of Ukraine</a:t>
            </a:r>
            <a:r>
              <a:rPr lang="uk-UA" sz="3600" b="1" i="0" u="none" baseline="0" dirty="0" smtClean="0">
                <a:latin typeface="Times New Roman" panose="02020603050405020304" pitchFamily="18" charset="0"/>
                <a:cs typeface="Times New Roman" panose="02020603050405020304" pitchFamily="18" charset="0"/>
              </a:rPr>
              <a:t/>
            </a:r>
            <a:br>
              <a:rPr lang="uk-UA" sz="3600" b="1" i="0" u="none" baseline="0" dirty="0" smtClean="0">
                <a:latin typeface="Times New Roman" panose="02020603050405020304" pitchFamily="18" charset="0"/>
                <a:cs typeface="Times New Roman" panose="02020603050405020304" pitchFamily="18" charset="0"/>
              </a:rPr>
            </a:br>
            <a:r>
              <a:rPr lang="uk-UA" sz="3600" b="1" i="0" u="none" baseline="0" dirty="0" smtClean="0">
                <a:latin typeface="Times New Roman" panose="02020603050405020304" pitchFamily="18" charset="0"/>
                <a:cs typeface="Times New Roman" panose="02020603050405020304" pitchFamily="18" charset="0"/>
              </a:rPr>
              <a:t/>
            </a:r>
            <a:br>
              <a:rPr lang="uk-UA" sz="3600" b="1" i="0" u="none" baseline="0" dirty="0" smtClean="0">
                <a:latin typeface="Times New Roman" panose="02020603050405020304" pitchFamily="18" charset="0"/>
                <a:cs typeface="Times New Roman" panose="02020603050405020304" pitchFamily="18" charset="0"/>
              </a:rPr>
            </a:br>
            <a:r>
              <a:rPr lang="en-US" sz="3200" b="1" i="1" dirty="0">
                <a:latin typeface="Times New Roman" panose="02020603050405020304" pitchFamily="18" charset="0"/>
                <a:cs typeface="Times New Roman" panose="02020603050405020304" pitchFamily="18" charset="0"/>
              </a:rPr>
              <a:t>Policy approach for integrated development of navigation in Ukraine </a:t>
            </a:r>
            <a:r>
              <a:rPr lang="uk-UA" sz="3200" b="1" i="1" dirty="0" smtClean="0">
                <a:latin typeface="Times New Roman" panose="02020603050405020304" pitchFamily="18" charset="0"/>
                <a:cs typeface="Times New Roman" panose="02020603050405020304" pitchFamily="18" charset="0"/>
              </a:rPr>
              <a:t/>
            </a:r>
            <a:br>
              <a:rPr lang="uk-UA" sz="3200" b="1" i="1" dirty="0" smtClean="0">
                <a:latin typeface="Times New Roman" panose="02020603050405020304" pitchFamily="18" charset="0"/>
                <a:cs typeface="Times New Roman" panose="02020603050405020304" pitchFamily="18" charset="0"/>
              </a:rPr>
            </a:br>
            <a:r>
              <a:rPr lang="uk-UA" sz="3200" b="1" i="1" dirty="0">
                <a:latin typeface="Times New Roman" panose="02020603050405020304" pitchFamily="18" charset="0"/>
                <a:cs typeface="Times New Roman" panose="02020603050405020304" pitchFamily="18" charset="0"/>
              </a:rPr>
              <a:t/>
            </a:r>
            <a:br>
              <a:rPr lang="uk-UA" sz="3200" b="1" i="1" dirty="0">
                <a:latin typeface="Times New Roman" panose="02020603050405020304" pitchFamily="18" charset="0"/>
                <a:cs typeface="Times New Roman" panose="02020603050405020304" pitchFamily="18" charset="0"/>
              </a:rPr>
            </a:br>
            <a:r>
              <a:rPr lang="en-US" sz="3200" b="1" dirty="0" err="1" smtClean="0">
                <a:latin typeface="Times New Roman" panose="02020603050405020304" pitchFamily="18" charset="0"/>
                <a:cs typeface="Times New Roman" panose="02020603050405020304" pitchFamily="18" charset="0"/>
              </a:rPr>
              <a:t>Olena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Starikova</a:t>
            </a:r>
            <a:r>
              <a:rPr lang="en" sz="2800" b="1" dirty="0">
                <a:latin typeface="Times New Roman" panose="02020603050405020304" pitchFamily="18" charset="0"/>
                <a:cs typeface="Times New Roman" panose="02020603050405020304" pitchFamily="18" charset="0"/>
              </a:rPr>
              <a:t/>
            </a:r>
            <a:br>
              <a:rPr lang="en" sz="2800" b="1" dirty="0">
                <a:latin typeface="Times New Roman" panose="02020603050405020304" pitchFamily="18" charset="0"/>
                <a:cs typeface="Times New Roman" panose="02020603050405020304" pitchFamily="18" charset="0"/>
              </a:rPr>
            </a:br>
            <a:r>
              <a:rPr lang="en" sz="2800" b="1" dirty="0">
                <a:latin typeface="Times New Roman" panose="02020603050405020304" pitchFamily="18" charset="0"/>
                <a:cs typeface="Times New Roman" panose="02020603050405020304" pitchFamily="18" charset="0"/>
              </a:rPr>
              <a:t/>
            </a:r>
            <a:br>
              <a:rPr lang="en" sz="2800" b="1" dirty="0">
                <a:latin typeface="Times New Roman" panose="02020603050405020304" pitchFamily="18" charset="0"/>
                <a:cs typeface="Times New Roman" panose="02020603050405020304" pitchFamily="18" charset="0"/>
              </a:rPr>
            </a:br>
            <a:endParaRPr lang="en" sz="2400" b="1" i="1" dirty="0">
              <a:latin typeface="Times New Roman" panose="02020603050405020304" pitchFamily="18" charset="0"/>
              <a:cs typeface="Times New Roman" panose="02020603050405020304" pitchFamily="18" charset="0"/>
            </a:endParaRPr>
          </a:p>
        </p:txBody>
      </p:sp>
      <p:pic>
        <p:nvPicPr>
          <p:cNvPr id="10" name="Объект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700808"/>
            <a:ext cx="2143125" cy="2143125"/>
          </a:xfrm>
        </p:spPr>
      </p:pic>
    </p:spTree>
    <p:extLst>
      <p:ext uri="{BB962C8B-B14F-4D97-AF65-F5344CB8AC3E}">
        <p14:creationId xmlns:p14="http://schemas.microsoft.com/office/powerpoint/2010/main" val="1423439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537" y="3973016"/>
            <a:ext cx="8280920" cy="2761800"/>
          </a:xfrm>
          <a:prstGeom prst="rect">
            <a:avLst/>
          </a:prstGeom>
        </p:spPr>
      </p:pic>
      <p:sp>
        <p:nvSpPr>
          <p:cNvPr id="4" name="Прямоугольник 3"/>
          <p:cNvSpPr/>
          <p:nvPr/>
        </p:nvSpPr>
        <p:spPr>
          <a:xfrm>
            <a:off x="395537" y="980728"/>
            <a:ext cx="8424935" cy="2862322"/>
          </a:xfrm>
          <a:prstGeom prst="rect">
            <a:avLst/>
          </a:prstGeom>
        </p:spPr>
        <p:txBody>
          <a:bodyPr wrap="square">
            <a:spAutoFit/>
          </a:bodyPr>
          <a:lstStyle/>
          <a:p>
            <a:pPr algn="ctr"/>
            <a:r>
              <a:rPr lang="en-US" b="1" dirty="0">
                <a:solidFill>
                  <a:srgbClr val="0E6EC5"/>
                </a:solidFill>
                <a:latin typeface="Times New Roman" panose="02020603050405020304" pitchFamily="18" charset="0"/>
              </a:rPr>
              <a:t>ENVIRONMENTAL BENEFITS OF IWW:</a:t>
            </a:r>
            <a:endParaRPr lang="en-US" dirty="0">
              <a:solidFill>
                <a:srgbClr val="0E6EC5"/>
              </a:solidFill>
              <a:latin typeface="Times New Roman" panose="02020603050405020304" pitchFamily="18" charset="0"/>
            </a:endParaRPr>
          </a:p>
          <a:p>
            <a:pPr algn="ctr"/>
            <a:r>
              <a:rPr lang="en-US" dirty="0">
                <a:solidFill>
                  <a:srgbClr val="0E6EC5"/>
                </a:solidFill>
                <a:latin typeface="Times New Roman" panose="02020603050405020304" pitchFamily="18" charset="0"/>
              </a:rPr>
              <a:t>Modern river transport is the most environmentally friendly in comparison with rail and road, which significantly increases its competitiveness given the latest trends in EU greening policies and the implementation of relevant standards. According to research, CO</a:t>
            </a:r>
            <a:r>
              <a:rPr lang="en-US" sz="1400" dirty="0">
                <a:solidFill>
                  <a:srgbClr val="0E6EC5"/>
                </a:solidFill>
                <a:latin typeface="Times New Roman" panose="02020603050405020304" pitchFamily="18" charset="0"/>
              </a:rPr>
              <a:t>2</a:t>
            </a:r>
            <a:r>
              <a:rPr lang="en-US" dirty="0">
                <a:solidFill>
                  <a:srgbClr val="0E6EC5"/>
                </a:solidFill>
                <a:latin typeface="Times New Roman" panose="02020603050405020304" pitchFamily="18" charset="0"/>
              </a:rPr>
              <a:t>(carbon dioxide) emissions from IWT are approximately 3 times lower (1 t/km) than for road transport, and the possibility of using soot filters on IWT vessels can reduce up to 90% of NO</a:t>
            </a:r>
            <a:r>
              <a:rPr lang="en-US" sz="1100" dirty="0">
                <a:solidFill>
                  <a:srgbClr val="0E6EC5"/>
                </a:solidFill>
                <a:latin typeface="Times New Roman" panose="02020603050405020304" pitchFamily="18" charset="0"/>
              </a:rPr>
              <a:t>X</a:t>
            </a:r>
            <a:r>
              <a:rPr lang="en-US" dirty="0">
                <a:solidFill>
                  <a:srgbClr val="0E6EC5"/>
                </a:solidFill>
                <a:latin typeface="Times New Roman" panose="02020603050405020304" pitchFamily="18" charset="0"/>
              </a:rPr>
              <a:t>(nitrous oxide) emissions, which are responsible for air pollution and the greenhouse effect, and to reduce the level of PM (particulate matter) by up to 98%. Given this, can be stated that the reorientation of some cargo from highways to IWW -will have a significant positive environmental effect.</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6069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836712"/>
            <a:ext cx="7272808" cy="1200329"/>
          </a:xfrm>
          <a:prstGeom prst="rect">
            <a:avLst/>
          </a:prstGeom>
          <a:noFill/>
        </p:spPr>
        <p:txBody>
          <a:bodyPr wrap="square" rtlCol="0">
            <a:spAutoFit/>
          </a:bodyPr>
          <a:lstStyle/>
          <a:p>
            <a:pPr algn="ctr" rtl="0"/>
            <a:r>
              <a:rPr lang="en" b="1" i="0" u="none" baseline="0" dirty="0">
                <a:solidFill>
                  <a:schemeClr val="accent1">
                    <a:lumMod val="75000"/>
                  </a:schemeClr>
                </a:solidFill>
                <a:latin typeface="Times New Roman" panose="02020603050405020304" pitchFamily="18" charset="0"/>
                <a:cs typeface="Times New Roman" panose="02020603050405020304" pitchFamily="18" charset="0"/>
              </a:rPr>
              <a:t>Ukraine’s further plans for the </a:t>
            </a:r>
            <a:r>
              <a:rPr lang="en" b="1" i="0" u="none" baseline="0" dirty="0" smtClean="0">
                <a:solidFill>
                  <a:schemeClr val="accent1">
                    <a:lumMod val="75000"/>
                  </a:schemeClr>
                </a:solidFill>
                <a:latin typeface="Times New Roman" panose="02020603050405020304" pitchFamily="18" charset="0"/>
                <a:cs typeface="Times New Roman" panose="02020603050405020304" pitchFamily="18" charset="0"/>
              </a:rPr>
              <a:t>inland water transport development for </a:t>
            </a:r>
            <a:r>
              <a:rPr lang="en" b="1" i="0" u="none" baseline="0" dirty="0">
                <a:solidFill>
                  <a:schemeClr val="accent1">
                    <a:lumMod val="75000"/>
                  </a:schemeClr>
                </a:solidFill>
                <a:latin typeface="Times New Roman" panose="02020603050405020304" pitchFamily="18" charset="0"/>
                <a:cs typeface="Times New Roman" panose="02020603050405020304" pitchFamily="18" charset="0"/>
              </a:rPr>
              <a:t>the nearest future:</a:t>
            </a:r>
            <a:endParaRPr lang="en" b="1" dirty="0" smtClean="0">
              <a:solidFill>
                <a:schemeClr val="accent1">
                  <a:lumMod val="75000"/>
                </a:schemeClr>
              </a:solidFill>
              <a:latin typeface="Times New Roman" panose="02020603050405020304" pitchFamily="18" charset="0"/>
              <a:cs typeface="Times New Roman" panose="02020603050405020304" pitchFamily="18" charset="0"/>
            </a:endParaRPr>
          </a:p>
          <a:p>
            <a:pPr algn="ctr" rtl="0"/>
            <a:endParaRPr lang="en" dirty="0" smtClean="0"/>
          </a:p>
          <a:p>
            <a:endParaRPr lang="en" dirty="0"/>
          </a:p>
        </p:txBody>
      </p:sp>
      <p:pic>
        <p:nvPicPr>
          <p:cNvPr id="3" name="Рисунок 2"/>
          <p:cNvPicPr>
            <a:picLocks noChangeAspect="1"/>
          </p:cNvPicPr>
          <p:nvPr/>
        </p:nvPicPr>
        <p:blipFill>
          <a:blip r:embed="rId2"/>
          <a:stretch>
            <a:fillRect/>
          </a:stretch>
        </p:blipFill>
        <p:spPr>
          <a:xfrm>
            <a:off x="3299807" y="5069874"/>
            <a:ext cx="2730666" cy="1796698"/>
          </a:xfrm>
          <a:prstGeom prst="rect">
            <a:avLst/>
          </a:prstGeom>
        </p:spPr>
      </p:pic>
      <p:sp>
        <p:nvSpPr>
          <p:cNvPr id="4" name="TextBox 3"/>
          <p:cNvSpPr txBox="1"/>
          <p:nvPr/>
        </p:nvSpPr>
        <p:spPr>
          <a:xfrm>
            <a:off x="6099388" y="1505438"/>
            <a:ext cx="2915965" cy="2308324"/>
          </a:xfrm>
          <a:prstGeom prst="rect">
            <a:avLst/>
          </a:prstGeom>
          <a:noFill/>
        </p:spPr>
        <p:txBody>
          <a:bodyPr wrap="square" rtlCol="0">
            <a:spAutoFit/>
          </a:bodyPr>
          <a:lstStyle/>
          <a:p>
            <a:pPr marL="285750" indent="-285750" algn="ctr" rtl="0">
              <a:buFont typeface="Arial" panose="020B0604020202020204" pitchFamily="34" charset="0"/>
              <a:buChar char="•"/>
            </a:pPr>
            <a:r>
              <a:rPr lang="en" b="0" i="0" u="none" baseline="0"/>
              <a:t>Capital repair of locks</a:t>
            </a:r>
          </a:p>
          <a:p>
            <a:pPr marL="285750" indent="-285750" algn="ctr" rtl="0">
              <a:buFont typeface="Arial" panose="020B0604020202020204" pitchFamily="34" charset="0"/>
              <a:buChar char="•"/>
            </a:pPr>
            <a:endParaRPr lang="en" dirty="0" smtClean="0"/>
          </a:p>
          <a:p>
            <a:pPr marL="285750" indent="-285750" algn="ctr" rtl="0">
              <a:buFont typeface="Arial" panose="020B0604020202020204" pitchFamily="34" charset="0"/>
              <a:buChar char="•"/>
            </a:pPr>
            <a:endParaRPr lang="en" dirty="0"/>
          </a:p>
          <a:p>
            <a:pPr marL="285750" indent="-285750" algn="ctr" rtl="0">
              <a:buFont typeface="Arial" panose="020B0604020202020204" pitchFamily="34" charset="0"/>
              <a:buChar char="•"/>
            </a:pPr>
            <a:endParaRPr lang="en" dirty="0" smtClean="0"/>
          </a:p>
          <a:p>
            <a:pPr marL="285750" indent="-285750" algn="ctr" rtl="0">
              <a:buFont typeface="Arial" panose="020B0604020202020204" pitchFamily="34" charset="0"/>
              <a:buChar char="•"/>
            </a:pPr>
            <a:endParaRPr lang="en" dirty="0"/>
          </a:p>
          <a:p>
            <a:pPr marL="285750" indent="-285750" algn="ctr" rtl="0">
              <a:buFont typeface="Arial" panose="020B0604020202020204" pitchFamily="34" charset="0"/>
              <a:buChar char="•"/>
            </a:pPr>
            <a:endParaRPr lang="en" dirty="0"/>
          </a:p>
          <a:p>
            <a:endParaRPr lang="en" dirty="0"/>
          </a:p>
        </p:txBody>
      </p:sp>
      <p:pic>
        <p:nvPicPr>
          <p:cNvPr id="5" name="Объект 7"/>
          <p:cNvPicPr>
            <a:picLocks noChangeAspect="1"/>
          </p:cNvPicPr>
          <p:nvPr/>
        </p:nvPicPr>
        <p:blipFill>
          <a:blip r:embed="rId3"/>
          <a:stretch>
            <a:fillRect/>
          </a:stretch>
        </p:blipFill>
        <p:spPr>
          <a:xfrm>
            <a:off x="6220218" y="3258447"/>
            <a:ext cx="2674304" cy="1811427"/>
          </a:xfrm>
          <a:prstGeom prst="rect">
            <a:avLst/>
          </a:prstGeom>
        </p:spPr>
      </p:pic>
      <p:pic>
        <p:nvPicPr>
          <p:cNvPr id="6" name="Рисунок 5"/>
          <p:cNvPicPr>
            <a:picLocks noChangeAspect="1"/>
          </p:cNvPicPr>
          <p:nvPr/>
        </p:nvPicPr>
        <p:blipFill>
          <a:blip r:embed="rId4"/>
          <a:stretch>
            <a:fillRect/>
          </a:stretch>
        </p:blipFill>
        <p:spPr>
          <a:xfrm>
            <a:off x="2775547" y="1538655"/>
            <a:ext cx="2640585" cy="1719791"/>
          </a:xfrm>
          <a:prstGeom prst="rect">
            <a:avLst/>
          </a:prstGeom>
          <a:solidFill>
            <a:srgbClr val="00B0F0"/>
          </a:solidFill>
        </p:spPr>
      </p:pic>
      <p:sp>
        <p:nvSpPr>
          <p:cNvPr id="7" name="TextBox 6"/>
          <p:cNvSpPr txBox="1"/>
          <p:nvPr/>
        </p:nvSpPr>
        <p:spPr>
          <a:xfrm>
            <a:off x="5148064" y="2244102"/>
            <a:ext cx="2736304" cy="923330"/>
          </a:xfrm>
          <a:prstGeom prst="rect">
            <a:avLst/>
          </a:prstGeom>
          <a:noFill/>
        </p:spPr>
        <p:txBody>
          <a:bodyPr wrap="square" rtlCol="0">
            <a:spAutoFit/>
          </a:bodyPr>
          <a:lstStyle/>
          <a:p>
            <a:pPr marL="285750" indent="-285750" algn="ctr" rtl="0">
              <a:buFont typeface="Arial" panose="020B0604020202020204" pitchFamily="34" charset="0"/>
              <a:buChar char="•"/>
            </a:pPr>
            <a:r>
              <a:rPr lang="en" b="0" i="0" u="none" baseline="0"/>
              <a:t>River Information Service development</a:t>
            </a:r>
            <a:endParaRPr lang="en" dirty="0"/>
          </a:p>
        </p:txBody>
      </p:sp>
      <p:sp>
        <p:nvSpPr>
          <p:cNvPr id="8" name="TextBox 7"/>
          <p:cNvSpPr txBox="1"/>
          <p:nvPr/>
        </p:nvSpPr>
        <p:spPr>
          <a:xfrm>
            <a:off x="1669902" y="4437112"/>
            <a:ext cx="2880320" cy="923330"/>
          </a:xfrm>
          <a:prstGeom prst="rect">
            <a:avLst/>
          </a:prstGeom>
          <a:noFill/>
        </p:spPr>
        <p:txBody>
          <a:bodyPr wrap="square" rtlCol="0">
            <a:spAutoFit/>
          </a:bodyPr>
          <a:lstStyle/>
          <a:p>
            <a:pPr marL="285750" indent="-285750" algn="l" rtl="0">
              <a:buFont typeface="Arial" panose="020B0604020202020204" pitchFamily="34" charset="0"/>
              <a:buChar char="•"/>
            </a:pPr>
            <a:r>
              <a:rPr lang="en" b="0" i="0" u="none" baseline="0"/>
              <a:t>Ukrainian fleet modernization</a:t>
            </a:r>
            <a:endParaRPr lang="en" dirty="0"/>
          </a:p>
          <a:p>
            <a:endParaRPr lang="en" dirty="0"/>
          </a:p>
        </p:txBody>
      </p:sp>
      <p:pic>
        <p:nvPicPr>
          <p:cNvPr id="9" name="Рисунок 8"/>
          <p:cNvPicPr>
            <a:picLocks noChangeAspect="1"/>
          </p:cNvPicPr>
          <p:nvPr/>
        </p:nvPicPr>
        <p:blipFill>
          <a:blip r:embed="rId5"/>
          <a:stretch>
            <a:fillRect/>
          </a:stretch>
        </p:blipFill>
        <p:spPr>
          <a:xfrm>
            <a:off x="31617" y="2503802"/>
            <a:ext cx="2577765" cy="1820333"/>
          </a:xfrm>
          <a:prstGeom prst="rect">
            <a:avLst/>
          </a:prstGeom>
        </p:spPr>
      </p:pic>
      <p:sp>
        <p:nvSpPr>
          <p:cNvPr id="10" name="TextBox 9"/>
          <p:cNvSpPr txBox="1"/>
          <p:nvPr/>
        </p:nvSpPr>
        <p:spPr>
          <a:xfrm>
            <a:off x="3870727" y="3341062"/>
            <a:ext cx="2159746" cy="646331"/>
          </a:xfrm>
          <a:prstGeom prst="rect">
            <a:avLst/>
          </a:prstGeom>
          <a:noFill/>
        </p:spPr>
        <p:txBody>
          <a:bodyPr wrap="square" rtlCol="0">
            <a:spAutoFit/>
          </a:bodyPr>
          <a:lstStyle/>
          <a:p>
            <a:pPr marL="285750" indent="-285750" algn="l" rtl="0">
              <a:buFont typeface="Arial" panose="020B0604020202020204" pitchFamily="34" charset="0"/>
              <a:buChar char="•"/>
            </a:pPr>
            <a:r>
              <a:rPr lang="en" b="0" i="0" u="none" baseline="0"/>
              <a:t>IWT process automation</a:t>
            </a:r>
            <a:endParaRPr lang="en" dirty="0"/>
          </a:p>
        </p:txBody>
      </p:sp>
      <p:sp>
        <p:nvSpPr>
          <p:cNvPr id="11" name="TextBox 10"/>
          <p:cNvSpPr txBox="1"/>
          <p:nvPr/>
        </p:nvSpPr>
        <p:spPr>
          <a:xfrm>
            <a:off x="12679" y="5586395"/>
            <a:ext cx="2762867" cy="923330"/>
          </a:xfrm>
          <a:prstGeom prst="rect">
            <a:avLst/>
          </a:prstGeom>
          <a:noFill/>
        </p:spPr>
        <p:txBody>
          <a:bodyPr wrap="square" rtlCol="0">
            <a:spAutoFit/>
          </a:bodyPr>
          <a:lstStyle/>
          <a:p>
            <a:pPr marL="285750" indent="-285750" algn="l" rtl="0">
              <a:buFont typeface="Arial" panose="020B0604020202020204" pitchFamily="34" charset="0"/>
              <a:buChar char="•"/>
            </a:pPr>
            <a:r>
              <a:rPr lang="en" b="0" i="0" u="none" baseline="0"/>
              <a:t>Investment engagement for the IWT infrastructure development</a:t>
            </a:r>
            <a:endParaRPr lang="en" dirty="0"/>
          </a:p>
        </p:txBody>
      </p:sp>
    </p:spTree>
    <p:extLst>
      <p:ext uri="{BB962C8B-B14F-4D97-AF65-F5344CB8AC3E}">
        <p14:creationId xmlns:p14="http://schemas.microsoft.com/office/powerpoint/2010/main" val="2298767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836712"/>
            <a:ext cx="741682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Apart from the implementation measures, several key steps are necessary for the fulfillment of the concept established by the Law of Ukraine </a:t>
            </a:r>
            <a:r>
              <a:rPr kumimoji="0" lang="en" sz="2000" b="0" i="1" u="none" strike="noStrike" kern="1200" cap="none" spc="0" normalizeH="0" baseline="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On Inland Water Transport:</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Establishment of a special State IWW Fund - for stable and proper maintenance of the IWT </a:t>
            </a:r>
            <a:r>
              <a:rPr lang="en" sz="2000" b="0" i="0" u="none" baseline="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infrastructure;</a:t>
            </a:r>
            <a:endPar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Reorganization of the IWW maintenance system - currently diversified functions to be joined under a unified state enterprise accountable to the Ministry of </a:t>
            </a:r>
            <a:r>
              <a:rPr lang="en" sz="2000" b="0" i="0" u="none" baseline="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Infrastructure.</a:t>
            </a:r>
            <a:endParaRPr kumimoji="0" lang="en"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32221B8C-9DB3-4E59-8AA8-3D6D3B728434}"/>
              </a:ext>
            </a:extLst>
          </p:cNvPr>
          <p:cNvPicPr>
            <a:picLocks noChangeAspect="1"/>
          </p:cNvPicPr>
          <p:nvPr/>
        </p:nvPicPr>
        <p:blipFill>
          <a:blip r:embed="rId2"/>
          <a:stretch>
            <a:fillRect/>
          </a:stretch>
        </p:blipFill>
        <p:spPr>
          <a:xfrm>
            <a:off x="467544" y="3573015"/>
            <a:ext cx="8080871" cy="3096345"/>
          </a:xfrm>
          <a:prstGeom prst="rect">
            <a:avLst/>
          </a:prstGeom>
        </p:spPr>
      </p:pic>
    </p:spTree>
    <p:extLst>
      <p:ext uri="{BB962C8B-B14F-4D97-AF65-F5344CB8AC3E}">
        <p14:creationId xmlns:p14="http://schemas.microsoft.com/office/powerpoint/2010/main" val="856258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6"/>
          <p:cNvSpPr>
            <a:spLocks noGrp="1"/>
          </p:cNvSpPr>
          <p:nvPr>
            <p:ph type="title"/>
          </p:nvPr>
        </p:nvSpPr>
        <p:spPr>
          <a:xfrm>
            <a:off x="493204" y="692696"/>
            <a:ext cx="8229600" cy="576064"/>
          </a:xfrm>
        </p:spPr>
        <p:txBody>
          <a:bodyPr>
            <a:normAutofit fontScale="90000"/>
          </a:bodyPr>
          <a:lstStyle/>
          <a:p>
            <a:pPr algn="ctr" rtl="0"/>
            <a:r>
              <a:rPr lang="en" sz="3600" b="1" i="0" u="none" baseline="0">
                <a:latin typeface="Times New Roman" panose="02020603050405020304" pitchFamily="18" charset="0"/>
                <a:cs typeface="Times New Roman" panose="02020603050405020304" pitchFamily="18" charset="0"/>
              </a:rPr>
              <a:t>Thank you for your attention!</a:t>
            </a:r>
            <a:endParaRPr lang="en" sz="36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340768"/>
            <a:ext cx="8399276" cy="4608512"/>
          </a:xfrm>
          <a:prstGeom prst="rect">
            <a:avLst/>
          </a:prstGeom>
        </p:spPr>
      </p:pic>
    </p:spTree>
    <p:extLst>
      <p:ext uri="{BB962C8B-B14F-4D97-AF65-F5344CB8AC3E}">
        <p14:creationId xmlns:p14="http://schemas.microsoft.com/office/powerpoint/2010/main" val="2160502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8125" y="3141663"/>
            <a:ext cx="231154"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600" b="1" i="0" u="none" strike="noStrike" kern="1200" cap="none" spc="0" normalizeH="0" baseline="0" noProof="0" dirty="0">
              <a:ln>
                <a:noFill/>
              </a:ln>
              <a:solidFill>
                <a:srgbClr val="002060"/>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a:ln>
                  <a:noFill/>
                </a:ln>
                <a:solidFill>
                  <a:srgbClr val="002060"/>
                </a:solidFill>
                <a:effectLst/>
                <a:uLnTx/>
                <a:uFillTx/>
                <a:latin typeface="Calibri"/>
                <a:ea typeface="+mn-ea"/>
                <a:cs typeface="Arial" charset="0"/>
              </a:rPr>
              <a:t> </a:t>
            </a:r>
            <a:endParaRPr kumimoji="0" lang="en" sz="1800" b="0" i="0" u="none" strike="noStrike" kern="1200" cap="none" spc="0" normalizeH="0" baseline="0" noProof="0" dirty="0">
              <a:ln>
                <a:noFill/>
              </a:ln>
              <a:solidFill>
                <a:srgbClr val="002060"/>
              </a:solidFill>
              <a:effectLst/>
              <a:uLnTx/>
              <a:uFillTx/>
              <a:latin typeface="Calibri"/>
              <a:ea typeface="+mn-ea"/>
              <a:cs typeface="Arial" charset="0"/>
            </a:endParaRPr>
          </a:p>
        </p:txBody>
      </p:sp>
      <p:pic>
        <p:nvPicPr>
          <p:cNvPr id="8" name="Рисунок 7"/>
          <p:cNvPicPr>
            <a:picLocks noChangeAspect="1"/>
          </p:cNvPicPr>
          <p:nvPr/>
        </p:nvPicPr>
        <p:blipFill>
          <a:blip r:embed="rId2"/>
          <a:stretch>
            <a:fillRect/>
          </a:stretch>
        </p:blipFill>
        <p:spPr>
          <a:xfrm>
            <a:off x="0" y="2996952"/>
            <a:ext cx="9143999" cy="3861048"/>
          </a:xfrm>
          <a:prstGeom prst="rect">
            <a:avLst/>
          </a:prstGeom>
        </p:spPr>
      </p:pic>
      <p:sp>
        <p:nvSpPr>
          <p:cNvPr id="9" name="TextBox 8"/>
          <p:cNvSpPr txBox="1"/>
          <p:nvPr/>
        </p:nvSpPr>
        <p:spPr>
          <a:xfrm>
            <a:off x="22576" y="764704"/>
            <a:ext cx="8941911" cy="2831544"/>
          </a:xfrm>
          <a:prstGeom prst="rect">
            <a:avLst/>
          </a:prstGeom>
          <a:noFill/>
        </p:spPr>
        <p:txBody>
          <a:bodyPr wrap="square" rtlCol="0">
            <a:spAutoFit/>
          </a:bodyPr>
          <a:lstStyle/>
          <a:p>
            <a:pPr algn="ctr" rtl="0"/>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Ukraine’s river industry </a:t>
            </a:r>
            <a:r>
              <a:rPr lang="en" sz="2000" b="0" i="0" u="none" baseline="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had </a:t>
            </a:r>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been waiting for the adoption of the Law of Ukraine </a:t>
            </a:r>
            <a:endParaRPr lang="en" sz="2000" b="0" i="0" u="none" baseline="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rtl="0"/>
            <a:r>
              <a:rPr lang="en" sz="2000" b="0" i="1" u="none" baseline="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On </a:t>
            </a:r>
            <a:r>
              <a:rPr lang="en" sz="2000" b="0" i="1"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Inland Water Transport</a:t>
            </a:r>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for over 10 years. This is the law that makes it possible to implement the EU Directives that pertain to inland navigation.</a:t>
            </a:r>
          </a:p>
          <a:p>
            <a:pPr algn="ctr" rtl="0"/>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Upon long discussions, at the end of 2020 the Verkhovna Rada of Ukraine adopted the Law that comes into power at the beginning of 2022 and serves as the legal framework for the operation of inland navigation in Ukraine and </a:t>
            </a:r>
            <a:r>
              <a:rPr lang="en" sz="2000" b="0" i="0" u="none" baseline="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foundation for </a:t>
            </a:r>
            <a:r>
              <a:rPr lang="en" sz="2000" b="0" i="0" u="none" baseline="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 implementation of European inland transport legislation.</a:t>
            </a:r>
          </a:p>
          <a:p>
            <a:pPr algn="just" rtl="0"/>
            <a:endParaRPr lang="en" sz="2000" b="1" dirty="0">
              <a:solidFill>
                <a:schemeClr val="tx2"/>
              </a:solidFill>
              <a:effectLst>
                <a:outerShdw blurRad="38100" dist="38100" dir="2700000" algn="tl">
                  <a:srgbClr val="000000">
                    <a:alpha val="43137"/>
                  </a:srgbClr>
                </a:outerShdw>
              </a:effectLst>
            </a:endParaRPr>
          </a:p>
          <a:p>
            <a:endParaRPr lang="en" dirty="0"/>
          </a:p>
        </p:txBody>
      </p:sp>
    </p:spTree>
    <p:extLst>
      <p:ext uri="{BB962C8B-B14F-4D97-AF65-F5344CB8AC3E}">
        <p14:creationId xmlns:p14="http://schemas.microsoft.com/office/powerpoint/2010/main" val="1105849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789040"/>
            <a:ext cx="4968552" cy="2852935"/>
          </a:xfrm>
          <a:prstGeom prst="rect">
            <a:avLst/>
          </a:prstGeom>
        </p:spPr>
      </p:pic>
      <p:sp>
        <p:nvSpPr>
          <p:cNvPr id="5" name="TextBox 4"/>
          <p:cNvSpPr txBox="1"/>
          <p:nvPr/>
        </p:nvSpPr>
        <p:spPr>
          <a:xfrm>
            <a:off x="34281" y="548680"/>
            <a:ext cx="9109719" cy="3447098"/>
          </a:xfrm>
          <a:prstGeom prst="rect">
            <a:avLst/>
          </a:prstGeom>
          <a:noFill/>
        </p:spPr>
        <p:txBody>
          <a:bodyPr wrap="square" rtlCol="0">
            <a:spAutoFit/>
          </a:bodyPr>
          <a:lstStyle/>
          <a:p>
            <a:pPr algn="ctr" rtl="0"/>
            <a:r>
              <a:rPr lang="en" sz="2000" b="0" i="0" u="none" baseline="0" dirty="0">
                <a:solidFill>
                  <a:schemeClr val="accent1">
                    <a:lumMod val="75000"/>
                  </a:schemeClr>
                </a:solidFill>
                <a:latin typeface="Times New Roman" panose="02020603050405020304" pitchFamily="18" charset="0"/>
                <a:cs typeface="Times New Roman" panose="02020603050405020304" pitchFamily="18" charset="0"/>
              </a:rPr>
              <a:t>The following are the EU legislative acts in the area of inland legislation </a:t>
            </a:r>
            <a:endParaRPr lang="en" sz="2000" b="0" i="0" u="none" baseline="0" dirty="0" smtClean="0">
              <a:solidFill>
                <a:schemeClr val="accent1">
                  <a:lumMod val="75000"/>
                </a:schemeClr>
              </a:solidFill>
              <a:latin typeface="Times New Roman" panose="02020603050405020304" pitchFamily="18" charset="0"/>
              <a:cs typeface="Times New Roman" panose="02020603050405020304" pitchFamily="18" charset="0"/>
            </a:endParaRPr>
          </a:p>
          <a:p>
            <a:pPr algn="ctr" rtl="0"/>
            <a:r>
              <a:rPr lang="en" sz="2000" b="0" i="0" u="none" baseline="0" dirty="0" smtClean="0">
                <a:solidFill>
                  <a:schemeClr val="accent1">
                    <a:lumMod val="75000"/>
                  </a:schemeClr>
                </a:solidFill>
                <a:latin typeface="Times New Roman" panose="02020603050405020304" pitchFamily="18" charset="0"/>
                <a:cs typeface="Times New Roman" panose="02020603050405020304" pitchFamily="18" charset="0"/>
              </a:rPr>
              <a:t>that </a:t>
            </a:r>
            <a:r>
              <a:rPr lang="en" sz="2000" b="0" i="0" u="none" baseline="0" dirty="0">
                <a:solidFill>
                  <a:schemeClr val="accent1">
                    <a:lumMod val="75000"/>
                  </a:schemeClr>
                </a:solidFill>
                <a:latin typeface="Times New Roman" panose="02020603050405020304" pitchFamily="18" charset="0"/>
                <a:cs typeface="Times New Roman" panose="02020603050405020304" pitchFamily="18" charset="0"/>
              </a:rPr>
              <a:t>are key and of great priority for Ukraine; </a:t>
            </a:r>
            <a:r>
              <a:rPr lang="en" sz="2000" b="0" i="0" u="none" baseline="0" dirty="0" smtClean="0">
                <a:solidFill>
                  <a:schemeClr val="accent1">
                    <a:lumMod val="75000"/>
                  </a:schemeClr>
                </a:solidFill>
                <a:latin typeface="Times New Roman" panose="02020603050405020304" pitchFamily="18" charset="0"/>
                <a:cs typeface="Times New Roman" panose="02020603050405020304" pitchFamily="18" charset="0"/>
              </a:rPr>
              <a:t>these </a:t>
            </a:r>
            <a:r>
              <a:rPr lang="en" sz="2000" b="0" i="0" u="none" baseline="0" dirty="0">
                <a:solidFill>
                  <a:schemeClr val="accent1">
                    <a:lumMod val="75000"/>
                  </a:schemeClr>
                </a:solidFill>
                <a:latin typeface="Times New Roman" panose="02020603050405020304" pitchFamily="18" charset="0"/>
                <a:cs typeface="Times New Roman" panose="02020603050405020304" pitchFamily="18" charset="0"/>
              </a:rPr>
              <a:t>have been largely already implemented by the Law of Ukraine </a:t>
            </a:r>
            <a:r>
              <a:rPr lang="en" sz="2000" b="0" i="1" u="none" baseline="0" dirty="0">
                <a:solidFill>
                  <a:schemeClr val="accent1">
                    <a:lumMod val="75000"/>
                  </a:schemeClr>
                </a:solidFill>
                <a:latin typeface="Times New Roman" panose="02020603050405020304" pitchFamily="18" charset="0"/>
                <a:cs typeface="Times New Roman" panose="02020603050405020304" pitchFamily="18" charset="0"/>
              </a:rPr>
              <a:t>On Inland Water Transport:</a:t>
            </a:r>
            <a:r>
              <a:rPr lang="en" sz="2000" b="0" i="0" u="none" baseline="0" dirty="0">
                <a:solidFill>
                  <a:schemeClr val="accent1">
                    <a:lumMod val="75000"/>
                  </a:schemeClr>
                </a:solidFill>
                <a:latin typeface="Times New Roman" panose="02020603050405020304" pitchFamily="18" charset="0"/>
                <a:cs typeface="Times New Roman" panose="02020603050405020304" pitchFamily="18" charset="0"/>
              </a:rPr>
              <a:t> </a:t>
            </a:r>
            <a:endParaRPr lang="en" sz="2000" dirty="0" smtClean="0">
              <a:solidFill>
                <a:schemeClr val="accent1">
                  <a:lumMod val="75000"/>
                </a:schemeClr>
              </a:solidFill>
              <a:latin typeface="Times New Roman" panose="02020603050405020304" pitchFamily="18" charset="0"/>
              <a:cs typeface="Times New Roman" panose="02020603050405020304" pitchFamily="18" charset="0"/>
            </a:endParaRPr>
          </a:p>
          <a:p>
            <a:pPr algn="ctr" rtl="0"/>
            <a:r>
              <a:rPr lang="en" sz="2000" b="0" i="0" u="none" baseline="0" dirty="0">
                <a:solidFill>
                  <a:schemeClr val="accent1">
                    <a:lumMod val="75000"/>
                  </a:schemeClr>
                </a:solidFill>
                <a:latin typeface="Times New Roman" panose="02020603050405020304" pitchFamily="18" charset="0"/>
                <a:cs typeface="Times New Roman" panose="02020603050405020304" pitchFamily="18" charset="0"/>
              </a:rPr>
              <a:t>Directive EU 2016/1629 </a:t>
            </a:r>
            <a:r>
              <a:rPr lang="en" sz="2000" b="0" i="0" u="none" baseline="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(technical requirements for inland navigation vessels, including СESNI ES-TRIN standard);</a:t>
            </a:r>
          </a:p>
          <a:p>
            <a:pPr algn="ctr" rtl="0"/>
            <a:r>
              <a:rPr lang="en" sz="2000" b="0" i="0" u="none" baseline="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Directive EU 2017/2397 (technical requirements for inland navigation vessels, including CESNI ES-QIN standard);</a:t>
            </a:r>
          </a:p>
          <a:p>
            <a:pPr algn="ctr" rtl="0"/>
            <a:r>
              <a:rPr lang="en" sz="2000" b="0" i="0" u="none" baseline="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Directive EU 2005/44 (river information service harmonization); </a:t>
            </a:r>
          </a:p>
          <a:p>
            <a:pPr algn="ctr" rtl="0"/>
            <a:r>
              <a:rPr lang="en" sz="2000" b="0" i="0" u="none" baseline="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Directive EU 87/540 (on access to the occupation of carrier of goods by inland waterways).</a:t>
            </a:r>
          </a:p>
          <a:p>
            <a:endParaRPr lang="en"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635065"/>
            <a:ext cx="3960440" cy="2872854"/>
          </a:xfrm>
          <a:prstGeom prst="rect">
            <a:avLst/>
          </a:prstGeom>
        </p:spPr>
      </p:pic>
    </p:spTree>
    <p:extLst>
      <p:ext uri="{BB962C8B-B14F-4D97-AF65-F5344CB8AC3E}">
        <p14:creationId xmlns:p14="http://schemas.microsoft.com/office/powerpoint/2010/main" val="1015154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908720"/>
            <a:ext cx="7992888" cy="1938992"/>
          </a:xfrm>
          <a:prstGeom prst="rect">
            <a:avLst/>
          </a:prstGeom>
          <a:noFill/>
        </p:spPr>
        <p:txBody>
          <a:bodyPr wrap="square" rtlCol="0">
            <a:spAutoFit/>
          </a:bodyPr>
          <a:lstStyle/>
          <a:p>
            <a:pPr lvl="0" algn="ctr" rtl="0"/>
            <a:r>
              <a:rPr lang="en" sz="2000" b="0" i="0" u="none" baseline="0" dirty="0">
                <a:solidFill>
                  <a:srgbClr val="0070C0"/>
                </a:solidFill>
                <a:latin typeface="Times New Roman" panose="02020603050405020304" pitchFamily="18" charset="0"/>
                <a:ea typeface="Times New Roman" panose="02020603050405020304" pitchFamily="18" charset="0"/>
              </a:rPr>
              <a:t>Ukraine’s IWW shipping market liberalization by means of abolition of bureaucratic procedures - entry into river ports shall not require obtaining permits from the Maritime Administration for the inland navigation vessels that carry document and certified personnel of the EU Member States. The same applies for vessels with maritime documents compliant with safety requirements and able to navigate on </a:t>
            </a:r>
            <a:r>
              <a:rPr lang="en" sz="2000" b="0" i="0" u="none" baseline="0" dirty="0" smtClean="0">
                <a:solidFill>
                  <a:srgbClr val="0070C0"/>
                </a:solidFill>
                <a:latin typeface="Times New Roman" panose="02020603050405020304" pitchFamily="18" charset="0"/>
                <a:ea typeface="Times New Roman" panose="02020603050405020304" pitchFamily="18" charset="0"/>
              </a:rPr>
              <a:t>rivers.</a:t>
            </a:r>
            <a:endParaRPr lang="en" sz="2000" b="0" i="0" u="none" baseline="0" dirty="0">
              <a:solidFill>
                <a:srgbClr val="0070C0"/>
              </a:solidFill>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96" y="3212976"/>
            <a:ext cx="8460432" cy="3452540"/>
          </a:xfrm>
          <a:prstGeom prst="rect">
            <a:avLst/>
          </a:prstGeom>
        </p:spPr>
      </p:pic>
    </p:spTree>
    <p:extLst>
      <p:ext uri="{BB962C8B-B14F-4D97-AF65-F5344CB8AC3E}">
        <p14:creationId xmlns:p14="http://schemas.microsoft.com/office/powerpoint/2010/main" val="568864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907" y="416780"/>
            <a:ext cx="5587140" cy="5509200"/>
          </a:xfrm>
          <a:prstGeom prst="rect">
            <a:avLst/>
          </a:prstGeom>
          <a:noFill/>
        </p:spPr>
        <p:txBody>
          <a:bodyPr wrap="square" rtlCol="0">
            <a:spAutoFit/>
          </a:bodyPr>
          <a:lstStyle/>
          <a:p>
            <a:pPr algn="ctr"/>
            <a:r>
              <a:rPr lang="en" sz="1600" dirty="0">
                <a:solidFill>
                  <a:schemeClr val="accent1">
                    <a:lumMod val="75000"/>
                  </a:schemeClr>
                </a:solidFill>
              </a:rPr>
              <a:t>This year Ukraine is going through an active stage of development of normative legal acts at the level of the Ministry of Infrastructure which are called to implement the next stage of the European </a:t>
            </a:r>
            <a:r>
              <a:rPr lang="en" sz="1600" dirty="0" smtClean="0">
                <a:solidFill>
                  <a:schemeClr val="accent1">
                    <a:lumMod val="75000"/>
                  </a:schemeClr>
                </a:solidFill>
              </a:rPr>
              <a:t>requirements</a:t>
            </a:r>
            <a:r>
              <a:rPr lang="ru-RU" sz="1600" dirty="0" smtClean="0">
                <a:solidFill>
                  <a:schemeClr val="accent1">
                    <a:lumMod val="75000"/>
                  </a:schemeClr>
                </a:solidFill>
              </a:rPr>
              <a:t>.</a:t>
            </a:r>
          </a:p>
          <a:p>
            <a:pPr algn="ctr"/>
            <a:r>
              <a:rPr lang="en-US" sz="1600" dirty="0">
                <a:solidFill>
                  <a:srgbClr val="0070C0"/>
                </a:solidFill>
              </a:rPr>
              <a:t>S</a:t>
            </a:r>
            <a:r>
              <a:rPr lang="en" sz="1600" b="0" i="0" u="none" baseline="0" dirty="0" smtClean="0">
                <a:solidFill>
                  <a:srgbClr val="0070C0"/>
                </a:solidFill>
              </a:rPr>
              <a:t>pecialists </a:t>
            </a:r>
            <a:r>
              <a:rPr lang="en" sz="1600" b="0" i="0" u="none" baseline="0" dirty="0">
                <a:solidFill>
                  <a:srgbClr val="0070C0"/>
                </a:solidFill>
              </a:rPr>
              <a:t>of the Ministry of Infrastructure of Ukraine and the Maritime Administration cooperate, in particular, with the following:</a:t>
            </a:r>
          </a:p>
          <a:p>
            <a:endParaRPr lang="en" sz="1600" dirty="0" smtClean="0">
              <a:solidFill>
                <a:srgbClr val="0070C0"/>
              </a:solidFill>
            </a:endParaRPr>
          </a:p>
          <a:p>
            <a:pPr marL="285750" indent="-285750" algn="l" rtl="0">
              <a:buFont typeface="Arial" panose="020B0604020202020204" pitchFamily="34" charset="0"/>
              <a:buChar char="•"/>
            </a:pPr>
            <a:r>
              <a:rPr lang="en" sz="1600" b="0" i="0" u="none" baseline="0" dirty="0">
                <a:solidFill>
                  <a:srgbClr val="0070C0"/>
                </a:solidFill>
              </a:rPr>
              <a:t>The EU Technical Assistance Project for Dnipro Transport Development;</a:t>
            </a:r>
          </a:p>
          <a:p>
            <a:pPr marL="285750" indent="-285750" algn="l" rtl="0">
              <a:buFont typeface="Arial" panose="020B0604020202020204" pitchFamily="34" charset="0"/>
              <a:buChar char="•"/>
            </a:pPr>
            <a:endParaRPr lang="en" sz="1600" dirty="0">
              <a:solidFill>
                <a:srgbClr val="0070C0"/>
              </a:solidFill>
            </a:endParaRPr>
          </a:p>
          <a:p>
            <a:pPr marL="285750" indent="-285750" algn="l" rtl="0">
              <a:buFont typeface="Arial" panose="020B0604020202020204" pitchFamily="34" charset="0"/>
              <a:buChar char="•"/>
            </a:pPr>
            <a:r>
              <a:rPr lang="en" sz="1600" b="0" i="0" u="none" baseline="0" dirty="0">
                <a:solidFill>
                  <a:srgbClr val="0070C0"/>
                </a:solidFill>
              </a:rPr>
              <a:t>The Reform Support Team at the Ministry of Infrastructure of Ukraine;</a:t>
            </a:r>
            <a:endParaRPr lang="en" sz="1600" dirty="0" smtClean="0">
              <a:solidFill>
                <a:srgbClr val="0070C0"/>
              </a:solidFill>
            </a:endParaRPr>
          </a:p>
          <a:p>
            <a:pPr marL="285750" indent="-285750" algn="l" rtl="0">
              <a:buFont typeface="Arial" panose="020B0604020202020204" pitchFamily="34" charset="0"/>
              <a:buChar char="•"/>
            </a:pPr>
            <a:endParaRPr lang="en" sz="1600" dirty="0" smtClean="0">
              <a:solidFill>
                <a:srgbClr val="0070C0"/>
              </a:solidFill>
            </a:endParaRPr>
          </a:p>
          <a:p>
            <a:pPr marL="285750" indent="-285750" algn="l" rtl="0">
              <a:buFont typeface="Arial" panose="020B0604020202020204" pitchFamily="34" charset="0"/>
              <a:buChar char="•"/>
            </a:pPr>
            <a:r>
              <a:rPr lang="en" sz="1600" b="0" i="0" u="none" baseline="0" dirty="0">
                <a:solidFill>
                  <a:srgbClr val="0070C0"/>
                </a:solidFill>
              </a:rPr>
              <a:t>UNECE;</a:t>
            </a:r>
          </a:p>
          <a:p>
            <a:pPr marL="285750" indent="-285750" algn="l" rtl="0">
              <a:buFont typeface="Arial" panose="020B0604020202020204" pitchFamily="34" charset="0"/>
              <a:buChar char="•"/>
            </a:pPr>
            <a:endParaRPr lang="en" sz="1600" dirty="0" smtClean="0">
              <a:solidFill>
                <a:srgbClr val="0070C0"/>
              </a:solidFill>
            </a:endParaRPr>
          </a:p>
          <a:p>
            <a:pPr marL="285750" indent="-285750" algn="l" rtl="0">
              <a:buFont typeface="Arial" panose="020B0604020202020204" pitchFamily="34" charset="0"/>
              <a:buChar char="•"/>
            </a:pPr>
            <a:r>
              <a:rPr lang="en" sz="1600" b="0" i="0" u="none" baseline="0" dirty="0">
                <a:solidFill>
                  <a:srgbClr val="0070C0"/>
                </a:solidFill>
              </a:rPr>
              <a:t>Priority </a:t>
            </a:r>
            <a:r>
              <a:rPr lang="en" sz="1600" b="0" i="0" u="none" baseline="0" dirty="0" smtClean="0">
                <a:solidFill>
                  <a:srgbClr val="0070C0"/>
                </a:solidFill>
              </a:rPr>
              <a:t>Coordinators </a:t>
            </a:r>
            <a:r>
              <a:rPr lang="en" sz="1600" b="0" i="0" u="none" baseline="0" dirty="0">
                <a:solidFill>
                  <a:srgbClr val="0070C0"/>
                </a:solidFill>
              </a:rPr>
              <a:t>for the Inland Navigation and Mobility, Danube Region EU Strategy;</a:t>
            </a:r>
          </a:p>
          <a:p>
            <a:pPr marL="285750" indent="-285750" algn="l" rtl="0">
              <a:buFont typeface="Arial" panose="020B0604020202020204" pitchFamily="34" charset="0"/>
              <a:buChar char="•"/>
            </a:pPr>
            <a:endParaRPr lang="en" sz="1600" dirty="0" smtClean="0">
              <a:solidFill>
                <a:srgbClr val="0070C0"/>
              </a:solidFill>
            </a:endParaRPr>
          </a:p>
          <a:p>
            <a:pPr marL="285750" indent="-285750" algn="l" rtl="0">
              <a:buFont typeface="Arial" panose="020B0604020202020204" pitchFamily="34" charset="0"/>
              <a:buChar char="•"/>
            </a:pPr>
            <a:r>
              <a:rPr lang="en" sz="1600" b="0" i="0" u="none" baseline="0" dirty="0">
                <a:solidFill>
                  <a:srgbClr val="0070C0"/>
                </a:solidFill>
              </a:rPr>
              <a:t>The Danube Commission</a:t>
            </a:r>
            <a:endParaRPr lang="en" sz="1600" dirty="0">
              <a:solidFill>
                <a:srgbClr val="0070C0"/>
              </a:solidFill>
            </a:endParaRPr>
          </a:p>
          <a:p>
            <a:pPr marL="285750" indent="-285750" algn="l" rtl="0">
              <a:buFont typeface="Arial" panose="020B0604020202020204" pitchFamily="34" charset="0"/>
              <a:buChar char="•"/>
            </a:pPr>
            <a:endParaRPr lang="en" sz="1600" dirty="0" smtClean="0"/>
          </a:p>
          <a:p>
            <a:pPr algn="l" rtl="0"/>
            <a:r>
              <a:rPr lang="en" sz="1600" b="0" i="0" u="none" baseline="0" dirty="0"/>
              <a:t> </a:t>
            </a:r>
            <a:endParaRPr lang="en"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7" y="5423338"/>
            <a:ext cx="8466813" cy="992207"/>
          </a:xfrm>
          <a:prstGeom prst="rect">
            <a:avLst/>
          </a:prstGeom>
        </p:spPr>
      </p:pic>
      <p:pic>
        <p:nvPicPr>
          <p:cNvPr id="7" name="Bild 48"/>
          <p:cNvPicPr/>
          <p:nvPr/>
        </p:nvPicPr>
        <p:blipFill>
          <a:blip r:embed="rId3"/>
          <a:stretch>
            <a:fillRect/>
          </a:stretch>
        </p:blipFill>
        <p:spPr bwMode="auto">
          <a:xfrm>
            <a:off x="7447315" y="255202"/>
            <a:ext cx="1343025" cy="847725"/>
          </a:xfrm>
          <a:prstGeom prst="rect">
            <a:avLst/>
          </a:prstGeom>
        </p:spPr>
      </p:pic>
      <p:pic>
        <p:nvPicPr>
          <p:cNvPr id="10" name="Рисунок 9"/>
          <p:cNvPicPr>
            <a:picLocks noChangeAspect="1"/>
          </p:cNvPicPr>
          <p:nvPr/>
        </p:nvPicPr>
        <p:blipFill>
          <a:blip r:embed="rId4"/>
          <a:stretch>
            <a:fillRect/>
          </a:stretch>
        </p:blipFill>
        <p:spPr>
          <a:xfrm>
            <a:off x="7177201" y="4032353"/>
            <a:ext cx="1614925" cy="783644"/>
          </a:xfrm>
          <a:prstGeom prst="rect">
            <a:avLst/>
          </a:prstGeom>
        </p:spPr>
      </p:pic>
      <p:pic>
        <p:nvPicPr>
          <p:cNvPr id="12" name="Рисунок 11"/>
          <p:cNvPicPr>
            <a:picLocks noChangeAspect="1"/>
          </p:cNvPicPr>
          <p:nvPr/>
        </p:nvPicPr>
        <p:blipFill>
          <a:blip r:embed="rId5"/>
          <a:stretch>
            <a:fillRect/>
          </a:stretch>
        </p:blipFill>
        <p:spPr>
          <a:xfrm>
            <a:off x="78338" y="3278532"/>
            <a:ext cx="1852221" cy="667522"/>
          </a:xfrm>
          <a:prstGeom prst="rect">
            <a:avLst/>
          </a:prstGeom>
        </p:spPr>
      </p:pic>
      <p:pic>
        <p:nvPicPr>
          <p:cNvPr id="13" name="Рисунок 12"/>
          <p:cNvPicPr>
            <a:picLocks noChangeAspect="1"/>
          </p:cNvPicPr>
          <p:nvPr/>
        </p:nvPicPr>
        <p:blipFill>
          <a:blip r:embed="rId6"/>
          <a:stretch>
            <a:fillRect/>
          </a:stretch>
        </p:blipFill>
        <p:spPr>
          <a:xfrm>
            <a:off x="244180" y="2177836"/>
            <a:ext cx="1682389" cy="726976"/>
          </a:xfrm>
          <a:prstGeom prst="rect">
            <a:avLst/>
          </a:prstGeom>
        </p:spPr>
      </p:pic>
      <p:pic>
        <p:nvPicPr>
          <p:cNvPr id="11" name="чорний з кольоровим.png" descr="чорний з кольоровим.png"/>
          <p:cNvPicPr>
            <a:picLocks noChangeAspect="1"/>
          </p:cNvPicPr>
          <p:nvPr/>
        </p:nvPicPr>
        <p:blipFill>
          <a:blip r:embed="rId7"/>
          <a:stretch>
            <a:fillRect/>
          </a:stretch>
        </p:blipFill>
        <p:spPr>
          <a:xfrm>
            <a:off x="6978245" y="2777160"/>
            <a:ext cx="2101258" cy="504056"/>
          </a:xfrm>
          <a:prstGeom prst="rect">
            <a:avLst/>
          </a:prstGeom>
          <a:ln w="12700">
            <a:miter lim="400000"/>
          </a:ln>
        </p:spPr>
      </p:pic>
      <p:pic>
        <p:nvPicPr>
          <p:cNvPr id="14" name="Объект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65" y="156482"/>
            <a:ext cx="1567585" cy="946446"/>
          </a:xfrm>
          <a:prstGeom prst="rect">
            <a:avLst/>
          </a:prstGeom>
        </p:spPr>
      </p:pic>
    </p:spTree>
    <p:extLst>
      <p:ext uri="{BB962C8B-B14F-4D97-AF65-F5344CB8AC3E}">
        <p14:creationId xmlns:p14="http://schemas.microsoft.com/office/powerpoint/2010/main" val="3936241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980728"/>
            <a:ext cx="7416824" cy="1938992"/>
          </a:xfrm>
          <a:prstGeom prst="rect">
            <a:avLst/>
          </a:prstGeom>
          <a:noFill/>
        </p:spPr>
        <p:txBody>
          <a:bodyPr wrap="square" rtlCol="0">
            <a:spAutoFit/>
          </a:bodyPr>
          <a:lstStyle/>
          <a:p>
            <a:pPr lvl="0" algn="ctr" rtl="0"/>
            <a:r>
              <a:rPr lang="en" sz="2000" b="0" i="0" u="none" baseline="0" dirty="0">
                <a:solidFill>
                  <a:srgbClr val="0070C0"/>
                </a:solidFill>
              </a:rPr>
              <a:t>The Ministry of Infrastructure has developed draft Strategy of IWT Development till 2031 and the Action Plan for its Implementation - an industry-specific document for </a:t>
            </a:r>
            <a:r>
              <a:rPr lang="en" sz="2000" b="0" i="0" u="none" baseline="0" dirty="0" smtClean="0">
                <a:solidFill>
                  <a:srgbClr val="0070C0"/>
                </a:solidFill>
              </a:rPr>
              <a:t>state </a:t>
            </a:r>
            <a:r>
              <a:rPr lang="en" sz="2000" b="0" i="0" u="none" baseline="0" dirty="0">
                <a:solidFill>
                  <a:srgbClr val="0070C0"/>
                </a:solidFill>
              </a:rPr>
              <a:t>planning mainly targeted at the establishment of the IWT and its infrastructure that are competitive, safe, and attractive </a:t>
            </a:r>
            <a:r>
              <a:rPr lang="en" sz="2000" b="0" i="0" u="none" baseline="0" dirty="0" smtClean="0">
                <a:solidFill>
                  <a:srgbClr val="0070C0"/>
                </a:solidFill>
              </a:rPr>
              <a:t>for </a:t>
            </a:r>
            <a:r>
              <a:rPr lang="en" sz="2000" b="0" i="0" u="none" baseline="0" dirty="0">
                <a:solidFill>
                  <a:srgbClr val="0070C0"/>
                </a:solidFill>
              </a:rPr>
              <a:t>business to meet the cargo shipping market needs.</a:t>
            </a:r>
            <a:endParaRPr kumimoji="0" lang="en"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72" y="3068960"/>
            <a:ext cx="8604448" cy="3642742"/>
          </a:xfrm>
          <a:prstGeom prst="rect">
            <a:avLst/>
          </a:prstGeom>
        </p:spPr>
      </p:pic>
    </p:spTree>
    <p:extLst>
      <p:ext uri="{BB962C8B-B14F-4D97-AF65-F5344CB8AC3E}">
        <p14:creationId xmlns:p14="http://schemas.microsoft.com/office/powerpoint/2010/main" val="697467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077072"/>
            <a:ext cx="7128792" cy="2411851"/>
          </a:xfrm>
          <a:prstGeom prst="rect">
            <a:avLst/>
          </a:prstGeom>
        </p:spPr>
      </p:pic>
      <p:sp>
        <p:nvSpPr>
          <p:cNvPr id="5" name="TextBox 4"/>
          <p:cNvSpPr txBox="1"/>
          <p:nvPr/>
        </p:nvSpPr>
        <p:spPr>
          <a:xfrm>
            <a:off x="0" y="651853"/>
            <a:ext cx="9144000" cy="3416320"/>
          </a:xfrm>
          <a:prstGeom prst="rect">
            <a:avLst/>
          </a:prstGeom>
          <a:noFill/>
        </p:spPr>
        <p:txBody>
          <a:bodyPr wrap="square" rtlCol="0">
            <a:spAutoFit/>
          </a:bodyPr>
          <a:lstStyle/>
          <a:p>
            <a:pPr algn="ctr"/>
            <a:r>
              <a:rPr lang="en-US" dirty="0">
                <a:solidFill>
                  <a:srgbClr val="0E6EC5"/>
                </a:solidFill>
                <a:latin typeface="Times New Roman" panose="02020603050405020304" pitchFamily="18" charset="0"/>
              </a:rPr>
              <a:t>Provided harmonization on legislative level of intense development of river logistics with a balance of environmental interests: </a:t>
            </a:r>
          </a:p>
          <a:p>
            <a:pPr algn="ctr"/>
            <a:r>
              <a:rPr lang="en-US" dirty="0">
                <a:solidFill>
                  <a:srgbClr val="0E6EC5"/>
                </a:solidFill>
                <a:latin typeface="Times New Roman" panose="02020603050405020304" pitchFamily="18" charset="0"/>
              </a:rPr>
              <a:t>* implementation of innovative energy efficient and environmentally friendly technologies;</a:t>
            </a:r>
          </a:p>
          <a:p>
            <a:pPr algn="ctr"/>
            <a:r>
              <a:rPr lang="en-US" dirty="0">
                <a:solidFill>
                  <a:srgbClr val="0E6EC5"/>
                </a:solidFill>
                <a:latin typeface="Times New Roman" panose="02020603050405020304" pitchFamily="18" charset="0"/>
              </a:rPr>
              <a:t>* obligation of the river port (terminal) to ensure the reception of vessels oil containing leftovers, ship wastewater, general waste for their further disinfection and disposal;</a:t>
            </a:r>
          </a:p>
          <a:p>
            <a:pPr algn="ctr"/>
            <a:r>
              <a:rPr lang="en-US" dirty="0">
                <a:solidFill>
                  <a:srgbClr val="0E6EC5"/>
                </a:solidFill>
                <a:latin typeface="Times New Roman" panose="02020603050405020304" pitchFamily="18" charset="0"/>
              </a:rPr>
              <a:t>* the vessel is allowed to sail on the IWW provided that it complies, in particular, with the requirements for environmental protection regulations;</a:t>
            </a:r>
          </a:p>
          <a:p>
            <a:pPr algn="ctr"/>
            <a:r>
              <a:rPr lang="en-US" dirty="0">
                <a:solidFill>
                  <a:srgbClr val="0E6EC5"/>
                </a:solidFill>
                <a:latin typeface="Times New Roman" panose="02020603050405020304" pitchFamily="18" charset="0"/>
              </a:rPr>
              <a:t>* discharge of wastewater from vessels is allowed only if they are treated and disinfected in ship installations in accordance with the requirements of the International Convention for the Prevention of Pollution from Ships 1973, as amended by the Protocol of 1978 thereto, or in accordance with technical requirements for inland vessels approved by the Ministry of Infrastructure of Ukraine.</a:t>
            </a:r>
            <a:endParaRPr kumimoji="0" lang="ru-RU"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0219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Галерея зображень" descr="Галерея зображень"/>
          <p:cNvPicPr>
            <a:picLocks noChangeAspect="1"/>
          </p:cNvPicPr>
          <p:nvPr/>
        </p:nvPicPr>
        <p:blipFill>
          <a:blip r:embed="rId2"/>
          <a:srcRect t="31703" b="31703"/>
          <a:stretch>
            <a:fillRect/>
          </a:stretch>
        </p:blipFill>
        <p:spPr>
          <a:xfrm>
            <a:off x="251520" y="4169991"/>
            <a:ext cx="8756868" cy="2476469"/>
          </a:xfrm>
          <a:prstGeom prst="rect">
            <a:avLst/>
          </a:prstGeom>
          <a:ln w="12700">
            <a:miter lim="400000"/>
          </a:ln>
        </p:spPr>
      </p:pic>
      <p:sp>
        <p:nvSpPr>
          <p:cNvPr id="3" name="Прямоугольник 2"/>
          <p:cNvSpPr/>
          <p:nvPr/>
        </p:nvSpPr>
        <p:spPr>
          <a:xfrm>
            <a:off x="0" y="741553"/>
            <a:ext cx="9144000" cy="3416320"/>
          </a:xfrm>
          <a:prstGeom prst="rect">
            <a:avLst/>
          </a:prstGeom>
        </p:spPr>
        <p:txBody>
          <a:bodyPr wrap="square">
            <a:spAutoFit/>
          </a:bodyPr>
          <a:lstStyle/>
          <a:p>
            <a:pPr algn="ctr"/>
            <a:r>
              <a:rPr lang="en-US" dirty="0">
                <a:solidFill>
                  <a:srgbClr val="0E6EC5"/>
                </a:solidFill>
                <a:latin typeface="Times New Roman" panose="02020603050405020304" pitchFamily="18" charset="0"/>
              </a:rPr>
              <a:t>Action Plan of the draft of Ukrainian IWW development strategy for the period until 1931, which was recently undergoing the procedure of strategic environmental assessment, also contains the </a:t>
            </a:r>
            <a:r>
              <a:rPr lang="en-US" dirty="0" err="1">
                <a:solidFill>
                  <a:srgbClr val="0E6EC5"/>
                </a:solidFill>
                <a:latin typeface="Times New Roman" panose="02020603050405020304" pitchFamily="18" charset="0"/>
              </a:rPr>
              <a:t>tasksensuring</a:t>
            </a:r>
            <a:r>
              <a:rPr lang="en-US" dirty="0">
                <a:solidFill>
                  <a:srgbClr val="0E6EC5"/>
                </a:solidFill>
                <a:latin typeface="Times New Roman" panose="02020603050405020304" pitchFamily="18" charset="0"/>
              </a:rPr>
              <a:t> environmental balance: </a:t>
            </a:r>
          </a:p>
          <a:p>
            <a:pPr algn="ctr"/>
            <a:r>
              <a:rPr lang="en-US" dirty="0">
                <a:solidFill>
                  <a:srgbClr val="0E6EC5"/>
                </a:solidFill>
                <a:latin typeface="Times New Roman" panose="02020603050405020304" pitchFamily="18" charset="0"/>
              </a:rPr>
              <a:t>creation of the sufficient, state-of-the-art, environmentally friendly and energy efficient fleet, ensuring compliance of the fleet with EU environmental standards, in particular, through:</a:t>
            </a:r>
          </a:p>
          <a:p>
            <a:pPr algn="ctr"/>
            <a:r>
              <a:rPr lang="en-US" dirty="0">
                <a:solidFill>
                  <a:srgbClr val="0E6EC5"/>
                </a:solidFill>
                <a:latin typeface="Times New Roman" panose="02020603050405020304" pitchFamily="18" charset="0"/>
              </a:rPr>
              <a:t>-harmonization of national legislation with the requirements for emission limits for vessels in accordance with the Regulation (EU)2016/1628;</a:t>
            </a:r>
          </a:p>
          <a:p>
            <a:pPr algn="ctr"/>
            <a:r>
              <a:rPr lang="en-US" dirty="0">
                <a:solidFill>
                  <a:srgbClr val="0E6EC5"/>
                </a:solidFill>
                <a:latin typeface="Times New Roman" panose="02020603050405020304" pitchFamily="18" charset="0"/>
              </a:rPr>
              <a:t>-development of a program of measures to stimulate domestic shippers to the use of power plants that meet the level of emissions of III A or higher, in accordance with the Regulations(EU)2016/1628;</a:t>
            </a:r>
          </a:p>
          <a:p>
            <a:pPr algn="ctr"/>
            <a:r>
              <a:rPr lang="en-US" dirty="0">
                <a:solidFill>
                  <a:srgbClr val="0E6EC5"/>
                </a:solidFill>
                <a:latin typeface="Times New Roman" panose="02020603050405020304" pitchFamily="18" charset="0"/>
              </a:rPr>
              <a:t>-enhancing environmental culture by organizing and conducting trainings for crews of IWW vessels on compliance with environmental standards: ES-QIN and CESNI resolution 2018-II-3.</a:t>
            </a:r>
          </a:p>
        </p:txBody>
      </p:sp>
    </p:spTree>
    <p:extLst>
      <p:ext uri="{BB962C8B-B14F-4D97-AF65-F5344CB8AC3E}">
        <p14:creationId xmlns:p14="http://schemas.microsoft.com/office/powerpoint/2010/main" val="262834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4" name="TextBox 13"/>
          <p:cNvSpPr txBox="1"/>
          <p:nvPr/>
        </p:nvSpPr>
        <p:spPr>
          <a:xfrm>
            <a:off x="86265" y="96045"/>
            <a:ext cx="890246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solidFill>
                <a:effectLst/>
                <a:uLnTx/>
                <a:uFillTx/>
                <a:latin typeface="Calibri"/>
                <a:ea typeface="+mn-ea"/>
                <a:cs typeface="+mn-cs"/>
              </a:rPr>
              <a:t>The potential maximum cargo base of the Dnipro River equals around 60 mil. tons and covers 12 regions of Ukraine. </a:t>
            </a:r>
            <a:endParaRPr kumimoji="0" lang="uk-UA" sz="2000" b="0" i="0" u="none" strike="noStrike" kern="1200" cap="none" spc="0" normalizeH="0" baseline="0" noProof="0" dirty="0">
              <a:ln>
                <a:noFill/>
              </a:ln>
              <a:solidFill>
                <a:srgbClr val="5B9BD5"/>
              </a:solidFill>
              <a:effectLst/>
              <a:uLnTx/>
              <a:uFillTx/>
              <a:latin typeface="Calibri"/>
              <a:ea typeface="+mn-ea"/>
              <a:cs typeface="+mn-cs"/>
            </a:endParaRPr>
          </a:p>
        </p:txBody>
      </p:sp>
      <p:cxnSp>
        <p:nvCxnSpPr>
          <p:cNvPr id="15" name="Прямая соединительная линия 14"/>
          <p:cNvCxnSpPr/>
          <p:nvPr/>
        </p:nvCxnSpPr>
        <p:spPr>
          <a:xfrm>
            <a:off x="138021" y="869438"/>
            <a:ext cx="87730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138021" y="6499611"/>
            <a:ext cx="8773066"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20501" y="6493333"/>
            <a:ext cx="342576" cy="246221"/>
          </a:xfrm>
          <a:prstGeom prst="rect">
            <a:avLst/>
          </a:prstGeom>
          <a:noFill/>
        </p:spPr>
        <p:txBody>
          <a:bodyPr wrap="none" lIns="72000" tIns="0" rIns="7200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solidFill>
                <a:effectLst/>
                <a:uLnTx/>
                <a:uFillTx/>
                <a:latin typeface="Calibri"/>
                <a:ea typeface="+mn-ea"/>
                <a:cs typeface="+mn-cs"/>
              </a:rPr>
              <a:t> </a:t>
            </a:r>
            <a:fld id="{C8A3D66E-B7AC-48F6-8EF1-2D9CE4696EAC}" type="slidenum">
              <a:rPr kumimoji="0" lang="uk-UA" sz="1600" b="0" i="0" u="none" strike="noStrike" kern="1200" cap="none" spc="0" normalizeH="0" baseline="0" noProof="0" smtClean="0">
                <a:ln>
                  <a:noFill/>
                </a:ln>
                <a:solidFill>
                  <a:srgbClr val="5B9BD5"/>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r>
              <a:rPr kumimoji="0" lang="en-US" sz="1600" b="0" i="0" u="none" strike="noStrike" kern="1200" cap="none" spc="0" normalizeH="0" baseline="0" noProof="0" dirty="0">
                <a:ln>
                  <a:noFill/>
                </a:ln>
                <a:solidFill>
                  <a:srgbClr val="5B9BD5"/>
                </a:solidFill>
                <a:effectLst/>
                <a:uLnTx/>
                <a:uFillTx/>
                <a:latin typeface="Calibri"/>
                <a:ea typeface="+mn-ea"/>
                <a:cs typeface="+mn-cs"/>
              </a:rPr>
              <a:t> </a:t>
            </a: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p:txBody>
      </p:sp>
      <p:sp>
        <p:nvSpPr>
          <p:cNvPr id="24" name="TextBox 23"/>
          <p:cNvSpPr txBox="1"/>
          <p:nvPr/>
        </p:nvSpPr>
        <p:spPr>
          <a:xfrm>
            <a:off x="142287" y="6259669"/>
            <a:ext cx="2420856"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Sourse</a:t>
            </a:r>
            <a:r>
              <a:rPr kumimoji="0" lang="ru-RU" sz="10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10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Ukrainian River Fleet</a:t>
            </a:r>
            <a:r>
              <a:rPr kumimoji="0" lang="ru-RU" sz="10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10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COWI (EIB)</a:t>
            </a:r>
            <a:endParaRPr kumimoji="0" lang="ru-RU" sz="105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6" name="Группа 5"/>
          <p:cNvGrpSpPr/>
          <p:nvPr/>
        </p:nvGrpSpPr>
        <p:grpSpPr>
          <a:xfrm>
            <a:off x="155291" y="1253706"/>
            <a:ext cx="5856870" cy="4400550"/>
            <a:chOff x="158334" y="1229358"/>
            <a:chExt cx="6567719" cy="4400550"/>
          </a:xfrm>
        </p:grpSpPr>
        <p:grpSp>
          <p:nvGrpSpPr>
            <p:cNvPr id="5" name="Группа 4"/>
            <p:cNvGrpSpPr/>
            <p:nvPr/>
          </p:nvGrpSpPr>
          <p:grpSpPr>
            <a:xfrm>
              <a:off x="158334" y="1229358"/>
              <a:ext cx="6567719" cy="4400550"/>
              <a:chOff x="158334" y="1229358"/>
              <a:chExt cx="6567719" cy="4400550"/>
            </a:xfrm>
          </p:grpSpPr>
          <p:grpSp>
            <p:nvGrpSpPr>
              <p:cNvPr id="7" name="Группа 6"/>
              <p:cNvGrpSpPr/>
              <p:nvPr/>
            </p:nvGrpSpPr>
            <p:grpSpPr>
              <a:xfrm>
                <a:off x="158334" y="1229358"/>
                <a:ext cx="6486525" cy="4400550"/>
                <a:chOff x="559020" y="1229358"/>
                <a:chExt cx="6486525" cy="4400550"/>
              </a:xfrm>
            </p:grpSpPr>
            <p:pic>
              <p:nvPicPr>
                <p:cNvPr id="39" name="Рисунок 38"/>
                <p:cNvPicPr>
                  <a:picLocks noChangeAspect="1"/>
                </p:cNvPicPr>
                <p:nvPr/>
              </p:nvPicPr>
              <p:blipFill>
                <a:blip r:embed="rId3" cstate="print"/>
                <a:stretch>
                  <a:fillRect/>
                </a:stretch>
              </p:blipFill>
              <p:spPr>
                <a:xfrm>
                  <a:off x="559020" y="1229358"/>
                  <a:ext cx="6486525" cy="4400550"/>
                </a:xfrm>
                <a:prstGeom prst="rect">
                  <a:avLst/>
                </a:prstGeom>
              </p:spPr>
            </p:pic>
            <p:sp>
              <p:nvSpPr>
                <p:cNvPr id="44" name="TextBox 43"/>
                <p:cNvSpPr txBox="1"/>
                <p:nvPr/>
              </p:nvSpPr>
              <p:spPr>
                <a:xfrm>
                  <a:off x="4822043" y="2854131"/>
                  <a:ext cx="8009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lumMod val="75000"/>
                        </a:srgbClr>
                      </a:solidFill>
                      <a:effectLst/>
                      <a:uLnTx/>
                      <a:uFillTx/>
                      <a:latin typeface="Arial" panose="020B0604020202020204" pitchFamily="34" charset="0"/>
                      <a:ea typeface="+mn-ea"/>
                      <a:cs typeface="Arial" panose="020B0604020202020204" pitchFamily="34" charset="0"/>
                    </a:rPr>
                    <a:t>Dnipro</a:t>
                  </a:r>
                  <a:endParaRPr kumimoji="0" lang="uk-UA" sz="1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p:txBody>
            </p:sp>
            <p:sp>
              <p:nvSpPr>
                <p:cNvPr id="46" name="Блок-схема: узел 45"/>
                <p:cNvSpPr/>
                <p:nvPr/>
              </p:nvSpPr>
              <p:spPr>
                <a:xfrm>
                  <a:off x="5222542" y="3291838"/>
                  <a:ext cx="72000" cy="72000"/>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Прямоугольник 46"/>
                <p:cNvSpPr/>
                <p:nvPr/>
              </p:nvSpPr>
              <p:spPr>
                <a:xfrm>
                  <a:off x="1036457" y="4752170"/>
                  <a:ext cx="352800" cy="194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p:cNvSpPr txBox="1"/>
                <p:nvPr/>
              </p:nvSpPr>
              <p:spPr>
                <a:xfrm>
                  <a:off x="1423452" y="4715929"/>
                  <a:ext cx="1314907" cy="246221"/>
                </a:xfrm>
                <a:prstGeom prst="rect">
                  <a:avLst/>
                </a:prstGeom>
                <a:noFill/>
              </p:spPr>
              <p:txBody>
                <a:bodyPr wrap="none" l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Occupied territories</a:t>
                  </a:r>
                  <a:endParaRPr kumimoji="0" lang="ru-R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TextBox 220"/>
                <p:cNvSpPr txBox="1"/>
                <p:nvPr/>
              </p:nvSpPr>
              <p:spPr>
                <a:xfrm>
                  <a:off x="3396119" y="2350137"/>
                  <a:ext cx="218008"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Kyiv</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221"/>
                <p:cNvSpPr txBox="1"/>
                <p:nvPr/>
              </p:nvSpPr>
              <p:spPr>
                <a:xfrm>
                  <a:off x="3786962" y="2790516"/>
                  <a:ext cx="487314"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Cherkasy</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TextBox 210"/>
                <p:cNvSpPr txBox="1"/>
                <p:nvPr/>
              </p:nvSpPr>
              <p:spPr>
                <a:xfrm>
                  <a:off x="3903309" y="3238362"/>
                  <a:ext cx="58990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Kirovohrad</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TextBox 327"/>
                <p:cNvSpPr txBox="1"/>
                <p:nvPr/>
              </p:nvSpPr>
              <p:spPr>
                <a:xfrm>
                  <a:off x="4859425" y="3337104"/>
                  <a:ext cx="403958"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Dnipr</a:t>
                  </a:r>
                  <a:r>
                    <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207"/>
                <p:cNvSpPr txBox="1"/>
                <p:nvPr/>
              </p:nvSpPr>
              <p:spPr>
                <a:xfrm>
                  <a:off x="5192661" y="3889939"/>
                  <a:ext cx="724557"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Zaporizhzhya</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212"/>
                <p:cNvSpPr txBox="1"/>
                <p:nvPr/>
              </p:nvSpPr>
              <p:spPr>
                <a:xfrm>
                  <a:off x="4550786" y="4304970"/>
                  <a:ext cx="49372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Kherson  </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TextBox 330"/>
                <p:cNvSpPr txBox="1"/>
                <p:nvPr/>
              </p:nvSpPr>
              <p:spPr>
                <a:xfrm>
                  <a:off x="5782691" y="3052995"/>
                  <a:ext cx="649631" cy="2674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Donetsk</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332"/>
                <p:cNvSpPr txBox="1"/>
                <p:nvPr/>
              </p:nvSpPr>
              <p:spPr>
                <a:xfrm>
                  <a:off x="6280335" y="2572269"/>
                  <a:ext cx="649631" cy="2674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Luhansk</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TextBox 205"/>
                <p:cNvSpPr txBox="1"/>
                <p:nvPr/>
              </p:nvSpPr>
              <p:spPr>
                <a:xfrm>
                  <a:off x="5373907" y="2515275"/>
                  <a:ext cx="649632" cy="2674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Kharkiv</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328"/>
                <p:cNvSpPr txBox="1"/>
                <p:nvPr/>
              </p:nvSpPr>
              <p:spPr>
                <a:xfrm>
                  <a:off x="4491108" y="1749224"/>
                  <a:ext cx="649631" cy="2674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Sumy</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TextBox 206"/>
                <p:cNvSpPr txBox="1"/>
                <p:nvPr/>
              </p:nvSpPr>
              <p:spPr>
                <a:xfrm>
                  <a:off x="4310546" y="2434806"/>
                  <a:ext cx="649632" cy="2674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Poltava</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213"/>
                <p:cNvSpPr txBox="1"/>
                <p:nvPr/>
              </p:nvSpPr>
              <p:spPr>
                <a:xfrm>
                  <a:off x="3835347" y="1617835"/>
                  <a:ext cx="519374"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Chernihiv </a:t>
                  </a:r>
                  <a:endParaRPr kumimoji="0" lang="uk-U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TextBox 90"/>
                <p:cNvSpPr txBox="1"/>
                <p:nvPr/>
              </p:nvSpPr>
              <p:spPr>
                <a:xfrm>
                  <a:off x="1474822" y="4038040"/>
                  <a:ext cx="1669064" cy="246221"/>
                </a:xfrm>
                <a:prstGeom prst="rect">
                  <a:avLst/>
                </a:prstGeom>
                <a:solidFill>
                  <a:schemeClr val="bg1"/>
                </a:solidFill>
              </p:spPr>
              <p:txBody>
                <a:bodyPr wrap="square" l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Полилиния 91"/>
                <p:cNvSpPr/>
                <p:nvPr/>
              </p:nvSpPr>
              <p:spPr>
                <a:xfrm>
                  <a:off x="6212903" y="2983595"/>
                  <a:ext cx="800505" cy="981757"/>
                </a:xfrm>
                <a:custGeom>
                  <a:avLst/>
                  <a:gdLst>
                    <a:gd name="connsiteX0" fmla="*/ 121717 w 800505"/>
                    <a:gd name="connsiteY0" fmla="*/ 970538 h 981757"/>
                    <a:gd name="connsiteX1" fmla="*/ 132937 w 800505"/>
                    <a:gd name="connsiteY1" fmla="*/ 847122 h 981757"/>
                    <a:gd name="connsiteX2" fmla="*/ 138547 w 800505"/>
                    <a:gd name="connsiteY2" fmla="*/ 819073 h 981757"/>
                    <a:gd name="connsiteX3" fmla="*/ 144157 w 800505"/>
                    <a:gd name="connsiteY3" fmla="*/ 802243 h 981757"/>
                    <a:gd name="connsiteX4" fmla="*/ 127327 w 800505"/>
                    <a:gd name="connsiteY4" fmla="*/ 701267 h 981757"/>
                    <a:gd name="connsiteX5" fmla="*/ 76839 w 800505"/>
                    <a:gd name="connsiteY5" fmla="*/ 667608 h 981757"/>
                    <a:gd name="connsiteX6" fmla="*/ 60009 w 800505"/>
                    <a:gd name="connsiteY6" fmla="*/ 656388 h 981757"/>
                    <a:gd name="connsiteX7" fmla="*/ 48790 w 800505"/>
                    <a:gd name="connsiteY7" fmla="*/ 639559 h 981757"/>
                    <a:gd name="connsiteX8" fmla="*/ 15131 w 800505"/>
                    <a:gd name="connsiteY8" fmla="*/ 628339 h 981757"/>
                    <a:gd name="connsiteX9" fmla="*/ 15131 w 800505"/>
                    <a:gd name="connsiteY9" fmla="*/ 476874 h 981757"/>
                    <a:gd name="connsiteX10" fmla="*/ 65619 w 800505"/>
                    <a:gd name="connsiteY10" fmla="*/ 443215 h 981757"/>
                    <a:gd name="connsiteX11" fmla="*/ 82449 w 800505"/>
                    <a:gd name="connsiteY11" fmla="*/ 426386 h 981757"/>
                    <a:gd name="connsiteX12" fmla="*/ 116107 w 800505"/>
                    <a:gd name="connsiteY12" fmla="*/ 398336 h 981757"/>
                    <a:gd name="connsiteX13" fmla="*/ 127327 w 800505"/>
                    <a:gd name="connsiteY13" fmla="*/ 381507 h 981757"/>
                    <a:gd name="connsiteX14" fmla="*/ 144157 w 800505"/>
                    <a:gd name="connsiteY14" fmla="*/ 325409 h 981757"/>
                    <a:gd name="connsiteX15" fmla="*/ 149766 w 800505"/>
                    <a:gd name="connsiteY15" fmla="*/ 235652 h 981757"/>
                    <a:gd name="connsiteX16" fmla="*/ 155376 w 800505"/>
                    <a:gd name="connsiteY16" fmla="*/ 213213 h 981757"/>
                    <a:gd name="connsiteX17" fmla="*/ 160986 w 800505"/>
                    <a:gd name="connsiteY17" fmla="*/ 168334 h 981757"/>
                    <a:gd name="connsiteX18" fmla="*/ 172206 w 800505"/>
                    <a:gd name="connsiteY18" fmla="*/ 145895 h 981757"/>
                    <a:gd name="connsiteX19" fmla="*/ 200255 w 800505"/>
                    <a:gd name="connsiteY19" fmla="*/ 112236 h 981757"/>
                    <a:gd name="connsiteX20" fmla="*/ 233914 w 800505"/>
                    <a:gd name="connsiteY20" fmla="*/ 89797 h 981757"/>
                    <a:gd name="connsiteX21" fmla="*/ 250743 w 800505"/>
                    <a:gd name="connsiteY21" fmla="*/ 78577 h 981757"/>
                    <a:gd name="connsiteX22" fmla="*/ 267573 w 800505"/>
                    <a:gd name="connsiteY22" fmla="*/ 61748 h 981757"/>
                    <a:gd name="connsiteX23" fmla="*/ 312451 w 800505"/>
                    <a:gd name="connsiteY23" fmla="*/ 50528 h 981757"/>
                    <a:gd name="connsiteX24" fmla="*/ 329280 w 800505"/>
                    <a:gd name="connsiteY24" fmla="*/ 44918 h 981757"/>
                    <a:gd name="connsiteX25" fmla="*/ 357330 w 800505"/>
                    <a:gd name="connsiteY25" fmla="*/ 39308 h 981757"/>
                    <a:gd name="connsiteX26" fmla="*/ 379769 w 800505"/>
                    <a:gd name="connsiteY26" fmla="*/ 33698 h 981757"/>
                    <a:gd name="connsiteX27" fmla="*/ 413428 w 800505"/>
                    <a:gd name="connsiteY27" fmla="*/ 22479 h 981757"/>
                    <a:gd name="connsiteX28" fmla="*/ 452696 w 800505"/>
                    <a:gd name="connsiteY28" fmla="*/ 16869 h 981757"/>
                    <a:gd name="connsiteX29" fmla="*/ 475136 w 800505"/>
                    <a:gd name="connsiteY29" fmla="*/ 11259 h 981757"/>
                    <a:gd name="connsiteX30" fmla="*/ 559283 w 800505"/>
                    <a:gd name="connsiteY30" fmla="*/ 5649 h 981757"/>
                    <a:gd name="connsiteX31" fmla="*/ 581722 w 800505"/>
                    <a:gd name="connsiteY31" fmla="*/ 40 h 981757"/>
                    <a:gd name="connsiteX32" fmla="*/ 677089 w 800505"/>
                    <a:gd name="connsiteY32" fmla="*/ 11259 h 981757"/>
                    <a:gd name="connsiteX33" fmla="*/ 688309 w 800505"/>
                    <a:gd name="connsiteY33" fmla="*/ 28089 h 981757"/>
                    <a:gd name="connsiteX34" fmla="*/ 705138 w 800505"/>
                    <a:gd name="connsiteY34" fmla="*/ 50528 h 981757"/>
                    <a:gd name="connsiteX35" fmla="*/ 710748 w 800505"/>
                    <a:gd name="connsiteY35" fmla="*/ 67357 h 981757"/>
                    <a:gd name="connsiteX36" fmla="*/ 738797 w 800505"/>
                    <a:gd name="connsiteY36" fmla="*/ 95406 h 981757"/>
                    <a:gd name="connsiteX37" fmla="*/ 761236 w 800505"/>
                    <a:gd name="connsiteY37" fmla="*/ 145895 h 981757"/>
                    <a:gd name="connsiteX38" fmla="*/ 766846 w 800505"/>
                    <a:gd name="connsiteY38" fmla="*/ 201993 h 981757"/>
                    <a:gd name="connsiteX39" fmla="*/ 783676 w 800505"/>
                    <a:gd name="connsiteY39" fmla="*/ 252481 h 981757"/>
                    <a:gd name="connsiteX40" fmla="*/ 789285 w 800505"/>
                    <a:gd name="connsiteY40" fmla="*/ 269311 h 981757"/>
                    <a:gd name="connsiteX41" fmla="*/ 800505 w 800505"/>
                    <a:gd name="connsiteY41" fmla="*/ 314189 h 981757"/>
                    <a:gd name="connsiteX42" fmla="*/ 783676 w 800505"/>
                    <a:gd name="connsiteY42" fmla="*/ 387117 h 981757"/>
                    <a:gd name="connsiteX43" fmla="*/ 772456 w 800505"/>
                    <a:gd name="connsiteY43" fmla="*/ 403946 h 981757"/>
                    <a:gd name="connsiteX44" fmla="*/ 750017 w 800505"/>
                    <a:gd name="connsiteY44" fmla="*/ 454435 h 981757"/>
                    <a:gd name="connsiteX45" fmla="*/ 682699 w 800505"/>
                    <a:gd name="connsiteY45" fmla="*/ 488094 h 981757"/>
                    <a:gd name="connsiteX46" fmla="*/ 665869 w 800505"/>
                    <a:gd name="connsiteY46" fmla="*/ 493703 h 981757"/>
                    <a:gd name="connsiteX47" fmla="*/ 626601 w 800505"/>
                    <a:gd name="connsiteY47" fmla="*/ 504923 h 981757"/>
                    <a:gd name="connsiteX48" fmla="*/ 587332 w 800505"/>
                    <a:gd name="connsiteY48" fmla="*/ 510533 h 981757"/>
                    <a:gd name="connsiteX49" fmla="*/ 570503 w 800505"/>
                    <a:gd name="connsiteY49" fmla="*/ 516143 h 981757"/>
                    <a:gd name="connsiteX50" fmla="*/ 447087 w 800505"/>
                    <a:gd name="connsiteY50" fmla="*/ 521752 h 981757"/>
                    <a:gd name="connsiteX51" fmla="*/ 424647 w 800505"/>
                    <a:gd name="connsiteY51" fmla="*/ 555411 h 981757"/>
                    <a:gd name="connsiteX52" fmla="*/ 407818 w 800505"/>
                    <a:gd name="connsiteY52" fmla="*/ 572241 h 981757"/>
                    <a:gd name="connsiteX53" fmla="*/ 396598 w 800505"/>
                    <a:gd name="connsiteY53" fmla="*/ 605900 h 981757"/>
                    <a:gd name="connsiteX54" fmla="*/ 390988 w 800505"/>
                    <a:gd name="connsiteY54" fmla="*/ 622729 h 981757"/>
                    <a:gd name="connsiteX55" fmla="*/ 357330 w 800505"/>
                    <a:gd name="connsiteY55" fmla="*/ 645168 h 981757"/>
                    <a:gd name="connsiteX56" fmla="*/ 351720 w 800505"/>
                    <a:gd name="connsiteY56" fmla="*/ 661998 h 981757"/>
                    <a:gd name="connsiteX57" fmla="*/ 334890 w 800505"/>
                    <a:gd name="connsiteY57" fmla="*/ 667608 h 981757"/>
                    <a:gd name="connsiteX58" fmla="*/ 301231 w 800505"/>
                    <a:gd name="connsiteY58" fmla="*/ 690047 h 981757"/>
                    <a:gd name="connsiteX59" fmla="*/ 284402 w 800505"/>
                    <a:gd name="connsiteY59" fmla="*/ 701267 h 981757"/>
                    <a:gd name="connsiteX60" fmla="*/ 267573 w 800505"/>
                    <a:gd name="connsiteY60" fmla="*/ 734925 h 981757"/>
                    <a:gd name="connsiteX61" fmla="*/ 256353 w 800505"/>
                    <a:gd name="connsiteY61" fmla="*/ 751755 h 981757"/>
                    <a:gd name="connsiteX62" fmla="*/ 245133 w 800505"/>
                    <a:gd name="connsiteY62" fmla="*/ 785414 h 981757"/>
                    <a:gd name="connsiteX63" fmla="*/ 239523 w 800505"/>
                    <a:gd name="connsiteY63" fmla="*/ 802243 h 981757"/>
                    <a:gd name="connsiteX64" fmla="*/ 239523 w 800505"/>
                    <a:gd name="connsiteY64" fmla="*/ 925659 h 981757"/>
                    <a:gd name="connsiteX65" fmla="*/ 233914 w 800505"/>
                    <a:gd name="connsiteY65" fmla="*/ 970538 h 981757"/>
                    <a:gd name="connsiteX66" fmla="*/ 200255 w 800505"/>
                    <a:gd name="connsiteY66" fmla="*/ 981757 h 981757"/>
                    <a:gd name="connsiteX67" fmla="*/ 121717 w 800505"/>
                    <a:gd name="connsiteY67" fmla="*/ 970538 h 9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00505" h="981757">
                      <a:moveTo>
                        <a:pt x="121717" y="970538"/>
                      </a:moveTo>
                      <a:cubicBezTo>
                        <a:pt x="125942" y="907161"/>
                        <a:pt x="124416" y="898244"/>
                        <a:pt x="132937" y="847122"/>
                      </a:cubicBezTo>
                      <a:cubicBezTo>
                        <a:pt x="134505" y="837717"/>
                        <a:pt x="136234" y="828323"/>
                        <a:pt x="138547" y="819073"/>
                      </a:cubicBezTo>
                      <a:cubicBezTo>
                        <a:pt x="139981" y="813336"/>
                        <a:pt x="142287" y="807853"/>
                        <a:pt x="144157" y="802243"/>
                      </a:cubicBezTo>
                      <a:cubicBezTo>
                        <a:pt x="143045" y="785563"/>
                        <a:pt x="152955" y="723691"/>
                        <a:pt x="127327" y="701267"/>
                      </a:cubicBezTo>
                      <a:cubicBezTo>
                        <a:pt x="127319" y="701260"/>
                        <a:pt x="85259" y="673221"/>
                        <a:pt x="76839" y="667608"/>
                      </a:cubicBezTo>
                      <a:lnTo>
                        <a:pt x="60009" y="656388"/>
                      </a:lnTo>
                      <a:cubicBezTo>
                        <a:pt x="56269" y="650778"/>
                        <a:pt x="54507" y="643132"/>
                        <a:pt x="48790" y="639559"/>
                      </a:cubicBezTo>
                      <a:cubicBezTo>
                        <a:pt x="38761" y="633291"/>
                        <a:pt x="15131" y="628339"/>
                        <a:pt x="15131" y="628339"/>
                      </a:cubicBezTo>
                      <a:cubicBezTo>
                        <a:pt x="-2480" y="575505"/>
                        <a:pt x="-7457" y="567223"/>
                        <a:pt x="15131" y="476874"/>
                      </a:cubicBezTo>
                      <a:cubicBezTo>
                        <a:pt x="17000" y="469400"/>
                        <a:pt x="56271" y="452563"/>
                        <a:pt x="65619" y="443215"/>
                      </a:cubicBezTo>
                      <a:cubicBezTo>
                        <a:pt x="71229" y="437605"/>
                        <a:pt x="76354" y="431465"/>
                        <a:pt x="82449" y="426386"/>
                      </a:cubicBezTo>
                      <a:cubicBezTo>
                        <a:pt x="106518" y="406329"/>
                        <a:pt x="93759" y="425154"/>
                        <a:pt x="116107" y="398336"/>
                      </a:cubicBezTo>
                      <a:cubicBezTo>
                        <a:pt x="120423" y="393157"/>
                        <a:pt x="124589" y="387668"/>
                        <a:pt x="127327" y="381507"/>
                      </a:cubicBezTo>
                      <a:cubicBezTo>
                        <a:pt x="135131" y="363948"/>
                        <a:pt x="139495" y="344058"/>
                        <a:pt x="144157" y="325409"/>
                      </a:cubicBezTo>
                      <a:cubicBezTo>
                        <a:pt x="146027" y="295490"/>
                        <a:pt x="146783" y="265481"/>
                        <a:pt x="149766" y="235652"/>
                      </a:cubicBezTo>
                      <a:cubicBezTo>
                        <a:pt x="150533" y="227980"/>
                        <a:pt x="154108" y="220818"/>
                        <a:pt x="155376" y="213213"/>
                      </a:cubicBezTo>
                      <a:cubicBezTo>
                        <a:pt x="157855" y="198342"/>
                        <a:pt x="157329" y="182960"/>
                        <a:pt x="160986" y="168334"/>
                      </a:cubicBezTo>
                      <a:cubicBezTo>
                        <a:pt x="163014" y="160221"/>
                        <a:pt x="168057" y="153156"/>
                        <a:pt x="172206" y="145895"/>
                      </a:cubicBezTo>
                      <a:cubicBezTo>
                        <a:pt x="179616" y="132926"/>
                        <a:pt x="188317" y="121521"/>
                        <a:pt x="200255" y="112236"/>
                      </a:cubicBezTo>
                      <a:cubicBezTo>
                        <a:pt x="210899" y="103958"/>
                        <a:pt x="222694" y="97277"/>
                        <a:pt x="233914" y="89797"/>
                      </a:cubicBezTo>
                      <a:cubicBezTo>
                        <a:pt x="239524" y="86057"/>
                        <a:pt x="245975" y="83344"/>
                        <a:pt x="250743" y="78577"/>
                      </a:cubicBezTo>
                      <a:cubicBezTo>
                        <a:pt x="256353" y="72967"/>
                        <a:pt x="260972" y="66149"/>
                        <a:pt x="267573" y="61748"/>
                      </a:cubicBezTo>
                      <a:cubicBezTo>
                        <a:pt x="275268" y="56618"/>
                        <a:pt x="307918" y="51661"/>
                        <a:pt x="312451" y="50528"/>
                      </a:cubicBezTo>
                      <a:cubicBezTo>
                        <a:pt x="318188" y="49094"/>
                        <a:pt x="323543" y="46352"/>
                        <a:pt x="329280" y="44918"/>
                      </a:cubicBezTo>
                      <a:cubicBezTo>
                        <a:pt x="338530" y="42605"/>
                        <a:pt x="348022" y="41377"/>
                        <a:pt x="357330" y="39308"/>
                      </a:cubicBezTo>
                      <a:cubicBezTo>
                        <a:pt x="364856" y="37635"/>
                        <a:pt x="372384" y="35913"/>
                        <a:pt x="379769" y="33698"/>
                      </a:cubicBezTo>
                      <a:cubicBezTo>
                        <a:pt x="391097" y="30300"/>
                        <a:pt x="401720" y="24152"/>
                        <a:pt x="413428" y="22479"/>
                      </a:cubicBezTo>
                      <a:cubicBezTo>
                        <a:pt x="426517" y="20609"/>
                        <a:pt x="439687" y="19234"/>
                        <a:pt x="452696" y="16869"/>
                      </a:cubicBezTo>
                      <a:cubicBezTo>
                        <a:pt x="460282" y="15490"/>
                        <a:pt x="467468" y="12066"/>
                        <a:pt x="475136" y="11259"/>
                      </a:cubicBezTo>
                      <a:cubicBezTo>
                        <a:pt x="503093" y="8316"/>
                        <a:pt x="531234" y="7519"/>
                        <a:pt x="559283" y="5649"/>
                      </a:cubicBezTo>
                      <a:cubicBezTo>
                        <a:pt x="566763" y="3779"/>
                        <a:pt x="574012" y="40"/>
                        <a:pt x="581722" y="40"/>
                      </a:cubicBezTo>
                      <a:cubicBezTo>
                        <a:pt x="648069" y="40"/>
                        <a:pt x="639437" y="-1293"/>
                        <a:pt x="677089" y="11259"/>
                      </a:cubicBezTo>
                      <a:cubicBezTo>
                        <a:pt x="680829" y="16869"/>
                        <a:pt x="684390" y="22602"/>
                        <a:pt x="688309" y="28089"/>
                      </a:cubicBezTo>
                      <a:cubicBezTo>
                        <a:pt x="693743" y="35697"/>
                        <a:pt x="700499" y="42410"/>
                        <a:pt x="705138" y="50528"/>
                      </a:cubicBezTo>
                      <a:cubicBezTo>
                        <a:pt x="708072" y="55662"/>
                        <a:pt x="708103" y="62068"/>
                        <a:pt x="710748" y="67357"/>
                      </a:cubicBezTo>
                      <a:cubicBezTo>
                        <a:pt x="720098" y="86057"/>
                        <a:pt x="721967" y="84186"/>
                        <a:pt x="738797" y="95406"/>
                      </a:cubicBezTo>
                      <a:cubicBezTo>
                        <a:pt x="752149" y="135461"/>
                        <a:pt x="743457" y="119224"/>
                        <a:pt x="761236" y="145895"/>
                      </a:cubicBezTo>
                      <a:cubicBezTo>
                        <a:pt x="763106" y="164594"/>
                        <a:pt x="763383" y="183522"/>
                        <a:pt x="766846" y="201993"/>
                      </a:cubicBezTo>
                      <a:cubicBezTo>
                        <a:pt x="766847" y="202000"/>
                        <a:pt x="780870" y="244063"/>
                        <a:pt x="783676" y="252481"/>
                      </a:cubicBezTo>
                      <a:cubicBezTo>
                        <a:pt x="785546" y="258091"/>
                        <a:pt x="788125" y="263512"/>
                        <a:pt x="789285" y="269311"/>
                      </a:cubicBezTo>
                      <a:cubicBezTo>
                        <a:pt x="796055" y="303158"/>
                        <a:pt x="791880" y="288315"/>
                        <a:pt x="800505" y="314189"/>
                      </a:cubicBezTo>
                      <a:cubicBezTo>
                        <a:pt x="797919" y="332289"/>
                        <a:pt x="794875" y="370319"/>
                        <a:pt x="783676" y="387117"/>
                      </a:cubicBezTo>
                      <a:lnTo>
                        <a:pt x="772456" y="403946"/>
                      </a:lnTo>
                      <a:cubicBezTo>
                        <a:pt x="768278" y="416478"/>
                        <a:pt x="762566" y="443455"/>
                        <a:pt x="750017" y="454435"/>
                      </a:cubicBezTo>
                      <a:cubicBezTo>
                        <a:pt x="723252" y="477855"/>
                        <a:pt x="714473" y="477503"/>
                        <a:pt x="682699" y="488094"/>
                      </a:cubicBezTo>
                      <a:lnTo>
                        <a:pt x="665869" y="493703"/>
                      </a:lnTo>
                      <a:cubicBezTo>
                        <a:pt x="651446" y="498510"/>
                        <a:pt x="642103" y="502104"/>
                        <a:pt x="626601" y="504923"/>
                      </a:cubicBezTo>
                      <a:cubicBezTo>
                        <a:pt x="613592" y="507288"/>
                        <a:pt x="600422" y="508663"/>
                        <a:pt x="587332" y="510533"/>
                      </a:cubicBezTo>
                      <a:cubicBezTo>
                        <a:pt x="581722" y="512403"/>
                        <a:pt x="576397" y="515671"/>
                        <a:pt x="570503" y="516143"/>
                      </a:cubicBezTo>
                      <a:cubicBezTo>
                        <a:pt x="529453" y="519427"/>
                        <a:pt x="486852" y="511046"/>
                        <a:pt x="447087" y="521752"/>
                      </a:cubicBezTo>
                      <a:cubicBezTo>
                        <a:pt x="434066" y="525258"/>
                        <a:pt x="434182" y="545876"/>
                        <a:pt x="424647" y="555411"/>
                      </a:cubicBezTo>
                      <a:lnTo>
                        <a:pt x="407818" y="572241"/>
                      </a:lnTo>
                      <a:lnTo>
                        <a:pt x="396598" y="605900"/>
                      </a:lnTo>
                      <a:cubicBezTo>
                        <a:pt x="394728" y="611510"/>
                        <a:pt x="395908" y="619449"/>
                        <a:pt x="390988" y="622729"/>
                      </a:cubicBezTo>
                      <a:lnTo>
                        <a:pt x="357330" y="645168"/>
                      </a:lnTo>
                      <a:cubicBezTo>
                        <a:pt x="355460" y="650778"/>
                        <a:pt x="355901" y="657817"/>
                        <a:pt x="351720" y="661998"/>
                      </a:cubicBezTo>
                      <a:cubicBezTo>
                        <a:pt x="347539" y="666179"/>
                        <a:pt x="340059" y="664736"/>
                        <a:pt x="334890" y="667608"/>
                      </a:cubicBezTo>
                      <a:cubicBezTo>
                        <a:pt x="323103" y="674156"/>
                        <a:pt x="312451" y="682567"/>
                        <a:pt x="301231" y="690047"/>
                      </a:cubicBezTo>
                      <a:lnTo>
                        <a:pt x="284402" y="701267"/>
                      </a:lnTo>
                      <a:cubicBezTo>
                        <a:pt x="252250" y="749493"/>
                        <a:pt x="290795" y="688479"/>
                        <a:pt x="267573" y="734925"/>
                      </a:cubicBezTo>
                      <a:cubicBezTo>
                        <a:pt x="264558" y="740956"/>
                        <a:pt x="259091" y="745594"/>
                        <a:pt x="256353" y="751755"/>
                      </a:cubicBezTo>
                      <a:cubicBezTo>
                        <a:pt x="251550" y="762562"/>
                        <a:pt x="248873" y="774194"/>
                        <a:pt x="245133" y="785414"/>
                      </a:cubicBezTo>
                      <a:lnTo>
                        <a:pt x="239523" y="802243"/>
                      </a:lnTo>
                      <a:cubicBezTo>
                        <a:pt x="247051" y="922685"/>
                        <a:pt x="249603" y="855095"/>
                        <a:pt x="239523" y="925659"/>
                      </a:cubicBezTo>
                      <a:cubicBezTo>
                        <a:pt x="237391" y="940584"/>
                        <a:pt x="242559" y="958187"/>
                        <a:pt x="233914" y="970538"/>
                      </a:cubicBezTo>
                      <a:cubicBezTo>
                        <a:pt x="227132" y="980227"/>
                        <a:pt x="200255" y="981757"/>
                        <a:pt x="200255" y="981757"/>
                      </a:cubicBezTo>
                      <a:lnTo>
                        <a:pt x="121717" y="970538"/>
                      </a:lnTo>
                      <a:close/>
                    </a:path>
                  </a:pathLst>
                </a:custGeom>
                <a:solidFill>
                  <a:schemeClr val="accent2">
                    <a:lumMod val="60000"/>
                    <a:lumOff val="4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blipFill>
                      <a:blip r:embed="rId4"/>
                      <a:tile tx="0" ty="0" sx="100000" sy="100000" flip="none" algn="tl"/>
                    </a:blipFill>
                    <a:effectLst/>
                    <a:uLnTx/>
                    <a:uFillTx/>
                    <a:latin typeface="Calibri"/>
                    <a:ea typeface="+mn-ea"/>
                    <a:cs typeface="+mn-cs"/>
                  </a:endParaRPr>
                </a:p>
              </p:txBody>
            </p:sp>
          </p:grpSp>
          <p:sp>
            <p:nvSpPr>
              <p:cNvPr id="9" name="TextBox 8"/>
              <p:cNvSpPr txBox="1"/>
              <p:nvPr/>
            </p:nvSpPr>
            <p:spPr>
              <a:xfrm>
                <a:off x="4168630" y="2467752"/>
                <a:ext cx="2557423" cy="6561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~6</a:t>
                </a:r>
                <a:r>
                  <a:rPr kumimoji="0" lang="uk-UA"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0 </a:t>
                </a: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mil. t</a:t>
                </a:r>
                <a:endParaRPr kumimoji="0" lang="ru-RU"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endParaRPr>
              </a:p>
            </p:txBody>
          </p:sp>
          <p:sp>
            <p:nvSpPr>
              <p:cNvPr id="32" name="TextBox 31"/>
              <p:cNvSpPr txBox="1"/>
              <p:nvPr/>
            </p:nvSpPr>
            <p:spPr>
              <a:xfrm>
                <a:off x="1116919" y="4031846"/>
                <a:ext cx="1669064" cy="553998"/>
              </a:xfrm>
              <a:prstGeom prst="rect">
                <a:avLst/>
              </a:prstGeom>
              <a:noFill/>
            </p:spPr>
            <p:txBody>
              <a:bodyPr wrap="square" l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Regions with high economic feasibility  of river transport use</a:t>
                </a:r>
                <a:endParaRPr kumimoji="0" lang="ru-R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Freeform 13"/>
            <p:cNvSpPr>
              <a:spLocks noChangeAspect="1"/>
            </p:cNvSpPr>
            <p:nvPr/>
          </p:nvSpPr>
          <p:spPr bwMode="auto">
            <a:xfrm>
              <a:off x="3898627" y="4548611"/>
              <a:ext cx="1593970" cy="1034656"/>
            </a:xfrm>
            <a:custGeom>
              <a:avLst/>
              <a:gdLst>
                <a:gd name="T0" fmla="*/ 207 w 750"/>
                <a:gd name="T1" fmla="*/ 15 h 422"/>
                <a:gd name="T2" fmla="*/ 240 w 750"/>
                <a:gd name="T3" fmla="*/ 8 h 422"/>
                <a:gd name="T4" fmla="*/ 282 w 750"/>
                <a:gd name="T5" fmla="*/ 22 h 422"/>
                <a:gd name="T6" fmla="*/ 301 w 750"/>
                <a:gd name="T7" fmla="*/ 36 h 422"/>
                <a:gd name="T8" fmla="*/ 323 w 750"/>
                <a:gd name="T9" fmla="*/ 32 h 422"/>
                <a:gd name="T10" fmla="*/ 351 w 750"/>
                <a:gd name="T11" fmla="*/ 48 h 422"/>
                <a:gd name="T12" fmla="*/ 369 w 750"/>
                <a:gd name="T13" fmla="*/ 66 h 422"/>
                <a:gd name="T14" fmla="*/ 395 w 750"/>
                <a:gd name="T15" fmla="*/ 69 h 422"/>
                <a:gd name="T16" fmla="*/ 404 w 750"/>
                <a:gd name="T17" fmla="*/ 96 h 422"/>
                <a:gd name="T18" fmla="*/ 439 w 750"/>
                <a:gd name="T19" fmla="*/ 113 h 422"/>
                <a:gd name="T20" fmla="*/ 470 w 750"/>
                <a:gd name="T21" fmla="*/ 147 h 422"/>
                <a:gd name="T22" fmla="*/ 457 w 750"/>
                <a:gd name="T23" fmla="*/ 172 h 422"/>
                <a:gd name="T24" fmla="*/ 483 w 750"/>
                <a:gd name="T25" fmla="*/ 183 h 422"/>
                <a:gd name="T26" fmla="*/ 520 w 750"/>
                <a:gd name="T27" fmla="*/ 182 h 422"/>
                <a:gd name="T28" fmla="*/ 496 w 750"/>
                <a:gd name="T29" fmla="*/ 157 h 422"/>
                <a:gd name="T30" fmla="*/ 478 w 750"/>
                <a:gd name="T31" fmla="*/ 134 h 422"/>
                <a:gd name="T32" fmla="*/ 442 w 750"/>
                <a:gd name="T33" fmla="*/ 84 h 422"/>
                <a:gd name="T34" fmla="*/ 434 w 750"/>
                <a:gd name="T35" fmla="*/ 68 h 422"/>
                <a:gd name="T36" fmla="*/ 406 w 750"/>
                <a:gd name="T37" fmla="*/ 41 h 422"/>
                <a:gd name="T38" fmla="*/ 406 w 750"/>
                <a:gd name="T39" fmla="*/ 6 h 422"/>
                <a:gd name="T40" fmla="*/ 428 w 750"/>
                <a:gd name="T41" fmla="*/ 38 h 422"/>
                <a:gd name="T42" fmla="*/ 447 w 750"/>
                <a:gd name="T43" fmla="*/ 73 h 422"/>
                <a:gd name="T44" fmla="*/ 478 w 750"/>
                <a:gd name="T45" fmla="*/ 102 h 422"/>
                <a:gd name="T46" fmla="*/ 513 w 750"/>
                <a:gd name="T47" fmla="*/ 145 h 422"/>
                <a:gd name="T48" fmla="*/ 536 w 750"/>
                <a:gd name="T49" fmla="*/ 168 h 422"/>
                <a:gd name="T50" fmla="*/ 565 w 750"/>
                <a:gd name="T51" fmla="*/ 181 h 422"/>
                <a:gd name="T52" fmla="*/ 594 w 750"/>
                <a:gd name="T53" fmla="*/ 159 h 422"/>
                <a:gd name="T54" fmla="*/ 617 w 750"/>
                <a:gd name="T55" fmla="*/ 153 h 422"/>
                <a:gd name="T56" fmla="*/ 642 w 750"/>
                <a:gd name="T57" fmla="*/ 153 h 422"/>
                <a:gd name="T58" fmla="*/ 677 w 750"/>
                <a:gd name="T59" fmla="*/ 144 h 422"/>
                <a:gd name="T60" fmla="*/ 720 w 750"/>
                <a:gd name="T61" fmla="*/ 140 h 422"/>
                <a:gd name="T62" fmla="*/ 749 w 750"/>
                <a:gd name="T63" fmla="*/ 162 h 422"/>
                <a:gd name="T64" fmla="*/ 716 w 750"/>
                <a:gd name="T65" fmla="*/ 194 h 422"/>
                <a:gd name="T66" fmla="*/ 725 w 750"/>
                <a:gd name="T67" fmla="*/ 232 h 422"/>
                <a:gd name="T68" fmla="*/ 677 w 750"/>
                <a:gd name="T69" fmla="*/ 256 h 422"/>
                <a:gd name="T70" fmla="*/ 639 w 750"/>
                <a:gd name="T71" fmla="*/ 244 h 422"/>
                <a:gd name="T72" fmla="*/ 588 w 750"/>
                <a:gd name="T73" fmla="*/ 247 h 422"/>
                <a:gd name="T74" fmla="*/ 558 w 750"/>
                <a:gd name="T75" fmla="*/ 233 h 422"/>
                <a:gd name="T76" fmla="*/ 502 w 750"/>
                <a:gd name="T77" fmla="*/ 277 h 422"/>
                <a:gd name="T78" fmla="*/ 464 w 750"/>
                <a:gd name="T79" fmla="*/ 310 h 422"/>
                <a:gd name="T80" fmla="*/ 408 w 750"/>
                <a:gd name="T81" fmla="*/ 310 h 422"/>
                <a:gd name="T82" fmla="*/ 376 w 750"/>
                <a:gd name="T83" fmla="*/ 354 h 422"/>
                <a:gd name="T84" fmla="*/ 345 w 750"/>
                <a:gd name="T85" fmla="*/ 389 h 422"/>
                <a:gd name="T86" fmla="*/ 288 w 750"/>
                <a:gd name="T87" fmla="*/ 415 h 422"/>
                <a:gd name="T88" fmla="*/ 239 w 750"/>
                <a:gd name="T89" fmla="*/ 416 h 422"/>
                <a:gd name="T90" fmla="*/ 212 w 750"/>
                <a:gd name="T91" fmla="*/ 403 h 422"/>
                <a:gd name="T92" fmla="*/ 193 w 750"/>
                <a:gd name="T93" fmla="*/ 374 h 422"/>
                <a:gd name="T94" fmla="*/ 193 w 750"/>
                <a:gd name="T95" fmla="*/ 319 h 422"/>
                <a:gd name="T96" fmla="*/ 204 w 750"/>
                <a:gd name="T97" fmla="*/ 284 h 422"/>
                <a:gd name="T98" fmla="*/ 177 w 750"/>
                <a:gd name="T99" fmla="*/ 236 h 422"/>
                <a:gd name="T100" fmla="*/ 151 w 750"/>
                <a:gd name="T101" fmla="*/ 234 h 422"/>
                <a:gd name="T102" fmla="*/ 112 w 750"/>
                <a:gd name="T103" fmla="*/ 214 h 422"/>
                <a:gd name="T104" fmla="*/ 60 w 750"/>
                <a:gd name="T105" fmla="*/ 188 h 422"/>
                <a:gd name="T106" fmla="*/ 22 w 750"/>
                <a:gd name="T107" fmla="*/ 201 h 422"/>
                <a:gd name="T108" fmla="*/ 4 w 750"/>
                <a:gd name="T109" fmla="*/ 177 h 422"/>
                <a:gd name="T110" fmla="*/ 42 w 750"/>
                <a:gd name="T111" fmla="*/ 142 h 422"/>
                <a:gd name="T112" fmla="*/ 83 w 750"/>
                <a:gd name="T113" fmla="*/ 111 h 422"/>
                <a:gd name="T114" fmla="*/ 113 w 750"/>
                <a:gd name="T115" fmla="*/ 98 h 422"/>
                <a:gd name="T116" fmla="*/ 171 w 750"/>
                <a:gd name="T117" fmla="*/ 67 h 422"/>
                <a:gd name="T118" fmla="*/ 205 w 750"/>
                <a:gd name="T119" fmla="*/ 67 h 422"/>
                <a:gd name="T120" fmla="*/ 218 w 750"/>
                <a:gd name="T121" fmla="*/ 53 h 4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50"/>
                <a:gd name="T184" fmla="*/ 0 h 422"/>
                <a:gd name="T185" fmla="*/ 750 w 750"/>
                <a:gd name="T186" fmla="*/ 422 h 4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50" h="422">
                  <a:moveTo>
                    <a:pt x="201" y="50"/>
                  </a:moveTo>
                  <a:lnTo>
                    <a:pt x="201" y="47"/>
                  </a:lnTo>
                  <a:lnTo>
                    <a:pt x="201" y="44"/>
                  </a:lnTo>
                  <a:lnTo>
                    <a:pt x="200" y="41"/>
                  </a:lnTo>
                  <a:lnTo>
                    <a:pt x="200" y="40"/>
                  </a:lnTo>
                  <a:lnTo>
                    <a:pt x="200" y="39"/>
                  </a:lnTo>
                  <a:lnTo>
                    <a:pt x="200" y="32"/>
                  </a:lnTo>
                  <a:lnTo>
                    <a:pt x="201" y="26"/>
                  </a:lnTo>
                  <a:lnTo>
                    <a:pt x="202" y="19"/>
                  </a:lnTo>
                  <a:lnTo>
                    <a:pt x="205" y="17"/>
                  </a:lnTo>
                  <a:lnTo>
                    <a:pt x="207" y="15"/>
                  </a:lnTo>
                  <a:lnTo>
                    <a:pt x="211" y="12"/>
                  </a:lnTo>
                  <a:lnTo>
                    <a:pt x="214" y="9"/>
                  </a:lnTo>
                  <a:lnTo>
                    <a:pt x="218" y="7"/>
                  </a:lnTo>
                  <a:lnTo>
                    <a:pt x="222" y="5"/>
                  </a:lnTo>
                  <a:lnTo>
                    <a:pt x="223" y="3"/>
                  </a:lnTo>
                  <a:lnTo>
                    <a:pt x="224" y="2"/>
                  </a:lnTo>
                  <a:lnTo>
                    <a:pt x="225" y="2"/>
                  </a:lnTo>
                  <a:lnTo>
                    <a:pt x="227" y="0"/>
                  </a:lnTo>
                  <a:lnTo>
                    <a:pt x="231" y="2"/>
                  </a:lnTo>
                  <a:lnTo>
                    <a:pt x="234" y="4"/>
                  </a:lnTo>
                  <a:lnTo>
                    <a:pt x="240" y="8"/>
                  </a:lnTo>
                  <a:lnTo>
                    <a:pt x="245" y="11"/>
                  </a:lnTo>
                  <a:lnTo>
                    <a:pt x="247" y="13"/>
                  </a:lnTo>
                  <a:lnTo>
                    <a:pt x="252" y="13"/>
                  </a:lnTo>
                  <a:lnTo>
                    <a:pt x="254" y="16"/>
                  </a:lnTo>
                  <a:lnTo>
                    <a:pt x="257" y="18"/>
                  </a:lnTo>
                  <a:lnTo>
                    <a:pt x="260" y="19"/>
                  </a:lnTo>
                  <a:lnTo>
                    <a:pt x="265" y="19"/>
                  </a:lnTo>
                  <a:lnTo>
                    <a:pt x="273" y="19"/>
                  </a:lnTo>
                  <a:lnTo>
                    <a:pt x="281" y="19"/>
                  </a:lnTo>
                  <a:lnTo>
                    <a:pt x="282" y="21"/>
                  </a:lnTo>
                  <a:lnTo>
                    <a:pt x="282" y="22"/>
                  </a:lnTo>
                  <a:lnTo>
                    <a:pt x="283" y="22"/>
                  </a:lnTo>
                  <a:lnTo>
                    <a:pt x="283" y="21"/>
                  </a:lnTo>
                  <a:lnTo>
                    <a:pt x="286" y="21"/>
                  </a:lnTo>
                  <a:lnTo>
                    <a:pt x="288" y="21"/>
                  </a:lnTo>
                  <a:lnTo>
                    <a:pt x="292" y="21"/>
                  </a:lnTo>
                  <a:lnTo>
                    <a:pt x="296" y="23"/>
                  </a:lnTo>
                  <a:lnTo>
                    <a:pt x="298" y="25"/>
                  </a:lnTo>
                  <a:lnTo>
                    <a:pt x="299" y="28"/>
                  </a:lnTo>
                  <a:lnTo>
                    <a:pt x="299" y="30"/>
                  </a:lnTo>
                  <a:lnTo>
                    <a:pt x="300" y="33"/>
                  </a:lnTo>
                  <a:lnTo>
                    <a:pt x="301" y="36"/>
                  </a:lnTo>
                  <a:lnTo>
                    <a:pt x="304" y="38"/>
                  </a:lnTo>
                  <a:lnTo>
                    <a:pt x="306" y="39"/>
                  </a:lnTo>
                  <a:lnTo>
                    <a:pt x="310" y="39"/>
                  </a:lnTo>
                  <a:lnTo>
                    <a:pt x="312" y="36"/>
                  </a:lnTo>
                  <a:lnTo>
                    <a:pt x="313" y="32"/>
                  </a:lnTo>
                  <a:lnTo>
                    <a:pt x="316" y="29"/>
                  </a:lnTo>
                  <a:lnTo>
                    <a:pt x="317" y="25"/>
                  </a:lnTo>
                  <a:lnTo>
                    <a:pt x="320" y="26"/>
                  </a:lnTo>
                  <a:lnTo>
                    <a:pt x="323" y="28"/>
                  </a:lnTo>
                  <a:lnTo>
                    <a:pt x="323" y="30"/>
                  </a:lnTo>
                  <a:lnTo>
                    <a:pt x="323" y="32"/>
                  </a:lnTo>
                  <a:lnTo>
                    <a:pt x="324" y="33"/>
                  </a:lnTo>
                  <a:lnTo>
                    <a:pt x="327" y="34"/>
                  </a:lnTo>
                  <a:lnTo>
                    <a:pt x="329" y="36"/>
                  </a:lnTo>
                  <a:lnTo>
                    <a:pt x="333" y="37"/>
                  </a:lnTo>
                  <a:lnTo>
                    <a:pt x="337" y="40"/>
                  </a:lnTo>
                  <a:lnTo>
                    <a:pt x="341" y="39"/>
                  </a:lnTo>
                  <a:lnTo>
                    <a:pt x="343" y="41"/>
                  </a:lnTo>
                  <a:lnTo>
                    <a:pt x="346" y="42"/>
                  </a:lnTo>
                  <a:lnTo>
                    <a:pt x="349" y="43"/>
                  </a:lnTo>
                  <a:lnTo>
                    <a:pt x="351" y="46"/>
                  </a:lnTo>
                  <a:lnTo>
                    <a:pt x="351" y="48"/>
                  </a:lnTo>
                  <a:lnTo>
                    <a:pt x="349" y="50"/>
                  </a:lnTo>
                  <a:lnTo>
                    <a:pt x="348" y="53"/>
                  </a:lnTo>
                  <a:lnTo>
                    <a:pt x="349" y="58"/>
                  </a:lnTo>
                  <a:lnTo>
                    <a:pt x="351" y="60"/>
                  </a:lnTo>
                  <a:lnTo>
                    <a:pt x="353" y="61"/>
                  </a:lnTo>
                  <a:lnTo>
                    <a:pt x="358" y="60"/>
                  </a:lnTo>
                  <a:lnTo>
                    <a:pt x="361" y="61"/>
                  </a:lnTo>
                  <a:lnTo>
                    <a:pt x="364" y="62"/>
                  </a:lnTo>
                  <a:lnTo>
                    <a:pt x="365" y="64"/>
                  </a:lnTo>
                  <a:lnTo>
                    <a:pt x="367" y="66"/>
                  </a:lnTo>
                  <a:lnTo>
                    <a:pt x="369" y="66"/>
                  </a:lnTo>
                  <a:lnTo>
                    <a:pt x="371" y="67"/>
                  </a:lnTo>
                  <a:lnTo>
                    <a:pt x="376" y="68"/>
                  </a:lnTo>
                  <a:lnTo>
                    <a:pt x="381" y="69"/>
                  </a:lnTo>
                  <a:lnTo>
                    <a:pt x="384" y="68"/>
                  </a:lnTo>
                  <a:lnTo>
                    <a:pt x="387" y="66"/>
                  </a:lnTo>
                  <a:lnTo>
                    <a:pt x="389" y="64"/>
                  </a:lnTo>
                  <a:lnTo>
                    <a:pt x="392" y="62"/>
                  </a:lnTo>
                  <a:lnTo>
                    <a:pt x="395" y="64"/>
                  </a:lnTo>
                  <a:lnTo>
                    <a:pt x="396" y="65"/>
                  </a:lnTo>
                  <a:lnTo>
                    <a:pt x="396" y="66"/>
                  </a:lnTo>
                  <a:lnTo>
                    <a:pt x="395" y="69"/>
                  </a:lnTo>
                  <a:lnTo>
                    <a:pt x="394" y="72"/>
                  </a:lnTo>
                  <a:lnTo>
                    <a:pt x="394" y="76"/>
                  </a:lnTo>
                  <a:lnTo>
                    <a:pt x="394" y="81"/>
                  </a:lnTo>
                  <a:lnTo>
                    <a:pt x="396" y="83"/>
                  </a:lnTo>
                  <a:lnTo>
                    <a:pt x="402" y="86"/>
                  </a:lnTo>
                  <a:lnTo>
                    <a:pt x="406" y="89"/>
                  </a:lnTo>
                  <a:lnTo>
                    <a:pt x="408" y="89"/>
                  </a:lnTo>
                  <a:lnTo>
                    <a:pt x="408" y="91"/>
                  </a:lnTo>
                  <a:lnTo>
                    <a:pt x="407" y="94"/>
                  </a:lnTo>
                  <a:lnTo>
                    <a:pt x="405" y="95"/>
                  </a:lnTo>
                  <a:lnTo>
                    <a:pt x="404" y="96"/>
                  </a:lnTo>
                  <a:lnTo>
                    <a:pt x="402" y="97"/>
                  </a:lnTo>
                  <a:lnTo>
                    <a:pt x="411" y="98"/>
                  </a:lnTo>
                  <a:lnTo>
                    <a:pt x="418" y="100"/>
                  </a:lnTo>
                  <a:lnTo>
                    <a:pt x="424" y="101"/>
                  </a:lnTo>
                  <a:lnTo>
                    <a:pt x="426" y="102"/>
                  </a:lnTo>
                  <a:lnTo>
                    <a:pt x="429" y="103"/>
                  </a:lnTo>
                  <a:lnTo>
                    <a:pt x="431" y="105"/>
                  </a:lnTo>
                  <a:lnTo>
                    <a:pt x="433" y="108"/>
                  </a:lnTo>
                  <a:lnTo>
                    <a:pt x="434" y="110"/>
                  </a:lnTo>
                  <a:lnTo>
                    <a:pt x="436" y="112"/>
                  </a:lnTo>
                  <a:lnTo>
                    <a:pt x="439" y="113"/>
                  </a:lnTo>
                  <a:lnTo>
                    <a:pt x="442" y="115"/>
                  </a:lnTo>
                  <a:lnTo>
                    <a:pt x="449" y="117"/>
                  </a:lnTo>
                  <a:lnTo>
                    <a:pt x="452" y="121"/>
                  </a:lnTo>
                  <a:lnTo>
                    <a:pt x="454" y="124"/>
                  </a:lnTo>
                  <a:lnTo>
                    <a:pt x="457" y="127"/>
                  </a:lnTo>
                  <a:lnTo>
                    <a:pt x="461" y="129"/>
                  </a:lnTo>
                  <a:lnTo>
                    <a:pt x="463" y="133"/>
                  </a:lnTo>
                  <a:lnTo>
                    <a:pt x="463" y="136"/>
                  </a:lnTo>
                  <a:lnTo>
                    <a:pt x="465" y="140"/>
                  </a:lnTo>
                  <a:lnTo>
                    <a:pt x="469" y="143"/>
                  </a:lnTo>
                  <a:lnTo>
                    <a:pt x="470" y="147"/>
                  </a:lnTo>
                  <a:lnTo>
                    <a:pt x="469" y="149"/>
                  </a:lnTo>
                  <a:lnTo>
                    <a:pt x="465" y="155"/>
                  </a:lnTo>
                  <a:lnTo>
                    <a:pt x="463" y="157"/>
                  </a:lnTo>
                  <a:lnTo>
                    <a:pt x="461" y="159"/>
                  </a:lnTo>
                  <a:lnTo>
                    <a:pt x="460" y="160"/>
                  </a:lnTo>
                  <a:lnTo>
                    <a:pt x="459" y="161"/>
                  </a:lnTo>
                  <a:lnTo>
                    <a:pt x="459" y="164"/>
                  </a:lnTo>
                  <a:lnTo>
                    <a:pt x="459" y="166"/>
                  </a:lnTo>
                  <a:lnTo>
                    <a:pt x="458" y="168"/>
                  </a:lnTo>
                  <a:lnTo>
                    <a:pt x="455" y="169"/>
                  </a:lnTo>
                  <a:lnTo>
                    <a:pt x="457" y="172"/>
                  </a:lnTo>
                  <a:lnTo>
                    <a:pt x="457" y="174"/>
                  </a:lnTo>
                  <a:lnTo>
                    <a:pt x="458" y="174"/>
                  </a:lnTo>
                  <a:lnTo>
                    <a:pt x="461" y="174"/>
                  </a:lnTo>
                  <a:lnTo>
                    <a:pt x="464" y="174"/>
                  </a:lnTo>
                  <a:lnTo>
                    <a:pt x="469" y="176"/>
                  </a:lnTo>
                  <a:lnTo>
                    <a:pt x="471" y="177"/>
                  </a:lnTo>
                  <a:lnTo>
                    <a:pt x="473" y="179"/>
                  </a:lnTo>
                  <a:lnTo>
                    <a:pt x="476" y="181"/>
                  </a:lnTo>
                  <a:lnTo>
                    <a:pt x="478" y="182"/>
                  </a:lnTo>
                  <a:lnTo>
                    <a:pt x="483" y="183"/>
                  </a:lnTo>
                  <a:lnTo>
                    <a:pt x="490" y="182"/>
                  </a:lnTo>
                  <a:lnTo>
                    <a:pt x="499" y="181"/>
                  </a:lnTo>
                  <a:lnTo>
                    <a:pt x="505" y="181"/>
                  </a:lnTo>
                  <a:lnTo>
                    <a:pt x="510" y="183"/>
                  </a:lnTo>
                  <a:lnTo>
                    <a:pt x="514" y="185"/>
                  </a:lnTo>
                  <a:lnTo>
                    <a:pt x="518" y="187"/>
                  </a:lnTo>
                  <a:lnTo>
                    <a:pt x="520" y="189"/>
                  </a:lnTo>
                  <a:lnTo>
                    <a:pt x="524" y="187"/>
                  </a:lnTo>
                  <a:lnTo>
                    <a:pt x="524" y="186"/>
                  </a:lnTo>
                  <a:lnTo>
                    <a:pt x="523" y="185"/>
                  </a:lnTo>
                  <a:lnTo>
                    <a:pt x="520" y="182"/>
                  </a:lnTo>
                  <a:lnTo>
                    <a:pt x="519" y="178"/>
                  </a:lnTo>
                  <a:lnTo>
                    <a:pt x="518" y="176"/>
                  </a:lnTo>
                  <a:lnTo>
                    <a:pt x="516" y="174"/>
                  </a:lnTo>
                  <a:lnTo>
                    <a:pt x="512" y="173"/>
                  </a:lnTo>
                  <a:lnTo>
                    <a:pt x="510" y="170"/>
                  </a:lnTo>
                  <a:lnTo>
                    <a:pt x="508" y="166"/>
                  </a:lnTo>
                  <a:lnTo>
                    <a:pt x="508" y="162"/>
                  </a:lnTo>
                  <a:lnTo>
                    <a:pt x="507" y="160"/>
                  </a:lnTo>
                  <a:lnTo>
                    <a:pt x="505" y="159"/>
                  </a:lnTo>
                  <a:lnTo>
                    <a:pt x="502" y="158"/>
                  </a:lnTo>
                  <a:lnTo>
                    <a:pt x="496" y="157"/>
                  </a:lnTo>
                  <a:lnTo>
                    <a:pt x="495" y="155"/>
                  </a:lnTo>
                  <a:lnTo>
                    <a:pt x="493" y="153"/>
                  </a:lnTo>
                  <a:lnTo>
                    <a:pt x="490" y="152"/>
                  </a:lnTo>
                  <a:lnTo>
                    <a:pt x="488" y="149"/>
                  </a:lnTo>
                  <a:lnTo>
                    <a:pt x="489" y="147"/>
                  </a:lnTo>
                  <a:lnTo>
                    <a:pt x="489" y="145"/>
                  </a:lnTo>
                  <a:lnTo>
                    <a:pt x="488" y="142"/>
                  </a:lnTo>
                  <a:lnTo>
                    <a:pt x="486" y="139"/>
                  </a:lnTo>
                  <a:lnTo>
                    <a:pt x="483" y="137"/>
                  </a:lnTo>
                  <a:lnTo>
                    <a:pt x="481" y="135"/>
                  </a:lnTo>
                  <a:lnTo>
                    <a:pt x="478" y="134"/>
                  </a:lnTo>
                  <a:lnTo>
                    <a:pt x="476" y="133"/>
                  </a:lnTo>
                  <a:lnTo>
                    <a:pt x="471" y="121"/>
                  </a:lnTo>
                  <a:lnTo>
                    <a:pt x="467" y="115"/>
                  </a:lnTo>
                  <a:lnTo>
                    <a:pt x="463" y="111"/>
                  </a:lnTo>
                  <a:lnTo>
                    <a:pt x="461" y="107"/>
                  </a:lnTo>
                  <a:lnTo>
                    <a:pt x="460" y="104"/>
                  </a:lnTo>
                  <a:lnTo>
                    <a:pt x="458" y="101"/>
                  </a:lnTo>
                  <a:lnTo>
                    <a:pt x="454" y="98"/>
                  </a:lnTo>
                  <a:lnTo>
                    <a:pt x="448" y="93"/>
                  </a:lnTo>
                  <a:lnTo>
                    <a:pt x="442" y="87"/>
                  </a:lnTo>
                  <a:lnTo>
                    <a:pt x="442" y="84"/>
                  </a:lnTo>
                  <a:lnTo>
                    <a:pt x="442" y="81"/>
                  </a:lnTo>
                  <a:lnTo>
                    <a:pt x="441" y="79"/>
                  </a:lnTo>
                  <a:lnTo>
                    <a:pt x="441" y="77"/>
                  </a:lnTo>
                  <a:lnTo>
                    <a:pt x="442" y="77"/>
                  </a:lnTo>
                  <a:lnTo>
                    <a:pt x="441" y="78"/>
                  </a:lnTo>
                  <a:lnTo>
                    <a:pt x="440" y="78"/>
                  </a:lnTo>
                  <a:lnTo>
                    <a:pt x="437" y="76"/>
                  </a:lnTo>
                  <a:lnTo>
                    <a:pt x="435" y="72"/>
                  </a:lnTo>
                  <a:lnTo>
                    <a:pt x="434" y="70"/>
                  </a:lnTo>
                  <a:lnTo>
                    <a:pt x="434" y="68"/>
                  </a:lnTo>
                  <a:lnTo>
                    <a:pt x="434" y="67"/>
                  </a:lnTo>
                  <a:lnTo>
                    <a:pt x="434" y="66"/>
                  </a:lnTo>
                  <a:lnTo>
                    <a:pt x="430" y="66"/>
                  </a:lnTo>
                  <a:lnTo>
                    <a:pt x="424" y="64"/>
                  </a:lnTo>
                  <a:lnTo>
                    <a:pt x="420" y="64"/>
                  </a:lnTo>
                  <a:lnTo>
                    <a:pt x="414" y="63"/>
                  </a:lnTo>
                  <a:lnTo>
                    <a:pt x="414" y="58"/>
                  </a:lnTo>
                  <a:lnTo>
                    <a:pt x="412" y="53"/>
                  </a:lnTo>
                  <a:lnTo>
                    <a:pt x="410" y="48"/>
                  </a:lnTo>
                  <a:lnTo>
                    <a:pt x="406" y="43"/>
                  </a:lnTo>
                  <a:lnTo>
                    <a:pt x="406" y="41"/>
                  </a:lnTo>
                  <a:lnTo>
                    <a:pt x="406" y="38"/>
                  </a:lnTo>
                  <a:lnTo>
                    <a:pt x="404" y="30"/>
                  </a:lnTo>
                  <a:lnTo>
                    <a:pt x="401" y="24"/>
                  </a:lnTo>
                  <a:lnTo>
                    <a:pt x="399" y="20"/>
                  </a:lnTo>
                  <a:lnTo>
                    <a:pt x="398" y="18"/>
                  </a:lnTo>
                  <a:lnTo>
                    <a:pt x="398" y="15"/>
                  </a:lnTo>
                  <a:lnTo>
                    <a:pt x="399" y="11"/>
                  </a:lnTo>
                  <a:lnTo>
                    <a:pt x="399" y="8"/>
                  </a:lnTo>
                  <a:lnTo>
                    <a:pt x="401" y="6"/>
                  </a:lnTo>
                  <a:lnTo>
                    <a:pt x="404" y="5"/>
                  </a:lnTo>
                  <a:lnTo>
                    <a:pt x="406" y="6"/>
                  </a:lnTo>
                  <a:lnTo>
                    <a:pt x="411" y="7"/>
                  </a:lnTo>
                  <a:lnTo>
                    <a:pt x="416" y="9"/>
                  </a:lnTo>
                  <a:lnTo>
                    <a:pt x="422" y="10"/>
                  </a:lnTo>
                  <a:lnTo>
                    <a:pt x="423" y="14"/>
                  </a:lnTo>
                  <a:lnTo>
                    <a:pt x="423" y="17"/>
                  </a:lnTo>
                  <a:lnTo>
                    <a:pt x="424" y="20"/>
                  </a:lnTo>
                  <a:lnTo>
                    <a:pt x="428" y="23"/>
                  </a:lnTo>
                  <a:lnTo>
                    <a:pt x="428" y="27"/>
                  </a:lnTo>
                  <a:lnTo>
                    <a:pt x="426" y="30"/>
                  </a:lnTo>
                  <a:lnTo>
                    <a:pt x="426" y="35"/>
                  </a:lnTo>
                  <a:lnTo>
                    <a:pt x="428" y="38"/>
                  </a:lnTo>
                  <a:lnTo>
                    <a:pt x="430" y="41"/>
                  </a:lnTo>
                  <a:lnTo>
                    <a:pt x="434" y="43"/>
                  </a:lnTo>
                  <a:lnTo>
                    <a:pt x="436" y="48"/>
                  </a:lnTo>
                  <a:lnTo>
                    <a:pt x="437" y="53"/>
                  </a:lnTo>
                  <a:lnTo>
                    <a:pt x="439" y="57"/>
                  </a:lnTo>
                  <a:lnTo>
                    <a:pt x="442" y="60"/>
                  </a:lnTo>
                  <a:lnTo>
                    <a:pt x="443" y="65"/>
                  </a:lnTo>
                  <a:lnTo>
                    <a:pt x="445" y="68"/>
                  </a:lnTo>
                  <a:lnTo>
                    <a:pt x="446" y="70"/>
                  </a:lnTo>
                  <a:lnTo>
                    <a:pt x="446" y="72"/>
                  </a:lnTo>
                  <a:lnTo>
                    <a:pt x="447" y="73"/>
                  </a:lnTo>
                  <a:lnTo>
                    <a:pt x="448" y="74"/>
                  </a:lnTo>
                  <a:lnTo>
                    <a:pt x="451" y="75"/>
                  </a:lnTo>
                  <a:lnTo>
                    <a:pt x="455" y="76"/>
                  </a:lnTo>
                  <a:lnTo>
                    <a:pt x="459" y="79"/>
                  </a:lnTo>
                  <a:lnTo>
                    <a:pt x="460" y="82"/>
                  </a:lnTo>
                  <a:lnTo>
                    <a:pt x="463" y="85"/>
                  </a:lnTo>
                  <a:lnTo>
                    <a:pt x="466" y="86"/>
                  </a:lnTo>
                  <a:lnTo>
                    <a:pt x="469" y="91"/>
                  </a:lnTo>
                  <a:lnTo>
                    <a:pt x="471" y="95"/>
                  </a:lnTo>
                  <a:lnTo>
                    <a:pt x="473" y="99"/>
                  </a:lnTo>
                  <a:lnTo>
                    <a:pt x="478" y="102"/>
                  </a:lnTo>
                  <a:lnTo>
                    <a:pt x="484" y="110"/>
                  </a:lnTo>
                  <a:lnTo>
                    <a:pt x="488" y="114"/>
                  </a:lnTo>
                  <a:lnTo>
                    <a:pt x="493" y="117"/>
                  </a:lnTo>
                  <a:lnTo>
                    <a:pt x="495" y="122"/>
                  </a:lnTo>
                  <a:lnTo>
                    <a:pt x="498" y="127"/>
                  </a:lnTo>
                  <a:lnTo>
                    <a:pt x="500" y="131"/>
                  </a:lnTo>
                  <a:lnTo>
                    <a:pt x="505" y="134"/>
                  </a:lnTo>
                  <a:lnTo>
                    <a:pt x="506" y="136"/>
                  </a:lnTo>
                  <a:lnTo>
                    <a:pt x="507" y="138"/>
                  </a:lnTo>
                  <a:lnTo>
                    <a:pt x="510" y="143"/>
                  </a:lnTo>
                  <a:lnTo>
                    <a:pt x="513" y="145"/>
                  </a:lnTo>
                  <a:lnTo>
                    <a:pt x="514" y="146"/>
                  </a:lnTo>
                  <a:lnTo>
                    <a:pt x="517" y="147"/>
                  </a:lnTo>
                  <a:lnTo>
                    <a:pt x="519" y="149"/>
                  </a:lnTo>
                  <a:lnTo>
                    <a:pt x="519" y="152"/>
                  </a:lnTo>
                  <a:lnTo>
                    <a:pt x="520" y="153"/>
                  </a:lnTo>
                  <a:lnTo>
                    <a:pt x="522" y="156"/>
                  </a:lnTo>
                  <a:lnTo>
                    <a:pt x="524" y="158"/>
                  </a:lnTo>
                  <a:lnTo>
                    <a:pt x="528" y="160"/>
                  </a:lnTo>
                  <a:lnTo>
                    <a:pt x="531" y="163"/>
                  </a:lnTo>
                  <a:lnTo>
                    <a:pt x="534" y="166"/>
                  </a:lnTo>
                  <a:lnTo>
                    <a:pt x="536" y="168"/>
                  </a:lnTo>
                  <a:lnTo>
                    <a:pt x="539" y="170"/>
                  </a:lnTo>
                  <a:lnTo>
                    <a:pt x="540" y="173"/>
                  </a:lnTo>
                  <a:lnTo>
                    <a:pt x="540" y="175"/>
                  </a:lnTo>
                  <a:lnTo>
                    <a:pt x="540" y="177"/>
                  </a:lnTo>
                  <a:lnTo>
                    <a:pt x="541" y="179"/>
                  </a:lnTo>
                  <a:lnTo>
                    <a:pt x="542" y="180"/>
                  </a:lnTo>
                  <a:lnTo>
                    <a:pt x="545" y="182"/>
                  </a:lnTo>
                  <a:lnTo>
                    <a:pt x="552" y="181"/>
                  </a:lnTo>
                  <a:lnTo>
                    <a:pt x="557" y="181"/>
                  </a:lnTo>
                  <a:lnTo>
                    <a:pt x="565" y="181"/>
                  </a:lnTo>
                  <a:lnTo>
                    <a:pt x="570" y="181"/>
                  </a:lnTo>
                  <a:lnTo>
                    <a:pt x="572" y="181"/>
                  </a:lnTo>
                  <a:lnTo>
                    <a:pt x="573" y="181"/>
                  </a:lnTo>
                  <a:lnTo>
                    <a:pt x="575" y="180"/>
                  </a:lnTo>
                  <a:lnTo>
                    <a:pt x="580" y="179"/>
                  </a:lnTo>
                  <a:lnTo>
                    <a:pt x="586" y="177"/>
                  </a:lnTo>
                  <a:lnTo>
                    <a:pt x="588" y="174"/>
                  </a:lnTo>
                  <a:lnTo>
                    <a:pt x="589" y="171"/>
                  </a:lnTo>
                  <a:lnTo>
                    <a:pt x="589" y="168"/>
                  </a:lnTo>
                  <a:lnTo>
                    <a:pt x="592" y="165"/>
                  </a:lnTo>
                  <a:lnTo>
                    <a:pt x="594" y="159"/>
                  </a:lnTo>
                  <a:lnTo>
                    <a:pt x="596" y="156"/>
                  </a:lnTo>
                  <a:lnTo>
                    <a:pt x="600" y="154"/>
                  </a:lnTo>
                  <a:lnTo>
                    <a:pt x="599" y="150"/>
                  </a:lnTo>
                  <a:lnTo>
                    <a:pt x="600" y="147"/>
                  </a:lnTo>
                  <a:lnTo>
                    <a:pt x="602" y="145"/>
                  </a:lnTo>
                  <a:lnTo>
                    <a:pt x="607" y="143"/>
                  </a:lnTo>
                  <a:lnTo>
                    <a:pt x="610" y="145"/>
                  </a:lnTo>
                  <a:lnTo>
                    <a:pt x="611" y="146"/>
                  </a:lnTo>
                  <a:lnTo>
                    <a:pt x="612" y="149"/>
                  </a:lnTo>
                  <a:lnTo>
                    <a:pt x="614" y="152"/>
                  </a:lnTo>
                  <a:lnTo>
                    <a:pt x="617" y="153"/>
                  </a:lnTo>
                  <a:lnTo>
                    <a:pt x="620" y="155"/>
                  </a:lnTo>
                  <a:lnTo>
                    <a:pt x="625" y="160"/>
                  </a:lnTo>
                  <a:lnTo>
                    <a:pt x="629" y="164"/>
                  </a:lnTo>
                  <a:lnTo>
                    <a:pt x="630" y="166"/>
                  </a:lnTo>
                  <a:lnTo>
                    <a:pt x="631" y="168"/>
                  </a:lnTo>
                  <a:lnTo>
                    <a:pt x="633" y="168"/>
                  </a:lnTo>
                  <a:lnTo>
                    <a:pt x="634" y="168"/>
                  </a:lnTo>
                  <a:lnTo>
                    <a:pt x="636" y="166"/>
                  </a:lnTo>
                  <a:lnTo>
                    <a:pt x="639" y="163"/>
                  </a:lnTo>
                  <a:lnTo>
                    <a:pt x="640" y="157"/>
                  </a:lnTo>
                  <a:lnTo>
                    <a:pt x="642" y="153"/>
                  </a:lnTo>
                  <a:lnTo>
                    <a:pt x="647" y="150"/>
                  </a:lnTo>
                  <a:lnTo>
                    <a:pt x="652" y="148"/>
                  </a:lnTo>
                  <a:lnTo>
                    <a:pt x="654" y="144"/>
                  </a:lnTo>
                  <a:lnTo>
                    <a:pt x="655" y="142"/>
                  </a:lnTo>
                  <a:lnTo>
                    <a:pt x="657" y="140"/>
                  </a:lnTo>
                  <a:lnTo>
                    <a:pt x="659" y="141"/>
                  </a:lnTo>
                  <a:lnTo>
                    <a:pt x="661" y="141"/>
                  </a:lnTo>
                  <a:lnTo>
                    <a:pt x="665" y="144"/>
                  </a:lnTo>
                  <a:lnTo>
                    <a:pt x="669" y="145"/>
                  </a:lnTo>
                  <a:lnTo>
                    <a:pt x="672" y="145"/>
                  </a:lnTo>
                  <a:lnTo>
                    <a:pt x="677" y="144"/>
                  </a:lnTo>
                  <a:lnTo>
                    <a:pt x="680" y="144"/>
                  </a:lnTo>
                  <a:lnTo>
                    <a:pt x="681" y="143"/>
                  </a:lnTo>
                  <a:lnTo>
                    <a:pt x="682" y="141"/>
                  </a:lnTo>
                  <a:lnTo>
                    <a:pt x="683" y="138"/>
                  </a:lnTo>
                  <a:lnTo>
                    <a:pt x="684" y="136"/>
                  </a:lnTo>
                  <a:lnTo>
                    <a:pt x="699" y="138"/>
                  </a:lnTo>
                  <a:lnTo>
                    <a:pt x="706" y="139"/>
                  </a:lnTo>
                  <a:lnTo>
                    <a:pt x="714" y="139"/>
                  </a:lnTo>
                  <a:lnTo>
                    <a:pt x="718" y="140"/>
                  </a:lnTo>
                  <a:lnTo>
                    <a:pt x="720" y="140"/>
                  </a:lnTo>
                  <a:lnTo>
                    <a:pt x="723" y="139"/>
                  </a:lnTo>
                  <a:lnTo>
                    <a:pt x="726" y="138"/>
                  </a:lnTo>
                  <a:lnTo>
                    <a:pt x="730" y="140"/>
                  </a:lnTo>
                  <a:lnTo>
                    <a:pt x="733" y="144"/>
                  </a:lnTo>
                  <a:lnTo>
                    <a:pt x="735" y="146"/>
                  </a:lnTo>
                  <a:lnTo>
                    <a:pt x="740" y="147"/>
                  </a:lnTo>
                  <a:lnTo>
                    <a:pt x="742" y="151"/>
                  </a:lnTo>
                  <a:lnTo>
                    <a:pt x="745" y="153"/>
                  </a:lnTo>
                  <a:lnTo>
                    <a:pt x="747" y="155"/>
                  </a:lnTo>
                  <a:lnTo>
                    <a:pt x="749" y="158"/>
                  </a:lnTo>
                  <a:lnTo>
                    <a:pt x="749" y="162"/>
                  </a:lnTo>
                  <a:lnTo>
                    <a:pt x="749" y="164"/>
                  </a:lnTo>
                  <a:lnTo>
                    <a:pt x="747" y="166"/>
                  </a:lnTo>
                  <a:lnTo>
                    <a:pt x="742" y="168"/>
                  </a:lnTo>
                  <a:lnTo>
                    <a:pt x="737" y="170"/>
                  </a:lnTo>
                  <a:lnTo>
                    <a:pt x="730" y="175"/>
                  </a:lnTo>
                  <a:lnTo>
                    <a:pt x="725" y="181"/>
                  </a:lnTo>
                  <a:lnTo>
                    <a:pt x="724" y="184"/>
                  </a:lnTo>
                  <a:lnTo>
                    <a:pt x="723" y="185"/>
                  </a:lnTo>
                  <a:lnTo>
                    <a:pt x="722" y="188"/>
                  </a:lnTo>
                  <a:lnTo>
                    <a:pt x="719" y="191"/>
                  </a:lnTo>
                  <a:lnTo>
                    <a:pt x="716" y="194"/>
                  </a:lnTo>
                  <a:lnTo>
                    <a:pt x="716" y="197"/>
                  </a:lnTo>
                  <a:lnTo>
                    <a:pt x="717" y="198"/>
                  </a:lnTo>
                  <a:lnTo>
                    <a:pt x="717" y="200"/>
                  </a:lnTo>
                  <a:lnTo>
                    <a:pt x="716" y="201"/>
                  </a:lnTo>
                  <a:lnTo>
                    <a:pt x="714" y="203"/>
                  </a:lnTo>
                  <a:lnTo>
                    <a:pt x="716" y="207"/>
                  </a:lnTo>
                  <a:lnTo>
                    <a:pt x="718" y="211"/>
                  </a:lnTo>
                  <a:lnTo>
                    <a:pt x="724" y="216"/>
                  </a:lnTo>
                  <a:lnTo>
                    <a:pt x="726" y="223"/>
                  </a:lnTo>
                  <a:lnTo>
                    <a:pt x="729" y="229"/>
                  </a:lnTo>
                  <a:lnTo>
                    <a:pt x="725" y="232"/>
                  </a:lnTo>
                  <a:lnTo>
                    <a:pt x="722" y="233"/>
                  </a:lnTo>
                  <a:lnTo>
                    <a:pt x="718" y="234"/>
                  </a:lnTo>
                  <a:lnTo>
                    <a:pt x="714" y="235"/>
                  </a:lnTo>
                  <a:lnTo>
                    <a:pt x="712" y="238"/>
                  </a:lnTo>
                  <a:lnTo>
                    <a:pt x="708" y="241"/>
                  </a:lnTo>
                  <a:lnTo>
                    <a:pt x="705" y="242"/>
                  </a:lnTo>
                  <a:lnTo>
                    <a:pt x="701" y="243"/>
                  </a:lnTo>
                  <a:lnTo>
                    <a:pt x="696" y="246"/>
                  </a:lnTo>
                  <a:lnTo>
                    <a:pt x="690" y="248"/>
                  </a:lnTo>
                  <a:lnTo>
                    <a:pt x="683" y="253"/>
                  </a:lnTo>
                  <a:lnTo>
                    <a:pt x="677" y="256"/>
                  </a:lnTo>
                  <a:lnTo>
                    <a:pt x="671" y="254"/>
                  </a:lnTo>
                  <a:lnTo>
                    <a:pt x="667" y="252"/>
                  </a:lnTo>
                  <a:lnTo>
                    <a:pt x="665" y="250"/>
                  </a:lnTo>
                  <a:lnTo>
                    <a:pt x="660" y="248"/>
                  </a:lnTo>
                  <a:lnTo>
                    <a:pt x="657" y="246"/>
                  </a:lnTo>
                  <a:lnTo>
                    <a:pt x="654" y="245"/>
                  </a:lnTo>
                  <a:lnTo>
                    <a:pt x="652" y="243"/>
                  </a:lnTo>
                  <a:lnTo>
                    <a:pt x="649" y="243"/>
                  </a:lnTo>
                  <a:lnTo>
                    <a:pt x="647" y="243"/>
                  </a:lnTo>
                  <a:lnTo>
                    <a:pt x="643" y="244"/>
                  </a:lnTo>
                  <a:lnTo>
                    <a:pt x="639" y="244"/>
                  </a:lnTo>
                  <a:lnTo>
                    <a:pt x="637" y="247"/>
                  </a:lnTo>
                  <a:lnTo>
                    <a:pt x="635" y="248"/>
                  </a:lnTo>
                  <a:lnTo>
                    <a:pt x="631" y="249"/>
                  </a:lnTo>
                  <a:lnTo>
                    <a:pt x="626" y="250"/>
                  </a:lnTo>
                  <a:lnTo>
                    <a:pt x="620" y="250"/>
                  </a:lnTo>
                  <a:lnTo>
                    <a:pt x="616" y="252"/>
                  </a:lnTo>
                  <a:lnTo>
                    <a:pt x="611" y="255"/>
                  </a:lnTo>
                  <a:lnTo>
                    <a:pt x="605" y="253"/>
                  </a:lnTo>
                  <a:lnTo>
                    <a:pt x="600" y="250"/>
                  </a:lnTo>
                  <a:lnTo>
                    <a:pt x="594" y="249"/>
                  </a:lnTo>
                  <a:lnTo>
                    <a:pt x="588" y="247"/>
                  </a:lnTo>
                  <a:lnTo>
                    <a:pt x="587" y="245"/>
                  </a:lnTo>
                  <a:lnTo>
                    <a:pt x="586" y="243"/>
                  </a:lnTo>
                  <a:lnTo>
                    <a:pt x="583" y="241"/>
                  </a:lnTo>
                  <a:lnTo>
                    <a:pt x="580" y="240"/>
                  </a:lnTo>
                  <a:lnTo>
                    <a:pt x="573" y="240"/>
                  </a:lnTo>
                  <a:lnTo>
                    <a:pt x="571" y="237"/>
                  </a:lnTo>
                  <a:lnTo>
                    <a:pt x="570" y="235"/>
                  </a:lnTo>
                  <a:lnTo>
                    <a:pt x="567" y="233"/>
                  </a:lnTo>
                  <a:lnTo>
                    <a:pt x="565" y="231"/>
                  </a:lnTo>
                  <a:lnTo>
                    <a:pt x="561" y="232"/>
                  </a:lnTo>
                  <a:lnTo>
                    <a:pt x="558" y="233"/>
                  </a:lnTo>
                  <a:lnTo>
                    <a:pt x="551" y="234"/>
                  </a:lnTo>
                  <a:lnTo>
                    <a:pt x="547" y="242"/>
                  </a:lnTo>
                  <a:lnTo>
                    <a:pt x="541" y="249"/>
                  </a:lnTo>
                  <a:lnTo>
                    <a:pt x="534" y="256"/>
                  </a:lnTo>
                  <a:lnTo>
                    <a:pt x="526" y="263"/>
                  </a:lnTo>
                  <a:lnTo>
                    <a:pt x="525" y="266"/>
                  </a:lnTo>
                  <a:lnTo>
                    <a:pt x="523" y="269"/>
                  </a:lnTo>
                  <a:lnTo>
                    <a:pt x="520" y="271"/>
                  </a:lnTo>
                  <a:lnTo>
                    <a:pt x="518" y="273"/>
                  </a:lnTo>
                  <a:lnTo>
                    <a:pt x="511" y="275"/>
                  </a:lnTo>
                  <a:lnTo>
                    <a:pt x="502" y="277"/>
                  </a:lnTo>
                  <a:lnTo>
                    <a:pt x="498" y="281"/>
                  </a:lnTo>
                  <a:lnTo>
                    <a:pt x="494" y="285"/>
                  </a:lnTo>
                  <a:lnTo>
                    <a:pt x="486" y="295"/>
                  </a:lnTo>
                  <a:lnTo>
                    <a:pt x="486" y="300"/>
                  </a:lnTo>
                  <a:lnTo>
                    <a:pt x="483" y="306"/>
                  </a:lnTo>
                  <a:lnTo>
                    <a:pt x="481" y="310"/>
                  </a:lnTo>
                  <a:lnTo>
                    <a:pt x="476" y="313"/>
                  </a:lnTo>
                  <a:lnTo>
                    <a:pt x="471" y="313"/>
                  </a:lnTo>
                  <a:lnTo>
                    <a:pt x="469" y="313"/>
                  </a:lnTo>
                  <a:lnTo>
                    <a:pt x="465" y="311"/>
                  </a:lnTo>
                  <a:lnTo>
                    <a:pt x="464" y="310"/>
                  </a:lnTo>
                  <a:lnTo>
                    <a:pt x="463" y="308"/>
                  </a:lnTo>
                  <a:lnTo>
                    <a:pt x="461" y="306"/>
                  </a:lnTo>
                  <a:lnTo>
                    <a:pt x="459" y="303"/>
                  </a:lnTo>
                  <a:lnTo>
                    <a:pt x="447" y="304"/>
                  </a:lnTo>
                  <a:lnTo>
                    <a:pt x="435" y="304"/>
                  </a:lnTo>
                  <a:lnTo>
                    <a:pt x="433" y="306"/>
                  </a:lnTo>
                  <a:lnTo>
                    <a:pt x="429" y="308"/>
                  </a:lnTo>
                  <a:lnTo>
                    <a:pt x="428" y="310"/>
                  </a:lnTo>
                  <a:lnTo>
                    <a:pt x="426" y="311"/>
                  </a:lnTo>
                  <a:lnTo>
                    <a:pt x="414" y="310"/>
                  </a:lnTo>
                  <a:lnTo>
                    <a:pt x="408" y="310"/>
                  </a:lnTo>
                  <a:lnTo>
                    <a:pt x="402" y="312"/>
                  </a:lnTo>
                  <a:lnTo>
                    <a:pt x="401" y="317"/>
                  </a:lnTo>
                  <a:lnTo>
                    <a:pt x="398" y="323"/>
                  </a:lnTo>
                  <a:lnTo>
                    <a:pt x="394" y="327"/>
                  </a:lnTo>
                  <a:lnTo>
                    <a:pt x="392" y="330"/>
                  </a:lnTo>
                  <a:lnTo>
                    <a:pt x="390" y="330"/>
                  </a:lnTo>
                  <a:lnTo>
                    <a:pt x="388" y="334"/>
                  </a:lnTo>
                  <a:lnTo>
                    <a:pt x="386" y="336"/>
                  </a:lnTo>
                  <a:lnTo>
                    <a:pt x="378" y="340"/>
                  </a:lnTo>
                  <a:lnTo>
                    <a:pt x="377" y="347"/>
                  </a:lnTo>
                  <a:lnTo>
                    <a:pt x="376" y="354"/>
                  </a:lnTo>
                  <a:lnTo>
                    <a:pt x="376" y="361"/>
                  </a:lnTo>
                  <a:lnTo>
                    <a:pt x="376" y="368"/>
                  </a:lnTo>
                  <a:lnTo>
                    <a:pt x="375" y="372"/>
                  </a:lnTo>
                  <a:lnTo>
                    <a:pt x="373" y="376"/>
                  </a:lnTo>
                  <a:lnTo>
                    <a:pt x="372" y="377"/>
                  </a:lnTo>
                  <a:lnTo>
                    <a:pt x="370" y="378"/>
                  </a:lnTo>
                  <a:lnTo>
                    <a:pt x="365" y="379"/>
                  </a:lnTo>
                  <a:lnTo>
                    <a:pt x="360" y="379"/>
                  </a:lnTo>
                  <a:lnTo>
                    <a:pt x="355" y="380"/>
                  </a:lnTo>
                  <a:lnTo>
                    <a:pt x="351" y="385"/>
                  </a:lnTo>
                  <a:lnTo>
                    <a:pt x="345" y="389"/>
                  </a:lnTo>
                  <a:lnTo>
                    <a:pt x="339" y="393"/>
                  </a:lnTo>
                  <a:lnTo>
                    <a:pt x="330" y="395"/>
                  </a:lnTo>
                  <a:lnTo>
                    <a:pt x="327" y="400"/>
                  </a:lnTo>
                  <a:lnTo>
                    <a:pt x="325" y="405"/>
                  </a:lnTo>
                  <a:lnTo>
                    <a:pt x="324" y="410"/>
                  </a:lnTo>
                  <a:lnTo>
                    <a:pt x="320" y="414"/>
                  </a:lnTo>
                  <a:lnTo>
                    <a:pt x="318" y="415"/>
                  </a:lnTo>
                  <a:lnTo>
                    <a:pt x="317" y="416"/>
                  </a:lnTo>
                  <a:lnTo>
                    <a:pt x="313" y="416"/>
                  </a:lnTo>
                  <a:lnTo>
                    <a:pt x="301" y="415"/>
                  </a:lnTo>
                  <a:lnTo>
                    <a:pt x="288" y="415"/>
                  </a:lnTo>
                  <a:lnTo>
                    <a:pt x="261" y="415"/>
                  </a:lnTo>
                  <a:lnTo>
                    <a:pt x="259" y="417"/>
                  </a:lnTo>
                  <a:lnTo>
                    <a:pt x="258" y="419"/>
                  </a:lnTo>
                  <a:lnTo>
                    <a:pt x="257" y="420"/>
                  </a:lnTo>
                  <a:lnTo>
                    <a:pt x="253" y="421"/>
                  </a:lnTo>
                  <a:lnTo>
                    <a:pt x="251" y="421"/>
                  </a:lnTo>
                  <a:lnTo>
                    <a:pt x="247" y="421"/>
                  </a:lnTo>
                  <a:lnTo>
                    <a:pt x="243" y="420"/>
                  </a:lnTo>
                  <a:lnTo>
                    <a:pt x="240" y="419"/>
                  </a:lnTo>
                  <a:lnTo>
                    <a:pt x="239" y="418"/>
                  </a:lnTo>
                  <a:lnTo>
                    <a:pt x="239" y="416"/>
                  </a:lnTo>
                  <a:lnTo>
                    <a:pt x="237" y="413"/>
                  </a:lnTo>
                  <a:lnTo>
                    <a:pt x="237" y="412"/>
                  </a:lnTo>
                  <a:lnTo>
                    <a:pt x="234" y="411"/>
                  </a:lnTo>
                  <a:lnTo>
                    <a:pt x="231" y="410"/>
                  </a:lnTo>
                  <a:lnTo>
                    <a:pt x="228" y="410"/>
                  </a:lnTo>
                  <a:lnTo>
                    <a:pt x="225" y="410"/>
                  </a:lnTo>
                  <a:lnTo>
                    <a:pt x="220" y="410"/>
                  </a:lnTo>
                  <a:lnTo>
                    <a:pt x="217" y="410"/>
                  </a:lnTo>
                  <a:lnTo>
                    <a:pt x="214" y="410"/>
                  </a:lnTo>
                  <a:lnTo>
                    <a:pt x="213" y="408"/>
                  </a:lnTo>
                  <a:lnTo>
                    <a:pt x="212" y="403"/>
                  </a:lnTo>
                  <a:lnTo>
                    <a:pt x="210" y="400"/>
                  </a:lnTo>
                  <a:lnTo>
                    <a:pt x="207" y="397"/>
                  </a:lnTo>
                  <a:lnTo>
                    <a:pt x="206" y="392"/>
                  </a:lnTo>
                  <a:lnTo>
                    <a:pt x="207" y="387"/>
                  </a:lnTo>
                  <a:lnTo>
                    <a:pt x="207" y="383"/>
                  </a:lnTo>
                  <a:lnTo>
                    <a:pt x="206" y="377"/>
                  </a:lnTo>
                  <a:lnTo>
                    <a:pt x="205" y="376"/>
                  </a:lnTo>
                  <a:lnTo>
                    <a:pt x="204" y="376"/>
                  </a:lnTo>
                  <a:lnTo>
                    <a:pt x="200" y="376"/>
                  </a:lnTo>
                  <a:lnTo>
                    <a:pt x="196" y="375"/>
                  </a:lnTo>
                  <a:lnTo>
                    <a:pt x="193" y="374"/>
                  </a:lnTo>
                  <a:lnTo>
                    <a:pt x="188" y="372"/>
                  </a:lnTo>
                  <a:lnTo>
                    <a:pt x="184" y="371"/>
                  </a:lnTo>
                  <a:lnTo>
                    <a:pt x="181" y="368"/>
                  </a:lnTo>
                  <a:lnTo>
                    <a:pt x="178" y="363"/>
                  </a:lnTo>
                  <a:lnTo>
                    <a:pt x="178" y="353"/>
                  </a:lnTo>
                  <a:lnTo>
                    <a:pt x="182" y="344"/>
                  </a:lnTo>
                  <a:lnTo>
                    <a:pt x="184" y="340"/>
                  </a:lnTo>
                  <a:lnTo>
                    <a:pt x="188" y="336"/>
                  </a:lnTo>
                  <a:lnTo>
                    <a:pt x="190" y="330"/>
                  </a:lnTo>
                  <a:lnTo>
                    <a:pt x="193" y="323"/>
                  </a:lnTo>
                  <a:lnTo>
                    <a:pt x="193" y="319"/>
                  </a:lnTo>
                  <a:lnTo>
                    <a:pt x="194" y="314"/>
                  </a:lnTo>
                  <a:lnTo>
                    <a:pt x="195" y="310"/>
                  </a:lnTo>
                  <a:lnTo>
                    <a:pt x="199" y="308"/>
                  </a:lnTo>
                  <a:lnTo>
                    <a:pt x="200" y="306"/>
                  </a:lnTo>
                  <a:lnTo>
                    <a:pt x="201" y="304"/>
                  </a:lnTo>
                  <a:lnTo>
                    <a:pt x="204" y="299"/>
                  </a:lnTo>
                  <a:lnTo>
                    <a:pt x="206" y="293"/>
                  </a:lnTo>
                  <a:lnTo>
                    <a:pt x="207" y="291"/>
                  </a:lnTo>
                  <a:lnTo>
                    <a:pt x="207" y="289"/>
                  </a:lnTo>
                  <a:lnTo>
                    <a:pt x="205" y="286"/>
                  </a:lnTo>
                  <a:lnTo>
                    <a:pt x="204" y="284"/>
                  </a:lnTo>
                  <a:lnTo>
                    <a:pt x="202" y="283"/>
                  </a:lnTo>
                  <a:lnTo>
                    <a:pt x="200" y="281"/>
                  </a:lnTo>
                  <a:lnTo>
                    <a:pt x="199" y="274"/>
                  </a:lnTo>
                  <a:lnTo>
                    <a:pt x="198" y="269"/>
                  </a:lnTo>
                  <a:lnTo>
                    <a:pt x="195" y="264"/>
                  </a:lnTo>
                  <a:lnTo>
                    <a:pt x="193" y="258"/>
                  </a:lnTo>
                  <a:lnTo>
                    <a:pt x="189" y="249"/>
                  </a:lnTo>
                  <a:lnTo>
                    <a:pt x="183" y="241"/>
                  </a:lnTo>
                  <a:lnTo>
                    <a:pt x="182" y="238"/>
                  </a:lnTo>
                  <a:lnTo>
                    <a:pt x="180" y="237"/>
                  </a:lnTo>
                  <a:lnTo>
                    <a:pt x="177" y="236"/>
                  </a:lnTo>
                  <a:lnTo>
                    <a:pt x="173" y="235"/>
                  </a:lnTo>
                  <a:lnTo>
                    <a:pt x="171" y="230"/>
                  </a:lnTo>
                  <a:lnTo>
                    <a:pt x="171" y="227"/>
                  </a:lnTo>
                  <a:lnTo>
                    <a:pt x="170" y="226"/>
                  </a:lnTo>
                  <a:lnTo>
                    <a:pt x="169" y="226"/>
                  </a:lnTo>
                  <a:lnTo>
                    <a:pt x="166" y="226"/>
                  </a:lnTo>
                  <a:lnTo>
                    <a:pt x="161" y="226"/>
                  </a:lnTo>
                  <a:lnTo>
                    <a:pt x="159" y="229"/>
                  </a:lnTo>
                  <a:lnTo>
                    <a:pt x="158" y="231"/>
                  </a:lnTo>
                  <a:lnTo>
                    <a:pt x="154" y="233"/>
                  </a:lnTo>
                  <a:lnTo>
                    <a:pt x="151" y="234"/>
                  </a:lnTo>
                  <a:lnTo>
                    <a:pt x="147" y="234"/>
                  </a:lnTo>
                  <a:lnTo>
                    <a:pt x="143" y="234"/>
                  </a:lnTo>
                  <a:lnTo>
                    <a:pt x="140" y="236"/>
                  </a:lnTo>
                  <a:lnTo>
                    <a:pt x="139" y="236"/>
                  </a:lnTo>
                  <a:lnTo>
                    <a:pt x="136" y="236"/>
                  </a:lnTo>
                  <a:lnTo>
                    <a:pt x="135" y="235"/>
                  </a:lnTo>
                  <a:lnTo>
                    <a:pt x="134" y="233"/>
                  </a:lnTo>
                  <a:lnTo>
                    <a:pt x="128" y="229"/>
                  </a:lnTo>
                  <a:lnTo>
                    <a:pt x="120" y="224"/>
                  </a:lnTo>
                  <a:lnTo>
                    <a:pt x="117" y="218"/>
                  </a:lnTo>
                  <a:lnTo>
                    <a:pt x="112" y="214"/>
                  </a:lnTo>
                  <a:lnTo>
                    <a:pt x="105" y="211"/>
                  </a:lnTo>
                  <a:lnTo>
                    <a:pt x="98" y="210"/>
                  </a:lnTo>
                  <a:lnTo>
                    <a:pt x="98" y="208"/>
                  </a:lnTo>
                  <a:lnTo>
                    <a:pt x="95" y="206"/>
                  </a:lnTo>
                  <a:lnTo>
                    <a:pt x="90" y="200"/>
                  </a:lnTo>
                  <a:lnTo>
                    <a:pt x="84" y="194"/>
                  </a:lnTo>
                  <a:lnTo>
                    <a:pt x="82" y="192"/>
                  </a:lnTo>
                  <a:lnTo>
                    <a:pt x="80" y="191"/>
                  </a:lnTo>
                  <a:lnTo>
                    <a:pt x="72" y="189"/>
                  </a:lnTo>
                  <a:lnTo>
                    <a:pt x="66" y="188"/>
                  </a:lnTo>
                  <a:lnTo>
                    <a:pt x="60" y="188"/>
                  </a:lnTo>
                  <a:lnTo>
                    <a:pt x="55" y="190"/>
                  </a:lnTo>
                  <a:lnTo>
                    <a:pt x="52" y="194"/>
                  </a:lnTo>
                  <a:lnTo>
                    <a:pt x="46" y="195"/>
                  </a:lnTo>
                  <a:lnTo>
                    <a:pt x="42" y="193"/>
                  </a:lnTo>
                  <a:lnTo>
                    <a:pt x="39" y="192"/>
                  </a:lnTo>
                  <a:lnTo>
                    <a:pt x="35" y="193"/>
                  </a:lnTo>
                  <a:lnTo>
                    <a:pt x="30" y="194"/>
                  </a:lnTo>
                  <a:lnTo>
                    <a:pt x="28" y="196"/>
                  </a:lnTo>
                  <a:lnTo>
                    <a:pt x="27" y="198"/>
                  </a:lnTo>
                  <a:lnTo>
                    <a:pt x="24" y="200"/>
                  </a:lnTo>
                  <a:lnTo>
                    <a:pt x="22" y="201"/>
                  </a:lnTo>
                  <a:lnTo>
                    <a:pt x="19" y="203"/>
                  </a:lnTo>
                  <a:lnTo>
                    <a:pt x="16" y="205"/>
                  </a:lnTo>
                  <a:lnTo>
                    <a:pt x="13" y="206"/>
                  </a:lnTo>
                  <a:lnTo>
                    <a:pt x="12" y="207"/>
                  </a:lnTo>
                  <a:lnTo>
                    <a:pt x="8" y="202"/>
                  </a:lnTo>
                  <a:lnTo>
                    <a:pt x="6" y="195"/>
                  </a:lnTo>
                  <a:lnTo>
                    <a:pt x="4" y="189"/>
                  </a:lnTo>
                  <a:lnTo>
                    <a:pt x="2" y="187"/>
                  </a:lnTo>
                  <a:lnTo>
                    <a:pt x="0" y="185"/>
                  </a:lnTo>
                  <a:lnTo>
                    <a:pt x="1" y="181"/>
                  </a:lnTo>
                  <a:lnTo>
                    <a:pt x="4" y="177"/>
                  </a:lnTo>
                  <a:lnTo>
                    <a:pt x="6" y="175"/>
                  </a:lnTo>
                  <a:lnTo>
                    <a:pt x="11" y="173"/>
                  </a:lnTo>
                  <a:lnTo>
                    <a:pt x="13" y="170"/>
                  </a:lnTo>
                  <a:lnTo>
                    <a:pt x="17" y="166"/>
                  </a:lnTo>
                  <a:lnTo>
                    <a:pt x="24" y="161"/>
                  </a:lnTo>
                  <a:lnTo>
                    <a:pt x="30" y="153"/>
                  </a:lnTo>
                  <a:lnTo>
                    <a:pt x="34" y="150"/>
                  </a:lnTo>
                  <a:lnTo>
                    <a:pt x="39" y="147"/>
                  </a:lnTo>
                  <a:lnTo>
                    <a:pt x="40" y="145"/>
                  </a:lnTo>
                  <a:lnTo>
                    <a:pt x="41" y="143"/>
                  </a:lnTo>
                  <a:lnTo>
                    <a:pt x="42" y="142"/>
                  </a:lnTo>
                  <a:lnTo>
                    <a:pt x="42" y="141"/>
                  </a:lnTo>
                  <a:lnTo>
                    <a:pt x="49" y="138"/>
                  </a:lnTo>
                  <a:lnTo>
                    <a:pt x="54" y="137"/>
                  </a:lnTo>
                  <a:lnTo>
                    <a:pt x="58" y="134"/>
                  </a:lnTo>
                  <a:lnTo>
                    <a:pt x="63" y="131"/>
                  </a:lnTo>
                  <a:lnTo>
                    <a:pt x="64" y="129"/>
                  </a:lnTo>
                  <a:lnTo>
                    <a:pt x="66" y="126"/>
                  </a:lnTo>
                  <a:lnTo>
                    <a:pt x="72" y="120"/>
                  </a:lnTo>
                  <a:lnTo>
                    <a:pt x="78" y="115"/>
                  </a:lnTo>
                  <a:lnTo>
                    <a:pt x="81" y="113"/>
                  </a:lnTo>
                  <a:lnTo>
                    <a:pt x="83" y="111"/>
                  </a:lnTo>
                  <a:lnTo>
                    <a:pt x="86" y="110"/>
                  </a:lnTo>
                  <a:lnTo>
                    <a:pt x="88" y="110"/>
                  </a:lnTo>
                  <a:lnTo>
                    <a:pt x="93" y="109"/>
                  </a:lnTo>
                  <a:lnTo>
                    <a:pt x="95" y="106"/>
                  </a:lnTo>
                  <a:lnTo>
                    <a:pt x="96" y="104"/>
                  </a:lnTo>
                  <a:lnTo>
                    <a:pt x="98" y="102"/>
                  </a:lnTo>
                  <a:lnTo>
                    <a:pt x="100" y="102"/>
                  </a:lnTo>
                  <a:lnTo>
                    <a:pt x="102" y="101"/>
                  </a:lnTo>
                  <a:lnTo>
                    <a:pt x="106" y="100"/>
                  </a:lnTo>
                  <a:lnTo>
                    <a:pt x="110" y="100"/>
                  </a:lnTo>
                  <a:lnTo>
                    <a:pt x="113" y="98"/>
                  </a:lnTo>
                  <a:lnTo>
                    <a:pt x="116" y="97"/>
                  </a:lnTo>
                  <a:lnTo>
                    <a:pt x="122" y="94"/>
                  </a:lnTo>
                  <a:lnTo>
                    <a:pt x="125" y="92"/>
                  </a:lnTo>
                  <a:lnTo>
                    <a:pt x="130" y="91"/>
                  </a:lnTo>
                  <a:lnTo>
                    <a:pt x="139" y="89"/>
                  </a:lnTo>
                  <a:lnTo>
                    <a:pt x="145" y="85"/>
                  </a:lnTo>
                  <a:lnTo>
                    <a:pt x="148" y="81"/>
                  </a:lnTo>
                  <a:lnTo>
                    <a:pt x="153" y="79"/>
                  </a:lnTo>
                  <a:lnTo>
                    <a:pt x="160" y="77"/>
                  </a:lnTo>
                  <a:lnTo>
                    <a:pt x="165" y="72"/>
                  </a:lnTo>
                  <a:lnTo>
                    <a:pt x="171" y="67"/>
                  </a:lnTo>
                  <a:lnTo>
                    <a:pt x="176" y="67"/>
                  </a:lnTo>
                  <a:lnTo>
                    <a:pt x="180" y="66"/>
                  </a:lnTo>
                  <a:lnTo>
                    <a:pt x="182" y="65"/>
                  </a:lnTo>
                  <a:lnTo>
                    <a:pt x="183" y="64"/>
                  </a:lnTo>
                  <a:lnTo>
                    <a:pt x="184" y="62"/>
                  </a:lnTo>
                  <a:lnTo>
                    <a:pt x="186" y="60"/>
                  </a:lnTo>
                  <a:lnTo>
                    <a:pt x="189" y="58"/>
                  </a:lnTo>
                  <a:lnTo>
                    <a:pt x="192" y="62"/>
                  </a:lnTo>
                  <a:lnTo>
                    <a:pt x="194" y="64"/>
                  </a:lnTo>
                  <a:lnTo>
                    <a:pt x="201" y="68"/>
                  </a:lnTo>
                  <a:lnTo>
                    <a:pt x="205" y="67"/>
                  </a:lnTo>
                  <a:lnTo>
                    <a:pt x="208" y="66"/>
                  </a:lnTo>
                  <a:lnTo>
                    <a:pt x="212" y="66"/>
                  </a:lnTo>
                  <a:lnTo>
                    <a:pt x="216" y="63"/>
                  </a:lnTo>
                  <a:lnTo>
                    <a:pt x="217" y="61"/>
                  </a:lnTo>
                  <a:lnTo>
                    <a:pt x="219" y="60"/>
                  </a:lnTo>
                  <a:lnTo>
                    <a:pt x="222" y="60"/>
                  </a:lnTo>
                  <a:lnTo>
                    <a:pt x="224" y="58"/>
                  </a:lnTo>
                  <a:lnTo>
                    <a:pt x="228" y="55"/>
                  </a:lnTo>
                  <a:lnTo>
                    <a:pt x="228" y="53"/>
                  </a:lnTo>
                  <a:lnTo>
                    <a:pt x="224" y="53"/>
                  </a:lnTo>
                  <a:lnTo>
                    <a:pt x="218" y="53"/>
                  </a:lnTo>
                  <a:lnTo>
                    <a:pt x="214" y="50"/>
                  </a:lnTo>
                  <a:lnTo>
                    <a:pt x="212" y="49"/>
                  </a:lnTo>
                  <a:lnTo>
                    <a:pt x="207" y="49"/>
                  </a:lnTo>
                  <a:lnTo>
                    <a:pt x="201" y="50"/>
                  </a:lnTo>
                </a:path>
              </a:pathLst>
            </a:custGeom>
            <a:solidFill>
              <a:schemeClr val="accent2">
                <a:lumMod val="60000"/>
                <a:lumOff val="40000"/>
              </a:schemeClr>
            </a:solidFill>
            <a:ln w="9525">
              <a:solidFill>
                <a:srgbClr val="5F5F5F"/>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Myriad Pro" pitchFamily="34" charset="0"/>
                <a:ea typeface="+mn-ea"/>
                <a:cs typeface="+mn-cs"/>
              </a:endParaRPr>
            </a:p>
          </p:txBody>
        </p:sp>
      </p:grpSp>
      <p:sp>
        <p:nvSpPr>
          <p:cNvPr id="94" name="Google Shape;511;p33"/>
          <p:cNvSpPr/>
          <p:nvPr/>
        </p:nvSpPr>
        <p:spPr>
          <a:xfrm>
            <a:off x="6557730" y="803931"/>
            <a:ext cx="2473778" cy="562389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prstClr val="black"/>
              </a:buClr>
              <a:buSzTx/>
              <a:buFontTx/>
              <a:buNone/>
              <a:tabLst/>
              <a:defRPr/>
            </a:pPr>
            <a:endParaRPr kumimoji="0" lang="uk-UA" sz="1500" b="0" i="0" u="none" strike="noStrike" kern="1200" cap="none" spc="0" normalizeH="0" baseline="0" noProof="0" dirty="0">
              <a:ln>
                <a:noFill/>
              </a:ln>
              <a:solidFill>
                <a:prstClr val="black"/>
              </a:solidFill>
              <a:effectLst/>
              <a:uLnTx/>
              <a:uFillTx/>
              <a:latin typeface="Calibri"/>
              <a:ea typeface="+mn-ea"/>
              <a:cs typeface="+mn-cs"/>
              <a:sym typeface="Verdana"/>
            </a:endParaRPr>
          </a:p>
        </p:txBody>
      </p:sp>
      <p:sp>
        <p:nvSpPr>
          <p:cNvPr id="33" name="Рамка 32"/>
          <p:cNvSpPr/>
          <p:nvPr/>
        </p:nvSpPr>
        <p:spPr>
          <a:xfrm>
            <a:off x="3139128" y="2166600"/>
            <a:ext cx="108000" cy="144000"/>
          </a:xfrm>
          <a:prstGeom prst="frame">
            <a:avLst>
              <a:gd name="adj1" fmla="val 269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Рамка 35"/>
          <p:cNvSpPr/>
          <p:nvPr/>
        </p:nvSpPr>
        <p:spPr>
          <a:xfrm rot="2064148">
            <a:off x="3481339" y="2565975"/>
            <a:ext cx="98056" cy="206362"/>
          </a:xfrm>
          <a:prstGeom prst="frame">
            <a:avLst>
              <a:gd name="adj1" fmla="val 269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Рамка 36"/>
          <p:cNvSpPr/>
          <p:nvPr/>
        </p:nvSpPr>
        <p:spPr>
          <a:xfrm rot="1023287">
            <a:off x="4112691" y="2942034"/>
            <a:ext cx="96995" cy="187159"/>
          </a:xfrm>
          <a:prstGeom prst="frame">
            <a:avLst>
              <a:gd name="adj1" fmla="val 269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Рамка 37"/>
          <p:cNvSpPr/>
          <p:nvPr/>
        </p:nvSpPr>
        <p:spPr>
          <a:xfrm rot="1023287">
            <a:off x="4722052" y="3212363"/>
            <a:ext cx="103790" cy="179097"/>
          </a:xfrm>
          <a:prstGeom prst="frame">
            <a:avLst>
              <a:gd name="adj1" fmla="val 269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Рамка 39"/>
          <p:cNvSpPr/>
          <p:nvPr/>
        </p:nvSpPr>
        <p:spPr>
          <a:xfrm rot="1023287">
            <a:off x="4832878" y="3666195"/>
            <a:ext cx="198290" cy="105389"/>
          </a:xfrm>
          <a:prstGeom prst="frame">
            <a:avLst>
              <a:gd name="adj1" fmla="val 269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Рамка 40"/>
          <p:cNvSpPr/>
          <p:nvPr/>
        </p:nvSpPr>
        <p:spPr>
          <a:xfrm rot="1023287">
            <a:off x="4232692" y="4173832"/>
            <a:ext cx="120748" cy="154283"/>
          </a:xfrm>
          <a:prstGeom prst="frame">
            <a:avLst>
              <a:gd name="adj1" fmla="val 1919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Прямоугольник 1"/>
          <p:cNvSpPr/>
          <p:nvPr/>
        </p:nvSpPr>
        <p:spPr>
          <a:xfrm>
            <a:off x="6197042" y="1186980"/>
            <a:ext cx="2516785" cy="4801314"/>
          </a:xfrm>
          <a:prstGeom prst="rect">
            <a:avLst/>
          </a:prstGeom>
        </p:spPr>
        <p:txBody>
          <a:bodyPr wrap="square">
            <a:spAutoFit/>
          </a:bodyPr>
          <a:lstStyle/>
          <a:p>
            <a:r>
              <a:rPr lang="en-US" dirty="0">
                <a:solidFill>
                  <a:srgbClr val="5B9BD4"/>
                </a:solidFill>
                <a:latin typeface="Constantia" panose="02030602050306030303" pitchFamily="18" charset="0"/>
              </a:rPr>
              <a:t>The potential of river transport is used by no more than a third of its full capacity</a:t>
            </a:r>
            <a:r>
              <a:rPr lang="en-US" dirty="0" smtClean="0">
                <a:solidFill>
                  <a:srgbClr val="5B9BD4"/>
                </a:solidFill>
                <a:latin typeface="Constantia" panose="02030602050306030303" pitchFamily="18" charset="0"/>
              </a:rPr>
              <a:t>.</a:t>
            </a:r>
            <a:endParaRPr lang="ru-RU" dirty="0" smtClean="0">
              <a:solidFill>
                <a:srgbClr val="5B9BD4"/>
              </a:solidFill>
              <a:latin typeface="Constantia" panose="02030602050306030303" pitchFamily="18" charset="0"/>
            </a:endParaRPr>
          </a:p>
          <a:p>
            <a:endParaRPr lang="en-US" dirty="0">
              <a:solidFill>
                <a:srgbClr val="5B9BD4"/>
              </a:solidFill>
              <a:latin typeface="Constantia" panose="02030602050306030303" pitchFamily="18" charset="0"/>
            </a:endParaRPr>
          </a:p>
          <a:p>
            <a:r>
              <a:rPr lang="en-US" dirty="0">
                <a:solidFill>
                  <a:srgbClr val="5B9BD4"/>
                </a:solidFill>
                <a:latin typeface="Constantia" panose="02030602050306030303" pitchFamily="18" charset="0"/>
              </a:rPr>
              <a:t>The volume of the potential cargo base is about 60 million tons with an increase to 82 million tons by 2030</a:t>
            </a:r>
            <a:r>
              <a:rPr lang="en-US" dirty="0" smtClean="0">
                <a:solidFill>
                  <a:srgbClr val="5B9BD4"/>
                </a:solidFill>
                <a:latin typeface="Constantia" panose="02030602050306030303" pitchFamily="18" charset="0"/>
              </a:rPr>
              <a:t>.</a:t>
            </a:r>
            <a:endParaRPr lang="ru-RU" dirty="0" smtClean="0">
              <a:solidFill>
                <a:srgbClr val="5B9BD4"/>
              </a:solidFill>
              <a:latin typeface="Constantia" panose="02030602050306030303" pitchFamily="18" charset="0"/>
            </a:endParaRPr>
          </a:p>
          <a:p>
            <a:endParaRPr lang="en-US" dirty="0">
              <a:solidFill>
                <a:srgbClr val="5B9BD4"/>
              </a:solidFill>
              <a:latin typeface="Constantia" panose="02030602050306030303" pitchFamily="18" charset="0"/>
            </a:endParaRPr>
          </a:p>
          <a:p>
            <a:r>
              <a:rPr lang="en-US" dirty="0">
                <a:solidFill>
                  <a:srgbClr val="5B9BD4"/>
                </a:solidFill>
                <a:latin typeface="Constantia" panose="02030602050306030303" pitchFamily="18" charset="0"/>
              </a:rPr>
              <a:t>Cargo of origin or destination from/to 12 regions of Ukraine is economically feasible to transport on the Dnieper</a:t>
            </a:r>
            <a:endParaRPr lang="uk-UA" dirty="0">
              <a:solidFill>
                <a:srgbClr val="FF0000"/>
              </a:solidFill>
              <a:latin typeface="Constantia"/>
              <a:sym typeface="Verdana"/>
            </a:endParaRPr>
          </a:p>
        </p:txBody>
      </p:sp>
    </p:spTree>
    <p:extLst>
      <p:ext uri="{BB962C8B-B14F-4D97-AF65-F5344CB8AC3E}">
        <p14:creationId xmlns:p14="http://schemas.microsoft.com/office/powerpoint/2010/main" val="2021583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1184</TotalTime>
  <Words>1079</Words>
  <Application>Microsoft Office PowerPoint</Application>
  <PresentationFormat>Экран (4:3)</PresentationFormat>
  <Paragraphs>78</Paragraphs>
  <Slides>13</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13</vt:i4>
      </vt:variant>
    </vt:vector>
  </HeadingPairs>
  <TitlesOfParts>
    <vt:vector size="23" baseType="lpstr">
      <vt:lpstr>Arial</vt:lpstr>
      <vt:lpstr>Calibri</vt:lpstr>
      <vt:lpstr>Calibri Light</vt:lpstr>
      <vt:lpstr>Constantia</vt:lpstr>
      <vt:lpstr>Myriad Pro</vt:lpstr>
      <vt:lpstr>Times New Roman</vt:lpstr>
      <vt:lpstr>Verdana</vt:lpstr>
      <vt:lpstr>Wingdings 2</vt:lpstr>
      <vt:lpstr>Поток</vt:lpstr>
      <vt:lpstr>Тема Office</vt:lpstr>
      <vt:lpstr>Minstry of Infrastructure  of Ukraine  Policy approach for integrated development of navigation in Ukraine   Olena Starikova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LoMASTER</dc:creator>
  <cp:lastModifiedBy>Admin</cp:lastModifiedBy>
  <cp:revision>158</cp:revision>
  <dcterms:created xsi:type="dcterms:W3CDTF">2019-09-28T13:37:28Z</dcterms:created>
  <dcterms:modified xsi:type="dcterms:W3CDTF">2021-11-22T12:18:13Z</dcterms:modified>
</cp:coreProperties>
</file>