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3" r:id="rId2"/>
    <p:sldId id="280" r:id="rId3"/>
    <p:sldId id="273" r:id="rId4"/>
    <p:sldId id="294" r:id="rId5"/>
    <p:sldId id="288" r:id="rId6"/>
    <p:sldId id="292" r:id="rId7"/>
    <p:sldId id="271" r:id="rId8"/>
    <p:sldId id="283" r:id="rId9"/>
    <p:sldId id="290" r:id="rId10"/>
    <p:sldId id="291" r:id="rId11"/>
    <p:sldId id="282" r:id="rId12"/>
    <p:sldId id="293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3B4"/>
    <a:srgbClr val="F7AB2E"/>
    <a:srgbClr val="6FC9EE"/>
    <a:srgbClr val="45A94B"/>
    <a:srgbClr val="BC371F"/>
    <a:srgbClr val="FFEF2D"/>
    <a:srgbClr val="A00E59"/>
    <a:srgbClr val="32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>
        <p:scale>
          <a:sx n="66" d="100"/>
          <a:sy n="66" d="100"/>
        </p:scale>
        <p:origin x="-197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BFA24-8CBF-4FBE-A7FA-E4EF745F07DB}" type="datetimeFigureOut">
              <a:rPr lang="de-DE" smtClean="0"/>
              <a:t>14.04.2015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5419-81C9-4706-8500-E0EADD8479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47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85419-81C9-4706-8500-E0EADD84796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1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9635" y="5445224"/>
            <a:ext cx="4824413" cy="523875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3200" b="1" kern="1200" dirty="0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de-AT" sz="2800" b="1" kern="120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Meeting </a:t>
            </a:r>
            <a:r>
              <a:rPr lang="de-AT" sz="2800" b="1" kern="1200" dirty="0" err="1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name</a:t>
            </a:r>
            <a:r>
              <a:rPr lang="de-AT" sz="2800" b="1" kern="120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de-DE" sz="2800" b="1" kern="1200" dirty="0">
              <a:solidFill>
                <a:srgbClr val="3C73B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6072188"/>
            <a:ext cx="4824412" cy="277812"/>
          </a:xfrm>
        </p:spPr>
        <p:txBody>
          <a:bodyPr numCol="1"/>
          <a:lstStyle>
            <a:lvl1pPr marL="0" indent="0">
              <a:buNone/>
              <a:defRPr lang="de-DE" sz="3200" b="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z="12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Venue</a:t>
            </a:r>
            <a:r>
              <a:rPr lang="de-AT" sz="12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de-AT" sz="12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dd</a:t>
            </a:r>
            <a:r>
              <a:rPr lang="de-AT" sz="12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/mm/</a:t>
            </a:r>
            <a:r>
              <a:rPr lang="de-AT" sz="12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yyyy</a:t>
            </a:r>
            <a:r>
              <a:rPr lang="de-AT" sz="12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lang="de-AT" sz="12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speaker‘s</a:t>
            </a:r>
            <a:r>
              <a:rPr lang="de-AT" sz="12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AT" sz="12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name</a:t>
            </a:r>
            <a:r>
              <a:rPr lang="de-AT" sz="12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de-AT" sz="12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company</a:t>
            </a:r>
            <a:r>
              <a:rPr lang="de-AT" sz="12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de-DE" sz="1200" b="0" kern="120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 descr="C:\Users\bernd.weissmann\Desktop\newada2_prese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74" y="4007342"/>
            <a:ext cx="3291690" cy="25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:\02-Teamdaten\Ukomm\Grafik\Grafik_Intern\NEWADA2\DanubeNavigation_symbol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0"/>
            <a:ext cx="9144000" cy="3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200" b="1" dirty="0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88145" y="4077072"/>
            <a:ext cx="784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kern="1200" baseline="0" dirty="0" err="1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Thank</a:t>
            </a:r>
            <a:r>
              <a:rPr lang="de-DE" sz="4000" b="1" kern="1200" baseline="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4000" b="1" kern="1200" baseline="0" dirty="0" err="1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you</a:t>
            </a:r>
            <a:r>
              <a:rPr lang="de-DE" sz="4000" b="1" kern="1200" baseline="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4000" b="1" kern="1200" baseline="0" dirty="0" err="1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lang="de-DE" sz="4000" b="1" kern="1200" baseline="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4000" b="1" kern="1200" baseline="0" dirty="0" err="1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your</a:t>
            </a:r>
            <a:r>
              <a:rPr lang="de-DE" sz="4000" b="1" kern="1200" baseline="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lang="de-DE" sz="4000" b="1" kern="1200" baseline="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4000" b="1" kern="1200" baseline="0" dirty="0" err="1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attention</a:t>
            </a:r>
            <a:r>
              <a:rPr lang="de-DE" sz="4000" b="1" kern="1200" baseline="0" dirty="0" smtClean="0">
                <a:solidFill>
                  <a:srgbClr val="3C73B4"/>
                </a:solidFill>
                <a:latin typeface="Arial" pitchFamily="34" charset="0"/>
                <a:ea typeface="+mj-ea"/>
                <a:cs typeface="Arial" pitchFamily="34" charset="0"/>
              </a:rPr>
              <a:t>!</a:t>
            </a:r>
            <a:endParaRPr lang="en-GB" sz="4000" b="1" kern="1200" baseline="0" dirty="0">
              <a:solidFill>
                <a:srgbClr val="3C73B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589240"/>
            <a:ext cx="3446462" cy="1007740"/>
          </a:xfrm>
        </p:spPr>
        <p:txBody>
          <a:bodyPr>
            <a:noAutofit/>
          </a:bodyPr>
          <a:lstStyle>
            <a:lvl1pPr marL="0" indent="0">
              <a:buNone/>
              <a:defRPr lang="de-DE" sz="1200" b="0" kern="1200" baseline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z="1500" b="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Name, Phone, </a:t>
            </a:r>
            <a:r>
              <a:rPr lang="de-DE" sz="1500" b="0" kern="12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E-mail</a:t>
            </a:r>
            <a:endParaRPr lang="de-DE" sz="1500" b="0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C:\Users\bernd.weissmann\Desktop\newada2_prese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3366"/>
            <a:ext cx="3456384" cy="26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:\02-Teamdaten\Ukomm\Grafik\Grafik_Intern\NEWADA2\DanubeNavigation_symbol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0"/>
            <a:ext cx="9144000" cy="3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4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1_Project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3C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6095"/>
            <a:ext cx="8219256" cy="464137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buClrTx/>
              <a:defRPr sz="2800">
                <a:latin typeface="Arial" pitchFamily="34" charset="0"/>
                <a:cs typeface="Arial" pitchFamily="34" charset="0"/>
              </a:defRPr>
            </a:lvl2pPr>
            <a:lvl3pPr>
              <a:buClrTx/>
              <a:defRPr sz="2400">
                <a:latin typeface="Arial" pitchFamily="34" charset="0"/>
                <a:cs typeface="Arial" pitchFamily="34" charset="0"/>
              </a:defRPr>
            </a:lvl3pPr>
            <a:lvl4pPr>
              <a:buClrTx/>
              <a:defRPr sz="2000"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635080" cy="934814"/>
          </a:xfrm>
          <a:solidFill>
            <a:srgbClr val="3C73B4"/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3C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WP1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3822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2_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A0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64137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79096" cy="93481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A0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WP2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4500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3_Harmo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FFEF2D"/>
          </a:solidFill>
          <a:ln w="12700">
            <a:solidFill>
              <a:srgbClr val="3C7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79096" cy="93481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64137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FFEF2D"/>
          </a:solidFill>
          <a:ln w="12700">
            <a:solidFill>
              <a:srgbClr val="3C7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3C73B4"/>
                </a:solidFill>
              </a:rPr>
              <a:t>WP3</a:t>
            </a:r>
            <a:endParaRPr lang="de-DE" b="1" dirty="0">
              <a:solidFill>
                <a:srgbClr val="3C73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4_Improving 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BC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64137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79096" cy="93481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BC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chemeClr val="bg1"/>
                </a:solidFill>
              </a:rPr>
              <a:t>WP4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8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5_Us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64137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45A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79096" cy="93481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45A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chemeClr val="bg1"/>
                </a:solidFill>
              </a:rPr>
              <a:t>WP5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6_Integrated 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64137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6FC9EE"/>
          </a:solidFill>
          <a:ln w="12700">
            <a:solidFill>
              <a:srgbClr val="3C7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79096" cy="93481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6FC9EE"/>
          </a:solidFill>
          <a:ln w="12700">
            <a:solidFill>
              <a:srgbClr val="3C7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3C73B4"/>
                </a:solidFill>
              </a:rPr>
              <a:t>WP6</a:t>
            </a:r>
            <a:endParaRPr lang="de-DE" b="1" dirty="0">
              <a:solidFill>
                <a:srgbClr val="3C73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3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7_Increase vi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48" y="4418266"/>
            <a:ext cx="237744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64137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Abgerundetes Rechteck 9"/>
          <p:cNvSpPr/>
          <p:nvPr userDrawn="1"/>
        </p:nvSpPr>
        <p:spPr>
          <a:xfrm>
            <a:off x="323528" y="188641"/>
            <a:ext cx="6912768" cy="1080120"/>
          </a:xfrm>
          <a:prstGeom prst="roundRect">
            <a:avLst/>
          </a:prstGeom>
          <a:solidFill>
            <a:srgbClr val="F7A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79096" cy="93481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8100472" y="6309320"/>
            <a:ext cx="720000" cy="432048"/>
          </a:xfrm>
          <a:prstGeom prst="roundRect">
            <a:avLst/>
          </a:prstGeom>
          <a:solidFill>
            <a:srgbClr val="F7A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3C73B4"/>
                </a:solidFill>
              </a:rPr>
              <a:t>WP7</a:t>
            </a:r>
            <a:endParaRPr lang="de-DE" b="1" dirty="0">
              <a:solidFill>
                <a:srgbClr val="3C73B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8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200" b="1" dirty="0">
                <a:solidFill>
                  <a:srgbClr val="3C73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276413"/>
            <a:ext cx="1440000" cy="4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1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70" r:id="rId9"/>
    <p:sldLayoutId id="2147483652" r:id="rId10"/>
    <p:sldLayoutId id="2147483654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C73B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635" y="4437112"/>
            <a:ext cx="4536381" cy="1531987"/>
          </a:xfrm>
        </p:spPr>
        <p:txBody>
          <a:bodyPr>
            <a:normAutofit/>
          </a:bodyPr>
          <a:lstStyle/>
          <a:p>
            <a:r>
              <a:rPr lang="sk-SK" dirty="0" err="1" smtClean="0"/>
              <a:t>Paper</a:t>
            </a:r>
            <a:r>
              <a:rPr lang="sk-SK" dirty="0" smtClean="0"/>
              <a:t> </a:t>
            </a:r>
            <a:r>
              <a:rPr lang="sk-SK" dirty="0" err="1" smtClean="0"/>
              <a:t>charts</a:t>
            </a:r>
            <a:r>
              <a:rPr lang="sk-SK" dirty="0" smtClean="0"/>
              <a:t> &amp; Atlas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berth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b="1" dirty="0" smtClean="0">
                <a:solidFill>
                  <a:schemeClr val="bg1">
                    <a:lumMod val="75000"/>
                  </a:schemeClr>
                </a:solidFill>
              </a:rPr>
              <a:t>Budapest, 14.4.2015, Stefan </a:t>
            </a:r>
            <a:r>
              <a:rPr lang="sk-SK" b="1" dirty="0">
                <a:solidFill>
                  <a:schemeClr val="bg1">
                    <a:lumMod val="75000"/>
                  </a:schemeClr>
                </a:solidFill>
              </a:rPr>
              <a:t>Polhorsky</a:t>
            </a:r>
            <a:r>
              <a:rPr lang="de-AT" b="1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sk-SK" b="1" dirty="0">
                <a:solidFill>
                  <a:schemeClr val="bg1">
                    <a:lumMod val="75000"/>
                  </a:schemeClr>
                </a:solidFill>
              </a:rPr>
              <a:t>SVP, s.p.</a:t>
            </a:r>
            <a:endParaRPr lang="de-DE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641379"/>
          </a:xfrm>
        </p:spPr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„Atlas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berth</a:t>
            </a:r>
            <a:r>
              <a:rPr lang="sk-SK" dirty="0"/>
              <a:t>“ on D4D </a:t>
            </a:r>
            <a:r>
              <a:rPr lang="sk-SK" dirty="0" err="1"/>
              <a:t>portal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0" y="1340768"/>
            <a:ext cx="9144000" cy="491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641379"/>
          </a:xfrm>
        </p:spPr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„Atlas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berth</a:t>
            </a:r>
            <a:r>
              <a:rPr lang="sk-SK" dirty="0"/>
              <a:t>“ on D4D </a:t>
            </a:r>
            <a:r>
              <a:rPr lang="sk-SK" dirty="0" err="1"/>
              <a:t>portal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"/>
          <a:stretch/>
        </p:blipFill>
        <p:spPr bwMode="auto">
          <a:xfrm>
            <a:off x="0" y="1340768"/>
            <a:ext cx="9144000" cy="494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484784"/>
            <a:ext cx="8218800" cy="4464495"/>
          </a:xfrm>
        </p:spPr>
        <p:txBody>
          <a:bodyPr>
            <a:normAutofit/>
          </a:bodyPr>
          <a:lstStyle/>
          <a:p>
            <a:r>
              <a:rPr lang="en-GB" dirty="0" smtClean="0"/>
              <a:t>Improvement and harmonization of „Paper charts“ content &amp; possible cooperation with DC regarding the „Carte de Pilotage“ future vision</a:t>
            </a:r>
          </a:p>
          <a:p>
            <a:endParaRPr lang="en-GB" dirty="0" smtClean="0"/>
          </a:p>
          <a:p>
            <a:r>
              <a:rPr lang="en-GB" dirty="0" smtClean="0"/>
              <a:t>Updating of existing and creation of „new“ berth places along Danube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Summary</a:t>
            </a:r>
            <a:r>
              <a:rPr lang="sk-SK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Stefan </a:t>
            </a:r>
            <a:r>
              <a:rPr lang="en-GB" dirty="0" err="1" smtClean="0"/>
              <a:t>Polhorsky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stefan.polhorsky@svp.sk</a:t>
            </a:r>
          </a:p>
        </p:txBody>
      </p:sp>
    </p:spTree>
    <p:extLst>
      <p:ext uri="{BB962C8B-B14F-4D97-AF65-F5344CB8AC3E}">
        <p14:creationId xmlns:p14="http://schemas.microsoft.com/office/powerpoint/2010/main" val="1047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92896"/>
            <a:ext cx="8218800" cy="2016224"/>
          </a:xfrm>
        </p:spPr>
        <p:txBody>
          <a:bodyPr>
            <a:normAutofit/>
          </a:bodyPr>
          <a:lstStyle/>
          <a:p>
            <a:r>
              <a:rPr lang="en-GB" dirty="0" smtClean="0"/>
              <a:t>Provision of „Paper charts“</a:t>
            </a:r>
          </a:p>
          <a:p>
            <a:endParaRPr lang="en-GB" dirty="0" smtClean="0"/>
          </a:p>
          <a:p>
            <a:r>
              <a:rPr lang="en-GB" dirty="0" smtClean="0"/>
              <a:t>Production of an „Atlas of berth“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7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968552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„Carte de Pilotage“ – official DC chart – last update in 1992</a:t>
            </a:r>
          </a:p>
          <a:p>
            <a:pPr lvl="1"/>
            <a:r>
              <a:rPr lang="en-GB" dirty="0" smtClean="0"/>
              <a:t>„</a:t>
            </a:r>
            <a:r>
              <a:rPr lang="en-GB" dirty="0" err="1" smtClean="0"/>
              <a:t>Streckenatlas</a:t>
            </a:r>
            <a:r>
              <a:rPr lang="en-GB" dirty="0" smtClean="0"/>
              <a:t>“ – „first idea“ coming from WSD (DE)</a:t>
            </a:r>
          </a:p>
          <a:p>
            <a:pPr lvl="2"/>
            <a:r>
              <a:rPr lang="en-GB" dirty="0" smtClean="0"/>
              <a:t>Product of FGS covering DE part of Danube</a:t>
            </a:r>
          </a:p>
          <a:p>
            <a:pPr lvl="2"/>
            <a:r>
              <a:rPr lang="en-GB" dirty="0" smtClean="0"/>
              <a:t>First draft presented on Danube Commission on 5/2010 by </a:t>
            </a:r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Haupt</a:t>
            </a:r>
            <a:r>
              <a:rPr lang="en-GB" dirty="0" smtClean="0"/>
              <a:t> (FGS Regensburg)</a:t>
            </a:r>
          </a:p>
          <a:p>
            <a:pPr lvl="2"/>
            <a:r>
              <a:rPr lang="en-GB" dirty="0" smtClean="0"/>
              <a:t>Presentation of the idea, core data, production process, comparison of the differences with content of existing „Carte de Pilotage“</a:t>
            </a:r>
          </a:p>
          <a:p>
            <a:pPr lvl="2"/>
            <a:r>
              <a:rPr lang="en-GB" dirty="0" smtClean="0"/>
              <a:t>Idea of creation of the chart &amp; harmonisation of the content – within the project „NEWADA duo“</a:t>
            </a:r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Provision </a:t>
            </a:r>
            <a:r>
              <a:rPr lang="en-GB" dirty="0"/>
              <a:t>of </a:t>
            </a:r>
            <a:r>
              <a:rPr lang="sk-SK" dirty="0" smtClean="0"/>
              <a:t>„P</a:t>
            </a:r>
            <a:r>
              <a:rPr lang="en-GB" dirty="0" err="1" smtClean="0"/>
              <a:t>aper</a:t>
            </a:r>
            <a:r>
              <a:rPr lang="en-GB" dirty="0" smtClean="0"/>
              <a:t> charts</a:t>
            </a:r>
            <a:r>
              <a:rPr lang="sk-SK" dirty="0" smtClean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96855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GB" dirty="0" smtClean="0"/>
              <a:t>Actions done by project „NEWADA duo“:</a:t>
            </a:r>
          </a:p>
          <a:p>
            <a:pPr lvl="1"/>
            <a:r>
              <a:rPr lang="en-GB" dirty="0" smtClean="0"/>
              <a:t>Creation of the tools</a:t>
            </a:r>
          </a:p>
          <a:p>
            <a:pPr lvl="2"/>
            <a:r>
              <a:rPr lang="en-GB" dirty="0" smtClean="0"/>
              <a:t>Tool installation on national level into D4D infrastructure</a:t>
            </a:r>
          </a:p>
          <a:p>
            <a:pPr lvl="2"/>
            <a:r>
              <a:rPr lang="en-GB" dirty="0" smtClean="0"/>
              <a:t>Further adjustments done</a:t>
            </a:r>
            <a:endParaRPr lang="sk-SK" dirty="0" smtClean="0"/>
          </a:p>
          <a:p>
            <a:pPr lvl="2"/>
            <a:r>
              <a:rPr lang="en-GB" dirty="0" smtClean="0"/>
              <a:t>Mandatory for tools using – IENC in 2.1 standard</a:t>
            </a:r>
          </a:p>
          <a:p>
            <a:pPr lvl="1"/>
            <a:r>
              <a:rPr lang="en-GB" dirty="0" smtClean="0"/>
              <a:t>Content of the charts:</a:t>
            </a:r>
          </a:p>
          <a:p>
            <a:pPr lvl="2"/>
            <a:r>
              <a:rPr lang="en-GB" dirty="0" smtClean="0"/>
              <a:t>IENC in IE Standard 2.1, cross-profile of the bridges, locks, contact details of the relevant institutions, etc.</a:t>
            </a:r>
          </a:p>
          <a:p>
            <a:pPr lvl="1"/>
            <a:r>
              <a:rPr lang="en-GB" dirty="0" smtClean="0"/>
              <a:t>Status of Paper charts production from PP</a:t>
            </a:r>
          </a:p>
          <a:p>
            <a:pPr lvl="2"/>
            <a:r>
              <a:rPr lang="en-GB" dirty="0" smtClean="0"/>
              <a:t>Different production processes – finally results available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Provision </a:t>
            </a:r>
            <a:r>
              <a:rPr lang="en-GB" dirty="0"/>
              <a:t>of </a:t>
            </a:r>
            <a:r>
              <a:rPr lang="sk-SK" dirty="0" smtClean="0"/>
              <a:t>„P</a:t>
            </a:r>
            <a:r>
              <a:rPr lang="en-GB" dirty="0" err="1" smtClean="0"/>
              <a:t>aper</a:t>
            </a:r>
            <a:r>
              <a:rPr lang="en-GB" dirty="0" smtClean="0"/>
              <a:t> charts</a:t>
            </a:r>
            <a:r>
              <a:rPr lang="sk-SK" dirty="0" smtClean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7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608512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Status of Paper chart – PDF  </a:t>
            </a:r>
          </a:p>
          <a:p>
            <a:pPr lvl="2"/>
            <a:r>
              <a:rPr lang="en-GB" dirty="0" smtClean="0"/>
              <a:t>via </a:t>
            </a:r>
            <a:r>
              <a:rPr lang="en-GB" dirty="0" err="1" smtClean="0"/>
              <a:t>donau</a:t>
            </a:r>
            <a:r>
              <a:rPr lang="en-GB" dirty="0" smtClean="0"/>
              <a:t> (AT) – entire stretch  </a:t>
            </a:r>
          </a:p>
          <a:p>
            <a:pPr lvl="2"/>
            <a:r>
              <a:rPr lang="en-GB" dirty="0" smtClean="0"/>
              <a:t>SVP (SK) – entire stretch  </a:t>
            </a:r>
          </a:p>
          <a:p>
            <a:pPr lvl="2"/>
            <a:r>
              <a:rPr lang="en-GB" dirty="0" smtClean="0"/>
              <a:t>OVF (HU) – 3 pilot stretches </a:t>
            </a:r>
          </a:p>
          <a:p>
            <a:pPr lvl="2"/>
            <a:r>
              <a:rPr lang="en-GB" dirty="0" err="1" smtClean="0"/>
              <a:t>Plovput</a:t>
            </a:r>
            <a:r>
              <a:rPr lang="en-GB" dirty="0" smtClean="0"/>
              <a:t> (RS) – entire stretch </a:t>
            </a:r>
          </a:p>
          <a:p>
            <a:pPr lvl="2"/>
            <a:r>
              <a:rPr lang="en-GB" dirty="0" smtClean="0"/>
              <a:t>EAEMDR (BG) – pilot stretch </a:t>
            </a:r>
          </a:p>
          <a:p>
            <a:pPr lvl="2"/>
            <a:r>
              <a:rPr lang="en-GB" dirty="0" smtClean="0"/>
              <a:t>AFDJ (RO) – pilot stretch </a:t>
            </a:r>
          </a:p>
          <a:p>
            <a:pPr lvl="2"/>
            <a:r>
              <a:rPr lang="en-GB" dirty="0" smtClean="0"/>
              <a:t>ACN (RO) – entire stretch (canal)</a:t>
            </a:r>
          </a:p>
          <a:p>
            <a:pPr lvl="2"/>
            <a:r>
              <a:rPr lang="en-GB" dirty="0" smtClean="0"/>
              <a:t>FGS (DE) – entire stretch (no project partner)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Provision of </a:t>
            </a:r>
            <a:r>
              <a:rPr lang="sk-SK" dirty="0"/>
              <a:t>„P</a:t>
            </a:r>
            <a:r>
              <a:rPr lang="en-GB" dirty="0" err="1"/>
              <a:t>aper</a:t>
            </a:r>
            <a:r>
              <a:rPr lang="en-GB" dirty="0"/>
              <a:t> charts</a:t>
            </a:r>
            <a:r>
              <a:rPr lang="sk-SK" dirty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8017" y="3956052"/>
            <a:ext cx="1368152" cy="7265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dirty="0" smtClean="0"/>
              <a:t>AT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Paper</a:t>
            </a:r>
            <a:r>
              <a:rPr lang="sk-SK" dirty="0" smtClean="0"/>
              <a:t> </a:t>
            </a:r>
            <a:r>
              <a:rPr lang="sk-SK" dirty="0" err="1" smtClean="0"/>
              <a:t>charts</a:t>
            </a:r>
            <a:r>
              <a:rPr lang="sk-SK" dirty="0" smtClean="0"/>
              <a:t>“ - </a:t>
            </a:r>
            <a:r>
              <a:rPr lang="sk-SK" dirty="0" err="1" smtClean="0"/>
              <a:t>examples</a:t>
            </a:r>
            <a:endParaRPr lang="en-GB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5" t="15040" r="32718" b="4386"/>
          <a:stretch/>
        </p:blipFill>
        <p:spPr bwMode="auto">
          <a:xfrm>
            <a:off x="47646" y="1289157"/>
            <a:ext cx="1846242" cy="255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0" t="10287" r="32755" b="7904"/>
          <a:stretch/>
        </p:blipFill>
        <p:spPr bwMode="auto">
          <a:xfrm>
            <a:off x="1802093" y="1289157"/>
            <a:ext cx="1952636" cy="257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0" t="19222" r="44475" b="11849"/>
          <a:stretch/>
        </p:blipFill>
        <p:spPr bwMode="auto">
          <a:xfrm>
            <a:off x="2992582" y="3862285"/>
            <a:ext cx="1570023" cy="23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8" t="16750" r="43473" b="12630"/>
          <a:stretch/>
        </p:blipFill>
        <p:spPr bwMode="auto">
          <a:xfrm>
            <a:off x="4612797" y="3862285"/>
            <a:ext cx="1640114" cy="236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C:\Users\polhorsky.SVP\Desktop\NEWADA duo\WP\WP 4\4.3\reports\SVP\paper chart SK\IENC_Tlac_PM_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81" y="1289157"/>
            <a:ext cx="1914598" cy="27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polhorsky.SVP\Desktop\NEWADA duo\WP\WP 4\4.3\reports\SVP\paper chart SK\IENC_Tlac_PM_4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79" y="1289157"/>
            <a:ext cx="1944361" cy="27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obsahu 2"/>
          <p:cNvSpPr txBox="1">
            <a:spLocks/>
          </p:cNvSpPr>
          <p:nvPr/>
        </p:nvSpPr>
        <p:spPr>
          <a:xfrm>
            <a:off x="3754729" y="6192473"/>
            <a:ext cx="1368152" cy="6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sk-SK" dirty="0" smtClean="0"/>
              <a:t>RS</a:t>
            </a:r>
            <a:endParaRPr lang="en-GB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6353403" y="4038933"/>
            <a:ext cx="1368152" cy="72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sk-SK" dirty="0" smtClean="0"/>
              <a:t>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3732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Actions done by project „NEWADA duo“:</a:t>
            </a:r>
          </a:p>
          <a:p>
            <a:pPr lvl="1"/>
            <a:r>
              <a:rPr lang="en-GB" dirty="0" smtClean="0"/>
              <a:t>Relevant data collection on national level</a:t>
            </a:r>
          </a:p>
          <a:p>
            <a:pPr lvl="1"/>
            <a:r>
              <a:rPr lang="en-GB" dirty="0" smtClean="0"/>
              <a:t>Creation of the Atlas of berth via using of the developed online tool</a:t>
            </a:r>
          </a:p>
          <a:p>
            <a:pPr lvl="1"/>
            <a:r>
              <a:rPr lang="en-GB" dirty="0" smtClean="0"/>
              <a:t>Mandatory for tools using – IENC in 2.1 standard</a:t>
            </a:r>
          </a:p>
          <a:p>
            <a:pPr lvl="1"/>
            <a:r>
              <a:rPr lang="en-GB" dirty="0" smtClean="0"/>
              <a:t>Status of Atlas of berth – web portal &amp; PDF version – done by all project partners + DE</a:t>
            </a:r>
          </a:p>
          <a:p>
            <a:pPr lvl="1"/>
            <a:r>
              <a:rPr lang="en-GB" dirty="0" smtClean="0"/>
              <a:t>Updating in future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Production </a:t>
            </a:r>
            <a:r>
              <a:rPr lang="en-GB" dirty="0"/>
              <a:t>of an </a:t>
            </a:r>
            <a:r>
              <a:rPr lang="en-GB" dirty="0" smtClean="0"/>
              <a:t>„</a:t>
            </a:r>
            <a:r>
              <a:rPr lang="sk-SK" dirty="0" smtClean="0"/>
              <a:t>A</a:t>
            </a:r>
            <a:r>
              <a:rPr lang="en-GB" dirty="0" err="1" smtClean="0"/>
              <a:t>tlas</a:t>
            </a:r>
            <a:r>
              <a:rPr lang="en-GB" dirty="0" smtClean="0"/>
              <a:t> </a:t>
            </a:r>
            <a:r>
              <a:rPr lang="en-GB" dirty="0"/>
              <a:t>of berth</a:t>
            </a:r>
            <a:r>
              <a:rPr lang="en-GB" dirty="0" smtClean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Production of an „</a:t>
            </a:r>
            <a:r>
              <a:rPr lang="sk-SK" dirty="0"/>
              <a:t>A</a:t>
            </a:r>
            <a:r>
              <a:rPr lang="en-GB" dirty="0" err="1"/>
              <a:t>tlas</a:t>
            </a:r>
            <a:r>
              <a:rPr lang="en-GB" dirty="0"/>
              <a:t> of berth“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922"/>
            <a:ext cx="2524297" cy="347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99" y="2708920"/>
            <a:ext cx="2595635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33091"/>
            <a:ext cx="2736304" cy="3803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622885" cy="361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641379"/>
          </a:xfrm>
        </p:spPr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„Atlas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berth</a:t>
            </a:r>
            <a:r>
              <a:rPr lang="sk-SK" dirty="0" smtClean="0"/>
              <a:t>“ on D4D </a:t>
            </a:r>
            <a:r>
              <a:rPr lang="sk-SK" dirty="0" err="1" smtClean="0"/>
              <a:t>portal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"/>
          <a:stretch/>
        </p:blipFill>
        <p:spPr bwMode="auto">
          <a:xfrm>
            <a:off x="0" y="1340768"/>
            <a:ext cx="9144000" cy="491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ADA duo Template presentation_v2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NEWADA duo Template presentation_v23</Template>
  <TotalTime>716</TotalTime>
  <Words>442</Words>
  <Application>Microsoft Office PowerPoint</Application>
  <PresentationFormat>Prezentácia na obrazovke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NEWADA duo Template presentation_v23</vt:lpstr>
      <vt:lpstr>Prezentácia programu PowerPoint</vt:lpstr>
      <vt:lpstr>agenda</vt:lpstr>
      <vt:lpstr>Provision of „Paper charts“</vt:lpstr>
      <vt:lpstr>Provision of „Paper charts“</vt:lpstr>
      <vt:lpstr>Provision of „Paper charts“</vt:lpstr>
      <vt:lpstr>„Paper charts“ - examples</vt:lpstr>
      <vt:lpstr>Production of an „Atlas of berth“</vt:lpstr>
      <vt:lpstr>Production of an „Atlas of berth“</vt:lpstr>
      <vt:lpstr>„Atlas of berth“ on D4D portal</vt:lpstr>
      <vt:lpstr>„Atlas of berth“ on D4D portal</vt:lpstr>
      <vt:lpstr>„Atlas of berth“ on D4D portal</vt:lpstr>
      <vt:lpstr>Summary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Kéri</dc:creator>
  <cp:lastModifiedBy>Polhorsky Stefan</cp:lastModifiedBy>
  <cp:revision>45</cp:revision>
  <dcterms:created xsi:type="dcterms:W3CDTF">2012-12-13T07:27:59Z</dcterms:created>
  <dcterms:modified xsi:type="dcterms:W3CDTF">2015-04-14T08:47:56Z</dcterms:modified>
</cp:coreProperties>
</file>