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83" r:id="rId2"/>
    <p:sldId id="370" r:id="rId3"/>
    <p:sldId id="348" r:id="rId4"/>
    <p:sldId id="349" r:id="rId5"/>
    <p:sldId id="350" r:id="rId6"/>
    <p:sldId id="369" r:id="rId7"/>
    <p:sldId id="352" r:id="rId8"/>
    <p:sldId id="367" r:id="rId9"/>
    <p:sldId id="353" r:id="rId10"/>
    <p:sldId id="354" r:id="rId11"/>
    <p:sldId id="355" r:id="rId12"/>
    <p:sldId id="362" r:id="rId13"/>
    <p:sldId id="363" r:id="rId14"/>
    <p:sldId id="364" r:id="rId15"/>
    <p:sldId id="372" r:id="rId16"/>
    <p:sldId id="365" r:id="rId17"/>
    <p:sldId id="373" r:id="rId18"/>
    <p:sldId id="368" r:id="rId19"/>
    <p:sldId id="374" r:id="rId20"/>
    <p:sldId id="375" r:id="rId21"/>
    <p:sldId id="376" r:id="rId22"/>
    <p:sldId id="377" r:id="rId23"/>
    <p:sldId id="378" r:id="rId24"/>
    <p:sldId id="379" r:id="rId25"/>
    <p:sldId id="380" r:id="rId26"/>
    <p:sldId id="381" r:id="rId27"/>
    <p:sldId id="382" r:id="rId28"/>
    <p:sldId id="383" r:id="rId29"/>
    <p:sldId id="347" r:id="rId30"/>
    <p:sldId id="371" r:id="rId31"/>
    <p:sldId id="299" r:id="rId32"/>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73B4"/>
    <a:srgbClr val="F7AB2E"/>
    <a:srgbClr val="6FC9EE"/>
    <a:srgbClr val="45A94B"/>
    <a:srgbClr val="BC371F"/>
    <a:srgbClr val="FFEF2D"/>
    <a:srgbClr val="A00E59"/>
    <a:srgbClr val="327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81915" autoAdjust="0"/>
  </p:normalViewPr>
  <p:slideViewPr>
    <p:cSldViewPr>
      <p:cViewPr varScale="1">
        <p:scale>
          <a:sx n="65" d="100"/>
          <a:sy n="65" d="100"/>
        </p:scale>
        <p:origin x="1761" y="5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5AAB71-DE71-4B6C-959F-B61BFF9EFDBB}" type="doc">
      <dgm:prSet loTypeId="urn:microsoft.com/office/officeart/2005/8/layout/radial4" loCatId="relationship" qsTypeId="urn:microsoft.com/office/officeart/2005/8/quickstyle/3d9" qsCatId="3D" csTypeId="urn:microsoft.com/office/officeart/2005/8/colors/colorful5" csCatId="colorful" phldr="1"/>
      <dgm:spPr/>
      <dgm:t>
        <a:bodyPr/>
        <a:lstStyle/>
        <a:p>
          <a:endParaRPr lang="ro-RO"/>
        </a:p>
      </dgm:t>
    </dgm:pt>
    <dgm:pt modelId="{F5776D20-E3C0-404D-BD3E-ABD70835D812}">
      <dgm:prSet phldrT="[Text]"/>
      <dgm:spPr/>
      <dgm:t>
        <a:bodyPr/>
        <a:lstStyle/>
        <a:p>
          <a:r>
            <a:rPr lang="en-US" dirty="0" smtClean="0"/>
            <a:t>MASTER</a:t>
          </a:r>
        </a:p>
        <a:p>
          <a:r>
            <a:rPr lang="en-US" dirty="0" smtClean="0"/>
            <a:t>DATABASE</a:t>
          </a:r>
          <a:endParaRPr lang="ro-RO" dirty="0"/>
        </a:p>
      </dgm:t>
    </dgm:pt>
    <dgm:pt modelId="{292FEF77-0EEB-40FB-9813-57AF83FB2F23}" type="parTrans" cxnId="{6CC99ADF-59F2-4D8D-856B-8BD570E6C988}">
      <dgm:prSet/>
      <dgm:spPr/>
      <dgm:t>
        <a:bodyPr/>
        <a:lstStyle/>
        <a:p>
          <a:endParaRPr lang="ro-RO"/>
        </a:p>
      </dgm:t>
    </dgm:pt>
    <dgm:pt modelId="{4CFCB6EF-F64A-449D-BEED-E8D8F96C19AD}" type="sibTrans" cxnId="{6CC99ADF-59F2-4D8D-856B-8BD570E6C988}">
      <dgm:prSet/>
      <dgm:spPr/>
      <dgm:t>
        <a:bodyPr/>
        <a:lstStyle/>
        <a:p>
          <a:endParaRPr lang="ro-RO"/>
        </a:p>
      </dgm:t>
    </dgm:pt>
    <dgm:pt modelId="{F5B8EFE8-C934-4272-A6E8-2A85A4195CA3}">
      <dgm:prSet phldrT="[Text]"/>
      <dgm:spPr/>
      <dgm:t>
        <a:bodyPr/>
        <a:lstStyle/>
        <a:p>
          <a:r>
            <a:rPr lang="en-US" dirty="0" smtClean="0"/>
            <a:t>HR</a:t>
          </a:r>
        </a:p>
      </dgm:t>
    </dgm:pt>
    <dgm:pt modelId="{F68A7395-2E82-47E9-8517-A85A900EC116}" type="parTrans" cxnId="{4006F8D5-E447-48DA-8E8D-02905B07E399}">
      <dgm:prSet/>
      <dgm:spPr/>
      <dgm:t>
        <a:bodyPr/>
        <a:lstStyle/>
        <a:p>
          <a:endParaRPr lang="ro-RO"/>
        </a:p>
      </dgm:t>
    </dgm:pt>
    <dgm:pt modelId="{4620E266-98F3-43E9-ADF6-95496D5B165F}" type="sibTrans" cxnId="{4006F8D5-E447-48DA-8E8D-02905B07E399}">
      <dgm:prSet/>
      <dgm:spPr/>
      <dgm:t>
        <a:bodyPr/>
        <a:lstStyle/>
        <a:p>
          <a:endParaRPr lang="ro-RO"/>
        </a:p>
      </dgm:t>
    </dgm:pt>
    <dgm:pt modelId="{08D16B15-5BFA-4CE6-9007-152401545FEB}">
      <dgm:prSet phldrT="[Text]"/>
      <dgm:spPr/>
      <dgm:t>
        <a:bodyPr/>
        <a:lstStyle/>
        <a:p>
          <a:r>
            <a:rPr lang="en-US" dirty="0" smtClean="0"/>
            <a:t>RS</a:t>
          </a:r>
        </a:p>
      </dgm:t>
    </dgm:pt>
    <dgm:pt modelId="{B79CDE0E-AD6D-40E2-86D3-2FC085B65839}" type="parTrans" cxnId="{4E605427-B266-475C-8FAE-83D83C64AA1B}">
      <dgm:prSet/>
      <dgm:spPr/>
      <dgm:t>
        <a:bodyPr/>
        <a:lstStyle/>
        <a:p>
          <a:endParaRPr lang="ro-RO"/>
        </a:p>
      </dgm:t>
    </dgm:pt>
    <dgm:pt modelId="{EB70DF85-9F80-4CA4-ACB7-47D6579D2B50}" type="sibTrans" cxnId="{4E605427-B266-475C-8FAE-83D83C64AA1B}">
      <dgm:prSet/>
      <dgm:spPr/>
      <dgm:t>
        <a:bodyPr/>
        <a:lstStyle/>
        <a:p>
          <a:endParaRPr lang="ro-RO"/>
        </a:p>
      </dgm:t>
    </dgm:pt>
    <dgm:pt modelId="{525712AD-0AC1-4497-BC0E-36416B7A1953}">
      <dgm:prSet phldrT="[Text]"/>
      <dgm:spPr/>
      <dgm:t>
        <a:bodyPr/>
        <a:lstStyle/>
        <a:p>
          <a:r>
            <a:rPr lang="en-US" dirty="0" smtClean="0"/>
            <a:t>RO</a:t>
          </a:r>
          <a:endParaRPr lang="ro-RO" dirty="0"/>
        </a:p>
      </dgm:t>
    </dgm:pt>
    <dgm:pt modelId="{542C18AC-E8A6-4137-AC0D-3D54D1E73A86}" type="parTrans" cxnId="{3C28FA41-8AC7-4562-B31B-C22E8F1CAB2E}">
      <dgm:prSet/>
      <dgm:spPr/>
      <dgm:t>
        <a:bodyPr/>
        <a:lstStyle/>
        <a:p>
          <a:endParaRPr lang="ro-RO"/>
        </a:p>
      </dgm:t>
    </dgm:pt>
    <dgm:pt modelId="{816D39DD-307E-4ED9-8FF8-2CEC32F373ED}" type="sibTrans" cxnId="{3C28FA41-8AC7-4562-B31B-C22E8F1CAB2E}">
      <dgm:prSet/>
      <dgm:spPr/>
      <dgm:t>
        <a:bodyPr/>
        <a:lstStyle/>
        <a:p>
          <a:endParaRPr lang="ro-RO"/>
        </a:p>
      </dgm:t>
    </dgm:pt>
    <dgm:pt modelId="{106F8323-7B63-4240-8332-CEB220444784}">
      <dgm:prSet phldrT="[Text]"/>
      <dgm:spPr/>
      <dgm:t>
        <a:bodyPr/>
        <a:lstStyle/>
        <a:p>
          <a:r>
            <a:rPr lang="en-US" dirty="0" smtClean="0"/>
            <a:t>BG</a:t>
          </a:r>
        </a:p>
      </dgm:t>
    </dgm:pt>
    <dgm:pt modelId="{312F6645-0120-4884-860F-B269A42E7F9E}" type="parTrans" cxnId="{DDEFD3F3-949D-48BB-8655-F3A47967A183}">
      <dgm:prSet/>
      <dgm:spPr/>
      <dgm:t>
        <a:bodyPr/>
        <a:lstStyle/>
        <a:p>
          <a:endParaRPr lang="ro-RO"/>
        </a:p>
      </dgm:t>
    </dgm:pt>
    <dgm:pt modelId="{F9F34281-50D9-4541-83B8-94CF853F6EE4}" type="sibTrans" cxnId="{DDEFD3F3-949D-48BB-8655-F3A47967A183}">
      <dgm:prSet/>
      <dgm:spPr/>
      <dgm:t>
        <a:bodyPr/>
        <a:lstStyle/>
        <a:p>
          <a:endParaRPr lang="ro-RO"/>
        </a:p>
      </dgm:t>
    </dgm:pt>
    <dgm:pt modelId="{8023FBC5-58B5-4AAE-9C67-30488B2BAA42}" type="pres">
      <dgm:prSet presAssocID="{9A5AAB71-DE71-4B6C-959F-B61BFF9EFDBB}" presName="cycle" presStyleCnt="0">
        <dgm:presLayoutVars>
          <dgm:chMax val="1"/>
          <dgm:dir/>
          <dgm:animLvl val="ctr"/>
          <dgm:resizeHandles val="exact"/>
        </dgm:presLayoutVars>
      </dgm:prSet>
      <dgm:spPr/>
      <dgm:t>
        <a:bodyPr/>
        <a:lstStyle/>
        <a:p>
          <a:endParaRPr lang="ro-RO"/>
        </a:p>
      </dgm:t>
    </dgm:pt>
    <dgm:pt modelId="{0CAE09D8-3F96-498A-A3FA-D0F0E76847E6}" type="pres">
      <dgm:prSet presAssocID="{F5776D20-E3C0-404D-BD3E-ABD70835D812}" presName="centerShape" presStyleLbl="node0" presStyleIdx="0" presStyleCnt="1"/>
      <dgm:spPr/>
      <dgm:t>
        <a:bodyPr/>
        <a:lstStyle/>
        <a:p>
          <a:endParaRPr lang="ro-RO"/>
        </a:p>
      </dgm:t>
    </dgm:pt>
    <dgm:pt modelId="{AAB7CE88-C75B-4CD5-85D5-A6012FF21DFC}" type="pres">
      <dgm:prSet presAssocID="{F68A7395-2E82-47E9-8517-A85A900EC116}" presName="parTrans" presStyleLbl="bgSibTrans2D1" presStyleIdx="0" presStyleCnt="4"/>
      <dgm:spPr/>
      <dgm:t>
        <a:bodyPr/>
        <a:lstStyle/>
        <a:p>
          <a:endParaRPr lang="ro-RO"/>
        </a:p>
      </dgm:t>
    </dgm:pt>
    <dgm:pt modelId="{409C00B2-EBD2-4313-8968-BBA92140DD79}" type="pres">
      <dgm:prSet presAssocID="{F5B8EFE8-C934-4272-A6E8-2A85A4195CA3}" presName="node" presStyleLbl="node1" presStyleIdx="0" presStyleCnt="4">
        <dgm:presLayoutVars>
          <dgm:bulletEnabled val="1"/>
        </dgm:presLayoutVars>
      </dgm:prSet>
      <dgm:spPr/>
      <dgm:t>
        <a:bodyPr/>
        <a:lstStyle/>
        <a:p>
          <a:endParaRPr lang="ro-RO"/>
        </a:p>
      </dgm:t>
    </dgm:pt>
    <dgm:pt modelId="{4D06F911-EA2C-45A5-8841-3BC5A580AC40}" type="pres">
      <dgm:prSet presAssocID="{B79CDE0E-AD6D-40E2-86D3-2FC085B65839}" presName="parTrans" presStyleLbl="bgSibTrans2D1" presStyleIdx="1" presStyleCnt="4"/>
      <dgm:spPr/>
      <dgm:t>
        <a:bodyPr/>
        <a:lstStyle/>
        <a:p>
          <a:endParaRPr lang="ro-RO"/>
        </a:p>
      </dgm:t>
    </dgm:pt>
    <dgm:pt modelId="{11489A9F-2D49-4CE7-B311-BF73ACD67E47}" type="pres">
      <dgm:prSet presAssocID="{08D16B15-5BFA-4CE6-9007-152401545FEB}" presName="node" presStyleLbl="node1" presStyleIdx="1" presStyleCnt="4">
        <dgm:presLayoutVars>
          <dgm:bulletEnabled val="1"/>
        </dgm:presLayoutVars>
      </dgm:prSet>
      <dgm:spPr/>
      <dgm:t>
        <a:bodyPr/>
        <a:lstStyle/>
        <a:p>
          <a:endParaRPr lang="ro-RO"/>
        </a:p>
      </dgm:t>
    </dgm:pt>
    <dgm:pt modelId="{54917349-F820-4CA6-A9C5-0192F8997AD3}" type="pres">
      <dgm:prSet presAssocID="{542C18AC-E8A6-4137-AC0D-3D54D1E73A86}" presName="parTrans" presStyleLbl="bgSibTrans2D1" presStyleIdx="2" presStyleCnt="4"/>
      <dgm:spPr/>
      <dgm:t>
        <a:bodyPr/>
        <a:lstStyle/>
        <a:p>
          <a:endParaRPr lang="ro-RO"/>
        </a:p>
      </dgm:t>
    </dgm:pt>
    <dgm:pt modelId="{F9BF087C-67B4-465F-BE9D-2DA8FB740EA7}" type="pres">
      <dgm:prSet presAssocID="{525712AD-0AC1-4497-BC0E-36416B7A1953}" presName="node" presStyleLbl="node1" presStyleIdx="2" presStyleCnt="4">
        <dgm:presLayoutVars>
          <dgm:bulletEnabled val="1"/>
        </dgm:presLayoutVars>
      </dgm:prSet>
      <dgm:spPr/>
      <dgm:t>
        <a:bodyPr/>
        <a:lstStyle/>
        <a:p>
          <a:endParaRPr lang="ro-RO"/>
        </a:p>
      </dgm:t>
    </dgm:pt>
    <dgm:pt modelId="{D1A494F4-66E0-487F-80AB-245E3330274B}" type="pres">
      <dgm:prSet presAssocID="{312F6645-0120-4884-860F-B269A42E7F9E}" presName="parTrans" presStyleLbl="bgSibTrans2D1" presStyleIdx="3" presStyleCnt="4"/>
      <dgm:spPr/>
      <dgm:t>
        <a:bodyPr/>
        <a:lstStyle/>
        <a:p>
          <a:endParaRPr lang="ro-RO"/>
        </a:p>
      </dgm:t>
    </dgm:pt>
    <dgm:pt modelId="{C5457390-7AFB-46C9-BC8C-54E728057529}" type="pres">
      <dgm:prSet presAssocID="{106F8323-7B63-4240-8332-CEB220444784}" presName="node" presStyleLbl="node1" presStyleIdx="3" presStyleCnt="4">
        <dgm:presLayoutVars>
          <dgm:bulletEnabled val="1"/>
        </dgm:presLayoutVars>
      </dgm:prSet>
      <dgm:spPr/>
      <dgm:t>
        <a:bodyPr/>
        <a:lstStyle/>
        <a:p>
          <a:endParaRPr lang="ro-RO"/>
        </a:p>
      </dgm:t>
    </dgm:pt>
  </dgm:ptLst>
  <dgm:cxnLst>
    <dgm:cxn modelId="{4006F8D5-E447-48DA-8E8D-02905B07E399}" srcId="{F5776D20-E3C0-404D-BD3E-ABD70835D812}" destId="{F5B8EFE8-C934-4272-A6E8-2A85A4195CA3}" srcOrd="0" destOrd="0" parTransId="{F68A7395-2E82-47E9-8517-A85A900EC116}" sibTransId="{4620E266-98F3-43E9-ADF6-95496D5B165F}"/>
    <dgm:cxn modelId="{24BDE072-1BF7-414F-9149-37BA7ADD9A7A}" type="presOf" srcId="{9A5AAB71-DE71-4B6C-959F-B61BFF9EFDBB}" destId="{8023FBC5-58B5-4AAE-9C67-30488B2BAA42}" srcOrd="0" destOrd="0" presId="urn:microsoft.com/office/officeart/2005/8/layout/radial4"/>
    <dgm:cxn modelId="{6E772CC9-CF2F-458A-967F-49EC067DD780}" type="presOf" srcId="{F5B8EFE8-C934-4272-A6E8-2A85A4195CA3}" destId="{409C00B2-EBD2-4313-8968-BBA92140DD79}" srcOrd="0" destOrd="0" presId="urn:microsoft.com/office/officeart/2005/8/layout/radial4"/>
    <dgm:cxn modelId="{57B5B7B1-B109-49FF-B0D3-A105305C3A9A}" type="presOf" srcId="{312F6645-0120-4884-860F-B269A42E7F9E}" destId="{D1A494F4-66E0-487F-80AB-245E3330274B}" srcOrd="0" destOrd="0" presId="urn:microsoft.com/office/officeart/2005/8/layout/radial4"/>
    <dgm:cxn modelId="{915FEB15-A158-4CF3-A043-63342F572169}" type="presOf" srcId="{F5776D20-E3C0-404D-BD3E-ABD70835D812}" destId="{0CAE09D8-3F96-498A-A3FA-D0F0E76847E6}" srcOrd="0" destOrd="0" presId="urn:microsoft.com/office/officeart/2005/8/layout/radial4"/>
    <dgm:cxn modelId="{4E605427-B266-475C-8FAE-83D83C64AA1B}" srcId="{F5776D20-E3C0-404D-BD3E-ABD70835D812}" destId="{08D16B15-5BFA-4CE6-9007-152401545FEB}" srcOrd="1" destOrd="0" parTransId="{B79CDE0E-AD6D-40E2-86D3-2FC085B65839}" sibTransId="{EB70DF85-9F80-4CA4-ACB7-47D6579D2B50}"/>
    <dgm:cxn modelId="{3C28FA41-8AC7-4562-B31B-C22E8F1CAB2E}" srcId="{F5776D20-E3C0-404D-BD3E-ABD70835D812}" destId="{525712AD-0AC1-4497-BC0E-36416B7A1953}" srcOrd="2" destOrd="0" parTransId="{542C18AC-E8A6-4137-AC0D-3D54D1E73A86}" sibTransId="{816D39DD-307E-4ED9-8FF8-2CEC32F373ED}"/>
    <dgm:cxn modelId="{469E6D27-16E0-45D1-B39D-B4095B731E85}" type="presOf" srcId="{542C18AC-E8A6-4137-AC0D-3D54D1E73A86}" destId="{54917349-F820-4CA6-A9C5-0192F8997AD3}" srcOrd="0" destOrd="0" presId="urn:microsoft.com/office/officeart/2005/8/layout/radial4"/>
    <dgm:cxn modelId="{6D3FA5F4-BCED-4E94-9D01-D2523532801A}" type="presOf" srcId="{B79CDE0E-AD6D-40E2-86D3-2FC085B65839}" destId="{4D06F911-EA2C-45A5-8841-3BC5A580AC40}" srcOrd="0" destOrd="0" presId="urn:microsoft.com/office/officeart/2005/8/layout/radial4"/>
    <dgm:cxn modelId="{137A885A-FCA1-425A-BABF-95F8009A386D}" type="presOf" srcId="{F68A7395-2E82-47E9-8517-A85A900EC116}" destId="{AAB7CE88-C75B-4CD5-85D5-A6012FF21DFC}" srcOrd="0" destOrd="0" presId="urn:microsoft.com/office/officeart/2005/8/layout/radial4"/>
    <dgm:cxn modelId="{246B4544-C1B2-4CAF-A074-F315F9FF62AC}" type="presOf" srcId="{08D16B15-5BFA-4CE6-9007-152401545FEB}" destId="{11489A9F-2D49-4CE7-B311-BF73ACD67E47}" srcOrd="0" destOrd="0" presId="urn:microsoft.com/office/officeart/2005/8/layout/radial4"/>
    <dgm:cxn modelId="{6CC99ADF-59F2-4D8D-856B-8BD570E6C988}" srcId="{9A5AAB71-DE71-4B6C-959F-B61BFF9EFDBB}" destId="{F5776D20-E3C0-404D-BD3E-ABD70835D812}" srcOrd="0" destOrd="0" parTransId="{292FEF77-0EEB-40FB-9813-57AF83FB2F23}" sibTransId="{4CFCB6EF-F64A-449D-BEED-E8D8F96C19AD}"/>
    <dgm:cxn modelId="{AA02540A-43E4-463A-AA4E-0C1161CCA76D}" type="presOf" srcId="{106F8323-7B63-4240-8332-CEB220444784}" destId="{C5457390-7AFB-46C9-BC8C-54E728057529}" srcOrd="0" destOrd="0" presId="urn:microsoft.com/office/officeart/2005/8/layout/radial4"/>
    <dgm:cxn modelId="{DDEFD3F3-949D-48BB-8655-F3A47967A183}" srcId="{F5776D20-E3C0-404D-BD3E-ABD70835D812}" destId="{106F8323-7B63-4240-8332-CEB220444784}" srcOrd="3" destOrd="0" parTransId="{312F6645-0120-4884-860F-B269A42E7F9E}" sibTransId="{F9F34281-50D9-4541-83B8-94CF853F6EE4}"/>
    <dgm:cxn modelId="{39008852-EF40-4AA1-9FB8-2768D4CF21B9}" type="presOf" srcId="{525712AD-0AC1-4497-BC0E-36416B7A1953}" destId="{F9BF087C-67B4-465F-BE9D-2DA8FB740EA7}" srcOrd="0" destOrd="0" presId="urn:microsoft.com/office/officeart/2005/8/layout/radial4"/>
    <dgm:cxn modelId="{D393430A-DCF9-4AC4-AEA1-8EC6B81B5BA9}" type="presParOf" srcId="{8023FBC5-58B5-4AAE-9C67-30488B2BAA42}" destId="{0CAE09D8-3F96-498A-A3FA-D0F0E76847E6}" srcOrd="0" destOrd="0" presId="urn:microsoft.com/office/officeart/2005/8/layout/radial4"/>
    <dgm:cxn modelId="{A6A7666A-1F0D-4073-B144-B9C55EE12A9E}" type="presParOf" srcId="{8023FBC5-58B5-4AAE-9C67-30488B2BAA42}" destId="{AAB7CE88-C75B-4CD5-85D5-A6012FF21DFC}" srcOrd="1" destOrd="0" presId="urn:microsoft.com/office/officeart/2005/8/layout/radial4"/>
    <dgm:cxn modelId="{887C27E2-CF91-4416-A1F2-06F5327186FF}" type="presParOf" srcId="{8023FBC5-58B5-4AAE-9C67-30488B2BAA42}" destId="{409C00B2-EBD2-4313-8968-BBA92140DD79}" srcOrd="2" destOrd="0" presId="urn:microsoft.com/office/officeart/2005/8/layout/radial4"/>
    <dgm:cxn modelId="{7C7DFEF9-BAF3-49BF-87F3-B4DBCB59E85B}" type="presParOf" srcId="{8023FBC5-58B5-4AAE-9C67-30488B2BAA42}" destId="{4D06F911-EA2C-45A5-8841-3BC5A580AC40}" srcOrd="3" destOrd="0" presId="urn:microsoft.com/office/officeart/2005/8/layout/radial4"/>
    <dgm:cxn modelId="{2F732B9B-CDC6-41EA-A025-160022EED629}" type="presParOf" srcId="{8023FBC5-58B5-4AAE-9C67-30488B2BAA42}" destId="{11489A9F-2D49-4CE7-B311-BF73ACD67E47}" srcOrd="4" destOrd="0" presId="urn:microsoft.com/office/officeart/2005/8/layout/radial4"/>
    <dgm:cxn modelId="{27EF010D-0354-4648-9D77-31A2399FA1C2}" type="presParOf" srcId="{8023FBC5-58B5-4AAE-9C67-30488B2BAA42}" destId="{54917349-F820-4CA6-A9C5-0192F8997AD3}" srcOrd="5" destOrd="0" presId="urn:microsoft.com/office/officeart/2005/8/layout/radial4"/>
    <dgm:cxn modelId="{E3501B16-A49D-463E-BAA0-CB5C13A0CF24}" type="presParOf" srcId="{8023FBC5-58B5-4AAE-9C67-30488B2BAA42}" destId="{F9BF087C-67B4-465F-BE9D-2DA8FB740EA7}" srcOrd="6" destOrd="0" presId="urn:microsoft.com/office/officeart/2005/8/layout/radial4"/>
    <dgm:cxn modelId="{148B4D05-DE82-441A-AE96-36BDB91EE00E}" type="presParOf" srcId="{8023FBC5-58B5-4AAE-9C67-30488B2BAA42}" destId="{D1A494F4-66E0-487F-80AB-245E3330274B}" srcOrd="7" destOrd="0" presId="urn:microsoft.com/office/officeart/2005/8/layout/radial4"/>
    <dgm:cxn modelId="{D7F8FC73-F05F-4A66-B1CC-CAE2E22B728B}" type="presParOf" srcId="{8023FBC5-58B5-4AAE-9C67-30488B2BAA42}" destId="{C5457390-7AFB-46C9-BC8C-54E728057529}"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E09D8-3F96-498A-A3FA-D0F0E76847E6}">
      <dsp:nvSpPr>
        <dsp:cNvPr id="0" name=""/>
        <dsp:cNvSpPr/>
      </dsp:nvSpPr>
      <dsp:spPr>
        <a:xfrm>
          <a:off x="2868795" y="2502671"/>
          <a:ext cx="2122122" cy="2122122"/>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145" tIns="17145" rIns="17145" bIns="17145" numCol="1" spcCol="1270" anchor="ctr" anchorCtr="0">
          <a:noAutofit/>
          <a:sp3d extrusionH="28000" prstMaterial="matte"/>
        </a:bodyPr>
        <a:lstStyle/>
        <a:p>
          <a:pPr lvl="0" algn="ctr" defTabSz="1200150">
            <a:lnSpc>
              <a:spcPct val="90000"/>
            </a:lnSpc>
            <a:spcBef>
              <a:spcPct val="0"/>
            </a:spcBef>
            <a:spcAft>
              <a:spcPct val="35000"/>
            </a:spcAft>
          </a:pPr>
          <a:r>
            <a:rPr lang="en-US" sz="2700" kern="1200" dirty="0" smtClean="0"/>
            <a:t>MASTER</a:t>
          </a:r>
        </a:p>
        <a:p>
          <a:pPr lvl="0" algn="ctr" defTabSz="1200150">
            <a:lnSpc>
              <a:spcPct val="90000"/>
            </a:lnSpc>
            <a:spcBef>
              <a:spcPct val="0"/>
            </a:spcBef>
            <a:spcAft>
              <a:spcPct val="35000"/>
            </a:spcAft>
          </a:pPr>
          <a:r>
            <a:rPr lang="en-US" sz="2700" kern="1200" dirty="0" smtClean="0"/>
            <a:t>DATABASE</a:t>
          </a:r>
          <a:endParaRPr lang="ro-RO" sz="2700" kern="1200" dirty="0"/>
        </a:p>
      </dsp:txBody>
      <dsp:txXfrm>
        <a:off x="3179573" y="2813449"/>
        <a:ext cx="1500566" cy="1500566"/>
      </dsp:txXfrm>
    </dsp:sp>
    <dsp:sp modelId="{AAB7CE88-C75B-4CD5-85D5-A6012FF21DFC}">
      <dsp:nvSpPr>
        <dsp:cNvPr id="0" name=""/>
        <dsp:cNvSpPr/>
      </dsp:nvSpPr>
      <dsp:spPr>
        <a:xfrm rot="11700000">
          <a:off x="977732" y="2718774"/>
          <a:ext cx="1854554" cy="604804"/>
        </a:xfrm>
        <a:prstGeom prst="leftArrow">
          <a:avLst>
            <a:gd name="adj1" fmla="val 60000"/>
            <a:gd name="adj2" fmla="val 50000"/>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409C00B2-EBD2-4313-8968-BBA92140DD79}">
      <dsp:nvSpPr>
        <dsp:cNvPr id="0" name=""/>
        <dsp:cNvSpPr/>
      </dsp:nvSpPr>
      <dsp:spPr>
        <a:xfrm>
          <a:off x="1320" y="1974772"/>
          <a:ext cx="2016016" cy="1612813"/>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3825" tIns="123825" rIns="123825" bIns="123825" numCol="1" spcCol="1270" anchor="ctr" anchorCtr="0">
          <a:noAutofit/>
          <a:sp3d extrusionH="28000" prstMaterial="matte"/>
        </a:bodyPr>
        <a:lstStyle/>
        <a:p>
          <a:pPr lvl="0" algn="ctr" defTabSz="2889250">
            <a:lnSpc>
              <a:spcPct val="90000"/>
            </a:lnSpc>
            <a:spcBef>
              <a:spcPct val="0"/>
            </a:spcBef>
            <a:spcAft>
              <a:spcPct val="35000"/>
            </a:spcAft>
          </a:pPr>
          <a:r>
            <a:rPr lang="en-US" sz="6500" kern="1200" dirty="0" smtClean="0"/>
            <a:t>HR</a:t>
          </a:r>
        </a:p>
      </dsp:txBody>
      <dsp:txXfrm>
        <a:off x="48558" y="2022010"/>
        <a:ext cx="1921540" cy="1518337"/>
      </dsp:txXfrm>
    </dsp:sp>
    <dsp:sp modelId="{4D06F911-EA2C-45A5-8841-3BC5A580AC40}">
      <dsp:nvSpPr>
        <dsp:cNvPr id="0" name=""/>
        <dsp:cNvSpPr/>
      </dsp:nvSpPr>
      <dsp:spPr>
        <a:xfrm rot="14700000">
          <a:off x="2116654" y="1361459"/>
          <a:ext cx="1854554" cy="604804"/>
        </a:xfrm>
        <a:prstGeom prst="leftArrow">
          <a:avLst>
            <a:gd name="adj1" fmla="val 60000"/>
            <a:gd name="adj2" fmla="val 50000"/>
          </a:avLst>
        </a:prstGeom>
        <a:solidFill>
          <a:schemeClr val="accent5">
            <a:hueOff val="-3311292"/>
            <a:satOff val="13270"/>
            <a:lumOff val="2876"/>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1489A9F-2D49-4CE7-B311-BF73ACD67E47}">
      <dsp:nvSpPr>
        <dsp:cNvPr id="0" name=""/>
        <dsp:cNvSpPr/>
      </dsp:nvSpPr>
      <dsp:spPr>
        <a:xfrm>
          <a:off x="1644039" y="17056"/>
          <a:ext cx="2016016" cy="1612813"/>
        </a:xfrm>
        <a:prstGeom prst="roundRect">
          <a:avLst>
            <a:gd name="adj" fmla="val 10000"/>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3825" tIns="123825" rIns="123825" bIns="123825" numCol="1" spcCol="1270" anchor="ctr" anchorCtr="0">
          <a:noAutofit/>
          <a:sp3d extrusionH="28000" prstMaterial="matte"/>
        </a:bodyPr>
        <a:lstStyle/>
        <a:p>
          <a:pPr lvl="0" algn="ctr" defTabSz="2889250">
            <a:lnSpc>
              <a:spcPct val="90000"/>
            </a:lnSpc>
            <a:spcBef>
              <a:spcPct val="0"/>
            </a:spcBef>
            <a:spcAft>
              <a:spcPct val="35000"/>
            </a:spcAft>
          </a:pPr>
          <a:r>
            <a:rPr lang="en-US" sz="6500" kern="1200" dirty="0" smtClean="0"/>
            <a:t>RS</a:t>
          </a:r>
        </a:p>
      </dsp:txBody>
      <dsp:txXfrm>
        <a:off x="1691277" y="64294"/>
        <a:ext cx="1921540" cy="1518337"/>
      </dsp:txXfrm>
    </dsp:sp>
    <dsp:sp modelId="{54917349-F820-4CA6-A9C5-0192F8997AD3}">
      <dsp:nvSpPr>
        <dsp:cNvPr id="0" name=""/>
        <dsp:cNvSpPr/>
      </dsp:nvSpPr>
      <dsp:spPr>
        <a:xfrm rot="17700000">
          <a:off x="3888503" y="1361459"/>
          <a:ext cx="1854554" cy="604804"/>
        </a:xfrm>
        <a:prstGeom prst="leftArrow">
          <a:avLst>
            <a:gd name="adj1" fmla="val 60000"/>
            <a:gd name="adj2" fmla="val 50000"/>
          </a:avLst>
        </a:prstGeom>
        <a:solidFill>
          <a:schemeClr val="accent5">
            <a:hueOff val="-6622584"/>
            <a:satOff val="26541"/>
            <a:lumOff val="5752"/>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F9BF087C-67B4-465F-BE9D-2DA8FB740EA7}">
      <dsp:nvSpPr>
        <dsp:cNvPr id="0" name=""/>
        <dsp:cNvSpPr/>
      </dsp:nvSpPr>
      <dsp:spPr>
        <a:xfrm>
          <a:off x="4199657" y="17056"/>
          <a:ext cx="2016016" cy="1612813"/>
        </a:xfrm>
        <a:prstGeom prst="roundRect">
          <a:avLst>
            <a:gd name="adj" fmla="val 10000"/>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3825" tIns="123825" rIns="123825" bIns="123825" numCol="1" spcCol="1270" anchor="ctr" anchorCtr="0">
          <a:noAutofit/>
          <a:sp3d extrusionH="28000" prstMaterial="matte"/>
        </a:bodyPr>
        <a:lstStyle/>
        <a:p>
          <a:pPr lvl="0" algn="ctr" defTabSz="2889250">
            <a:lnSpc>
              <a:spcPct val="90000"/>
            </a:lnSpc>
            <a:spcBef>
              <a:spcPct val="0"/>
            </a:spcBef>
            <a:spcAft>
              <a:spcPct val="35000"/>
            </a:spcAft>
          </a:pPr>
          <a:r>
            <a:rPr lang="en-US" sz="6500" kern="1200" dirty="0" smtClean="0"/>
            <a:t>RO</a:t>
          </a:r>
          <a:endParaRPr lang="ro-RO" sz="6500" kern="1200" dirty="0"/>
        </a:p>
      </dsp:txBody>
      <dsp:txXfrm>
        <a:off x="4246895" y="64294"/>
        <a:ext cx="1921540" cy="1518337"/>
      </dsp:txXfrm>
    </dsp:sp>
    <dsp:sp modelId="{D1A494F4-66E0-487F-80AB-245E3330274B}">
      <dsp:nvSpPr>
        <dsp:cNvPr id="0" name=""/>
        <dsp:cNvSpPr/>
      </dsp:nvSpPr>
      <dsp:spPr>
        <a:xfrm rot="20700000">
          <a:off x="5027425" y="2718774"/>
          <a:ext cx="1854554" cy="604804"/>
        </a:xfrm>
        <a:prstGeom prst="leftArrow">
          <a:avLst>
            <a:gd name="adj1" fmla="val 60000"/>
            <a:gd name="adj2" fmla="val 50000"/>
          </a:avLst>
        </a:prstGeom>
        <a:solidFill>
          <a:schemeClr val="accent5">
            <a:hueOff val="-9933876"/>
            <a:satOff val="39811"/>
            <a:lumOff val="8628"/>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C5457390-7AFB-46C9-BC8C-54E728057529}">
      <dsp:nvSpPr>
        <dsp:cNvPr id="0" name=""/>
        <dsp:cNvSpPr/>
      </dsp:nvSpPr>
      <dsp:spPr>
        <a:xfrm>
          <a:off x="5842376" y="1974772"/>
          <a:ext cx="2016016" cy="1612813"/>
        </a:xfrm>
        <a:prstGeom prst="roundRect">
          <a:avLst>
            <a:gd name="adj" fmla="val 1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3825" tIns="123825" rIns="123825" bIns="123825" numCol="1" spcCol="1270" anchor="ctr" anchorCtr="0">
          <a:noAutofit/>
          <a:sp3d extrusionH="28000" prstMaterial="matte"/>
        </a:bodyPr>
        <a:lstStyle/>
        <a:p>
          <a:pPr lvl="0" algn="ctr" defTabSz="2889250">
            <a:lnSpc>
              <a:spcPct val="90000"/>
            </a:lnSpc>
            <a:spcBef>
              <a:spcPct val="0"/>
            </a:spcBef>
            <a:spcAft>
              <a:spcPct val="35000"/>
            </a:spcAft>
          </a:pPr>
          <a:r>
            <a:rPr lang="en-US" sz="6500" kern="1200" dirty="0" smtClean="0"/>
            <a:t>BG</a:t>
          </a:r>
        </a:p>
      </dsp:txBody>
      <dsp:txXfrm>
        <a:off x="5889614" y="2022010"/>
        <a:ext cx="1921540" cy="151833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B799D02-8309-40CE-8A7F-7295C3199CF2}" type="datetimeFigureOut">
              <a:rPr lang="de-DE"/>
              <a:pPr>
                <a:defRPr/>
              </a:pPr>
              <a:t>15.04.2015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C2EE0A4-22C9-4FAA-A50C-AD29ADD05B0B}" type="slidenum">
              <a:rPr lang="de-DE" altLang="ro-RO"/>
              <a:pPr>
                <a:defRPr/>
              </a:pPr>
              <a:t>‹#›</a:t>
            </a:fld>
            <a:endParaRPr lang="de-DE" altLang="ro-RO"/>
          </a:p>
        </p:txBody>
      </p:sp>
    </p:spTree>
    <p:extLst>
      <p:ext uri="{BB962C8B-B14F-4D97-AF65-F5344CB8AC3E}">
        <p14:creationId xmlns:p14="http://schemas.microsoft.com/office/powerpoint/2010/main" val="2666297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a:defRPr/>
            </a:pPr>
            <a:fld id="{5C2EE0A4-22C9-4FAA-A50C-AD29ADD05B0B}" type="slidenum">
              <a:rPr lang="de-DE" altLang="ro-RO" smtClean="0"/>
              <a:pPr>
                <a:defRPr/>
              </a:pPr>
              <a:t>1</a:t>
            </a:fld>
            <a:endParaRPr lang="de-DE" altLang="ro-RO"/>
          </a:p>
        </p:txBody>
      </p:sp>
    </p:spTree>
    <p:extLst>
      <p:ext uri="{BB962C8B-B14F-4D97-AF65-F5344CB8AC3E}">
        <p14:creationId xmlns:p14="http://schemas.microsoft.com/office/powerpoint/2010/main" val="317268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ro-RO" sz="1400" b="1" dirty="0" err="1" smtClean="0"/>
              <a:t>Four</a:t>
            </a:r>
            <a:r>
              <a:rPr lang="ro-RO" sz="1400" b="1" dirty="0" smtClean="0"/>
              <a:t> </a:t>
            </a:r>
            <a:r>
              <a:rPr lang="ro-RO" sz="1400" b="1" dirty="0" err="1" smtClean="0"/>
              <a:t>partners</a:t>
            </a:r>
            <a:r>
              <a:rPr lang="ro-RO" sz="1400" b="1" dirty="0" smtClean="0"/>
              <a:t> </a:t>
            </a:r>
            <a:endParaRPr lang="ro-RO" sz="1400" b="1" dirty="0"/>
          </a:p>
        </p:txBody>
      </p:sp>
      <p:sp>
        <p:nvSpPr>
          <p:cNvPr id="4" name="Substituent număr diapozitiv 3"/>
          <p:cNvSpPr>
            <a:spLocks noGrp="1"/>
          </p:cNvSpPr>
          <p:nvPr>
            <p:ph type="sldNum" sz="quarter" idx="10"/>
          </p:nvPr>
        </p:nvSpPr>
        <p:spPr/>
        <p:txBody>
          <a:bodyPr/>
          <a:lstStyle/>
          <a:p>
            <a:pPr>
              <a:defRPr/>
            </a:pPr>
            <a:fld id="{5C2EE0A4-22C9-4FAA-A50C-AD29ADD05B0B}" type="slidenum">
              <a:rPr lang="de-DE" altLang="ro-RO" smtClean="0">
                <a:solidFill>
                  <a:prstClr val="black"/>
                </a:solidFill>
              </a:rPr>
              <a:pPr>
                <a:defRPr/>
              </a:pPr>
              <a:t>6</a:t>
            </a:fld>
            <a:endParaRPr lang="de-DE" altLang="ro-RO">
              <a:solidFill>
                <a:prstClr val="black"/>
              </a:solidFill>
            </a:endParaRPr>
          </a:p>
        </p:txBody>
      </p:sp>
    </p:spTree>
    <p:extLst>
      <p:ext uri="{BB962C8B-B14F-4D97-AF65-F5344CB8AC3E}">
        <p14:creationId xmlns:p14="http://schemas.microsoft.com/office/powerpoint/2010/main" val="92946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dirty="0" smtClean="0"/>
              <a:t>This project's purpose is to bring into accord the coastal and floating signalization by creating a common system which can manage the fairway marking activities.</a:t>
            </a:r>
          </a:p>
          <a:p>
            <a:pPr>
              <a:lnSpc>
                <a:spcPct val="100000"/>
              </a:lnSpc>
            </a:pPr>
            <a:r>
              <a:rPr lang="en-US" sz="1200" dirty="0" smtClean="0"/>
              <a:t>This kind of system will provide a centralized administration for the data, support for planning future marking activities, efficient reporting tools and will optimize the entire process by collecting information on the current status of the waterway together with data about involved human resources, materials and fuel consumption.</a:t>
            </a:r>
          </a:p>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7</a:t>
            </a:fld>
            <a:endParaRPr lang="en-US"/>
          </a:p>
        </p:txBody>
      </p:sp>
    </p:spTree>
    <p:extLst>
      <p:ext uri="{BB962C8B-B14F-4D97-AF65-F5344CB8AC3E}">
        <p14:creationId xmlns:p14="http://schemas.microsoft.com/office/powerpoint/2010/main" val="3657113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900" dirty="0" smtClean="0"/>
              <a:t>The </a:t>
            </a:r>
            <a:r>
              <a:rPr lang="en-US" sz="1900" b="1" dirty="0" smtClean="0"/>
              <a:t>marking plan module</a:t>
            </a:r>
            <a:r>
              <a:rPr lang="en-US" sz="1900" dirty="0" smtClean="0"/>
              <a:t> provides the users with tools for creating, maintaining and representing the marking plan.</a:t>
            </a:r>
          </a:p>
          <a:p>
            <a:pPr>
              <a:lnSpc>
                <a:spcPct val="100000"/>
              </a:lnSpc>
            </a:pPr>
            <a:r>
              <a:rPr lang="en-US" sz="1900" dirty="0" smtClean="0"/>
              <a:t>The application gives users the opportunity to </a:t>
            </a:r>
            <a:r>
              <a:rPr lang="en-US" sz="1900" i="1" dirty="0" smtClean="0"/>
              <a:t>choose </a:t>
            </a:r>
            <a:r>
              <a:rPr lang="en-US" sz="1900" dirty="0" smtClean="0"/>
              <a:t>their strategy when they create a new plan:</a:t>
            </a:r>
          </a:p>
          <a:p>
            <a:pPr lvl="1">
              <a:lnSpc>
                <a:spcPct val="100000"/>
              </a:lnSpc>
              <a:buFont typeface="Wingdings" panose="05000000000000000000" pitchFamily="2" charset="2"/>
              <a:buChar char="ü"/>
            </a:pPr>
            <a:r>
              <a:rPr lang="en-US" sz="1900" dirty="0" smtClean="0"/>
              <a:t>Start from previous marking plan - makes a copy of the previous marking plan which can be modified by the users;</a:t>
            </a:r>
          </a:p>
          <a:p>
            <a:pPr lvl="1">
              <a:lnSpc>
                <a:spcPct val="100000"/>
              </a:lnSpc>
              <a:buFont typeface="Wingdings" panose="05000000000000000000" pitchFamily="2" charset="2"/>
              <a:buChar char="ü"/>
            </a:pPr>
            <a:r>
              <a:rPr lang="en-US" sz="1900" dirty="0" smtClean="0"/>
              <a:t>Start from current marking system - makes a copy of the current marking system which can be</a:t>
            </a:r>
            <a:br>
              <a:rPr lang="en-US" sz="1900" dirty="0" smtClean="0"/>
            </a:br>
            <a:r>
              <a:rPr lang="en-US" sz="1900" dirty="0" smtClean="0"/>
              <a:t>modified by the users;</a:t>
            </a:r>
          </a:p>
          <a:p>
            <a:pPr>
              <a:lnSpc>
                <a:spcPct val="100000"/>
              </a:lnSpc>
            </a:pPr>
            <a:r>
              <a:rPr lang="en-US" sz="1900" dirty="0" smtClean="0"/>
              <a:t>All the data referring to the marking plan will be stored in local database tables.</a:t>
            </a:r>
          </a:p>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13</a:t>
            </a:fld>
            <a:endParaRPr lang="en-US"/>
          </a:p>
        </p:txBody>
      </p:sp>
    </p:spTree>
    <p:extLst>
      <p:ext uri="{BB962C8B-B14F-4D97-AF65-F5344CB8AC3E}">
        <p14:creationId xmlns:p14="http://schemas.microsoft.com/office/powerpoint/2010/main" val="243239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Both Marking Plan and Marking System modules are represented using a graphical interface with map background.</a:t>
            </a:r>
          </a:p>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16</a:t>
            </a:fld>
            <a:endParaRPr lang="en-US"/>
          </a:p>
        </p:txBody>
      </p:sp>
    </p:spTree>
    <p:extLst>
      <p:ext uri="{BB962C8B-B14F-4D97-AF65-F5344CB8AC3E}">
        <p14:creationId xmlns:p14="http://schemas.microsoft.com/office/powerpoint/2010/main" val="282658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ubstituent imagine diapozitiv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ubstituent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dirty="0" smtClean="0"/>
          </a:p>
        </p:txBody>
      </p:sp>
      <p:sp>
        <p:nvSpPr>
          <p:cNvPr id="30724" name="Substituent număr diapozitiv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5D7A3E-4738-43B8-BB79-0F7D75078540}" type="slidenum">
              <a:rPr lang="de-DE" altLang="ro-RO" smtClean="0"/>
              <a:pPr>
                <a:spcBef>
                  <a:spcPct val="0"/>
                </a:spcBef>
              </a:pPr>
              <a:t>29</a:t>
            </a:fld>
            <a:endParaRPr lang="de-DE" altLang="ro-RO" smtClean="0"/>
          </a:p>
        </p:txBody>
      </p:sp>
    </p:spTree>
    <p:extLst>
      <p:ext uri="{BB962C8B-B14F-4D97-AF65-F5344CB8AC3E}">
        <p14:creationId xmlns:p14="http://schemas.microsoft.com/office/powerpoint/2010/main" val="2966717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descr="C:\Users\bernd.weissmann\Desktop\newada2_presen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56238" y="4006850"/>
            <a:ext cx="32924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02-Teamdaten\Ukomm\Grafik\Grafik_Intern\NEWADA2\DanubeNavigation_symbol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0"/>
            <a:ext cx="9144000"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platzhalter 2"/>
          <p:cNvSpPr>
            <a:spLocks noGrp="1"/>
          </p:cNvSpPr>
          <p:nvPr>
            <p:ph type="body" sz="quarter" idx="10"/>
          </p:nvPr>
        </p:nvSpPr>
        <p:spPr>
          <a:xfrm>
            <a:off x="179635" y="5445224"/>
            <a:ext cx="4824413" cy="523875"/>
          </a:xfrm>
        </p:spPr>
        <p:txBody>
          <a:bodyPr/>
          <a:lstStyle>
            <a:lvl1pPr algn="l" defTabSz="914400" rtl="0" eaLnBrk="1" latinLnBrk="0" hangingPunct="1">
              <a:spcBef>
                <a:spcPct val="0"/>
              </a:spcBef>
              <a:buNone/>
              <a:defRPr lang="de-DE" sz="3200" b="1" kern="1200" dirty="0">
                <a:solidFill>
                  <a:srgbClr val="3C73B4"/>
                </a:solidFill>
                <a:latin typeface="Arial" pitchFamily="34" charset="0"/>
                <a:cs typeface="Arial" pitchFamily="34" charset="0"/>
              </a:defRPr>
            </a:lvl1pPr>
          </a:lstStyle>
          <a:p>
            <a:pPr lvl="0"/>
            <a:r>
              <a:rPr lang="ro-RO" smtClean="0"/>
              <a:t>Faceți clic pentru a edita stilurile de text Coordonator</a:t>
            </a:r>
          </a:p>
        </p:txBody>
      </p:sp>
      <p:sp>
        <p:nvSpPr>
          <p:cNvPr id="7" name="Textplatzhalter 6"/>
          <p:cNvSpPr>
            <a:spLocks noGrp="1"/>
          </p:cNvSpPr>
          <p:nvPr>
            <p:ph type="body" sz="quarter" idx="11"/>
          </p:nvPr>
        </p:nvSpPr>
        <p:spPr>
          <a:xfrm>
            <a:off x="179388" y="6072188"/>
            <a:ext cx="4824412" cy="277812"/>
          </a:xfrm>
        </p:spPr>
        <p:txBody>
          <a:bodyPr/>
          <a:lstStyle>
            <a:lvl1pPr marL="0" indent="0">
              <a:buNone/>
              <a:defRPr lang="de-DE" sz="3200" b="0" kern="1200" dirty="0">
                <a:solidFill>
                  <a:schemeClr val="bg1">
                    <a:lumMod val="65000"/>
                  </a:schemeClr>
                </a:solidFill>
                <a:latin typeface="Arial" pitchFamily="34" charset="0"/>
                <a:cs typeface="Arial" pitchFamily="34" charset="0"/>
              </a:defRPr>
            </a:lvl1pPr>
          </a:lstStyle>
          <a:p>
            <a:pPr lvl="0"/>
            <a:r>
              <a:rPr lang="ro-RO" smtClean="0"/>
              <a:t>Faceți clic pentru a edita stilurile de text Coordonator</a:t>
            </a:r>
          </a:p>
        </p:txBody>
      </p:sp>
    </p:spTree>
    <p:extLst>
      <p:ext uri="{BB962C8B-B14F-4D97-AF65-F5344CB8AC3E}">
        <p14:creationId xmlns:p14="http://schemas.microsoft.com/office/powerpoint/2010/main" val="375448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General_2 contents">
    <p:spTree>
      <p:nvGrpSpPr>
        <p:cNvPr id="1" name=""/>
        <p:cNvGrpSpPr/>
        <p:nvPr/>
      </p:nvGrpSpPr>
      <p:grpSpPr>
        <a:xfrm>
          <a:off x="0" y="0"/>
          <a:ext cx="0" cy="0"/>
          <a:chOff x="0" y="0"/>
          <a:chExt cx="0" cy="0"/>
        </a:xfrm>
      </p:grpSpPr>
      <p:pic>
        <p:nvPicPr>
          <p:cNvPr id="5" name="Grafik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80288" y="276225"/>
            <a:ext cx="1439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57200" y="274638"/>
            <a:ext cx="6635080" cy="922114"/>
          </a:xfrm>
        </p:spPr>
        <p:txBody>
          <a:bodyPr rtlCol="0">
            <a:normAutofit/>
          </a:bodyPr>
          <a:lstStyle>
            <a:lvl1pPr>
              <a:defRPr lang="de-DE" sz="3200" b="1" dirty="0">
                <a:solidFill>
                  <a:srgbClr val="3C73B4"/>
                </a:solidFill>
                <a:latin typeface="Arial" pitchFamily="34" charset="0"/>
                <a:cs typeface="Arial" pitchFamily="34" charset="0"/>
              </a:defRPr>
            </a:lvl1pPr>
          </a:lstStyle>
          <a:p>
            <a:pPr lvl="0"/>
            <a:r>
              <a:rPr lang="de-DE" smtClean="0"/>
              <a:t>Titelmasterformat durch Klicken bearbeiten</a:t>
            </a:r>
            <a:endParaRPr lang="de-DE"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733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pic>
        <p:nvPicPr>
          <p:cNvPr id="3" name="Grafik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80288" y="276225"/>
            <a:ext cx="1439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57200" y="274638"/>
            <a:ext cx="6491064" cy="994122"/>
          </a:xfrm>
        </p:spPr>
        <p:txBody>
          <a:bodyPr>
            <a:normAutofit/>
          </a:bodyPr>
          <a:lstStyle>
            <a:lvl1pPr algn="l">
              <a:defRPr sz="3200" b="1">
                <a:solidFill>
                  <a:srgbClr val="3C73B4"/>
                </a:solidFill>
                <a:latin typeface="Arial" pitchFamily="34" charset="0"/>
                <a:cs typeface="Arial"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1994738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slide_thank you">
    <p:spTree>
      <p:nvGrpSpPr>
        <p:cNvPr id="1" name=""/>
        <p:cNvGrpSpPr/>
        <p:nvPr/>
      </p:nvGrpSpPr>
      <p:grpSpPr>
        <a:xfrm>
          <a:off x="0" y="0"/>
          <a:ext cx="0" cy="0"/>
          <a:chOff x="0" y="0"/>
          <a:chExt cx="0" cy="0"/>
        </a:xfrm>
      </p:grpSpPr>
      <p:sp>
        <p:nvSpPr>
          <p:cNvPr id="3" name="Textfeld 2"/>
          <p:cNvSpPr txBox="1">
            <a:spLocks noChangeArrowheads="1"/>
          </p:cNvSpPr>
          <p:nvPr userDrawn="1"/>
        </p:nvSpPr>
        <p:spPr bwMode="auto">
          <a:xfrm>
            <a:off x="188913" y="4076700"/>
            <a:ext cx="7839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ro-RO" sz="4000" b="1" smtClean="0">
                <a:solidFill>
                  <a:srgbClr val="3C73B4"/>
                </a:solidFill>
              </a:rPr>
              <a:t>Thank you for your </a:t>
            </a:r>
            <a:br>
              <a:rPr lang="de-DE" altLang="ro-RO" sz="4000" b="1" smtClean="0">
                <a:solidFill>
                  <a:srgbClr val="3C73B4"/>
                </a:solidFill>
              </a:rPr>
            </a:br>
            <a:r>
              <a:rPr lang="de-DE" altLang="ro-RO" sz="4000" b="1" smtClean="0">
                <a:solidFill>
                  <a:srgbClr val="3C73B4"/>
                </a:solidFill>
              </a:rPr>
              <a:t>attention!</a:t>
            </a:r>
            <a:endParaRPr lang="en-GB" altLang="ro-RO" sz="4000" b="1" dirty="0" smtClean="0">
              <a:solidFill>
                <a:srgbClr val="3C73B4"/>
              </a:solidFill>
            </a:endParaRPr>
          </a:p>
        </p:txBody>
      </p:sp>
      <p:pic>
        <p:nvPicPr>
          <p:cNvPr id="4" name="Picture 2" descr="C:\Users\bernd.weissmann\Desktop\newada2_presen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64163" y="3952875"/>
            <a:ext cx="3455987"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T:\02-Teamdaten\Ukomm\Grafik\Grafik_Intern\NEWADA2\DanubeNavigation_symbol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0"/>
            <a:ext cx="9144000"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platzhalter 4"/>
          <p:cNvSpPr>
            <a:spLocks noGrp="1"/>
          </p:cNvSpPr>
          <p:nvPr>
            <p:ph type="body" sz="quarter" idx="10"/>
          </p:nvPr>
        </p:nvSpPr>
        <p:spPr>
          <a:xfrm>
            <a:off x="323528" y="5589240"/>
            <a:ext cx="3446462" cy="1007740"/>
          </a:xfrm>
        </p:spPr>
        <p:txBody>
          <a:bodyPr>
            <a:noAutofit/>
          </a:bodyPr>
          <a:lstStyle>
            <a:lvl1pPr marL="0" indent="0">
              <a:buNone/>
              <a:defRPr lang="de-DE" sz="1200" b="0" kern="1200" baseline="0" dirty="0">
                <a:solidFill>
                  <a:schemeClr val="bg1">
                    <a:lumMod val="65000"/>
                  </a:schemeClr>
                </a:solidFill>
                <a:latin typeface="Arial" pitchFamily="34" charset="0"/>
                <a:cs typeface="Arial" pitchFamily="34" charset="0"/>
              </a:defRPr>
            </a:lvl1pPr>
          </a:lstStyle>
          <a:p>
            <a:pPr lvl="0"/>
            <a:r>
              <a:rPr lang="ro-RO" smtClean="0"/>
              <a:t>Faceți clic pentru a edita stilurile de text Coordonator</a:t>
            </a:r>
          </a:p>
        </p:txBody>
      </p:sp>
    </p:spTree>
    <p:extLst>
      <p:ext uri="{BB962C8B-B14F-4D97-AF65-F5344CB8AC3E}">
        <p14:creationId xmlns:p14="http://schemas.microsoft.com/office/powerpoint/2010/main" val="3645527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2" descr="C:\Users\bernd.weissmann\Desktop\newada2_presen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56238" y="4006850"/>
            <a:ext cx="32924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02-Teamdaten\Ukomm\Grafik\Grafik_Intern\NEWADA2\DanubeNavigation_symbol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0"/>
            <a:ext cx="9144000"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platzhalter 2"/>
          <p:cNvSpPr>
            <a:spLocks noGrp="1"/>
          </p:cNvSpPr>
          <p:nvPr>
            <p:ph type="body" sz="quarter" idx="10"/>
          </p:nvPr>
        </p:nvSpPr>
        <p:spPr>
          <a:xfrm>
            <a:off x="179635" y="5445224"/>
            <a:ext cx="4824413" cy="523875"/>
          </a:xfrm>
        </p:spPr>
        <p:txBody>
          <a:bodyPr/>
          <a:lstStyle>
            <a:lvl1pPr algn="l" defTabSz="914400" rtl="0" eaLnBrk="1" latinLnBrk="0" hangingPunct="1">
              <a:spcBef>
                <a:spcPct val="0"/>
              </a:spcBef>
              <a:buNone/>
              <a:defRPr lang="de-DE" sz="3200" b="1" kern="1200" dirty="0">
                <a:solidFill>
                  <a:srgbClr val="3C73B4"/>
                </a:solidFill>
                <a:latin typeface="Arial" pitchFamily="34" charset="0"/>
                <a:cs typeface="Arial" pitchFamily="34" charset="0"/>
              </a:defRPr>
            </a:lvl1pPr>
          </a:lstStyle>
          <a:p>
            <a:pPr lvl="0"/>
            <a:r>
              <a:rPr lang="ro-RO" smtClean="0"/>
              <a:t>Faceți clic pentru a edita stilurile de text Coordonator</a:t>
            </a:r>
          </a:p>
        </p:txBody>
      </p:sp>
      <p:sp>
        <p:nvSpPr>
          <p:cNvPr id="7" name="Textplatzhalter 6"/>
          <p:cNvSpPr>
            <a:spLocks noGrp="1"/>
          </p:cNvSpPr>
          <p:nvPr>
            <p:ph type="body" sz="quarter" idx="11"/>
          </p:nvPr>
        </p:nvSpPr>
        <p:spPr>
          <a:xfrm>
            <a:off x="179388" y="6072188"/>
            <a:ext cx="4824412" cy="277812"/>
          </a:xfrm>
        </p:spPr>
        <p:txBody>
          <a:bodyPr/>
          <a:lstStyle>
            <a:lvl1pPr marL="0" indent="0">
              <a:buNone/>
              <a:defRPr lang="de-DE" sz="3200" b="0" kern="1200" dirty="0">
                <a:solidFill>
                  <a:schemeClr val="bg1">
                    <a:lumMod val="65000"/>
                  </a:schemeClr>
                </a:solidFill>
                <a:latin typeface="Arial" pitchFamily="34" charset="0"/>
                <a:cs typeface="Arial" pitchFamily="34" charset="0"/>
              </a:defRPr>
            </a:lvl1pPr>
          </a:lstStyle>
          <a:p>
            <a:pPr lvl="0"/>
            <a:r>
              <a:rPr lang="ro-RO" smtClean="0"/>
              <a:t>Faceți clic pentru a edita stilurile de text Coordonator</a:t>
            </a:r>
          </a:p>
        </p:txBody>
      </p:sp>
    </p:spTree>
    <p:extLst>
      <p:ext uri="{BB962C8B-B14F-4D97-AF65-F5344CB8AC3E}">
        <p14:creationId xmlns:p14="http://schemas.microsoft.com/office/powerpoint/2010/main" val="594617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Endslide_thank you">
    <p:spTree>
      <p:nvGrpSpPr>
        <p:cNvPr id="1" name=""/>
        <p:cNvGrpSpPr/>
        <p:nvPr/>
      </p:nvGrpSpPr>
      <p:grpSpPr>
        <a:xfrm>
          <a:off x="0" y="0"/>
          <a:ext cx="0" cy="0"/>
          <a:chOff x="0" y="0"/>
          <a:chExt cx="0" cy="0"/>
        </a:xfrm>
      </p:grpSpPr>
      <p:sp>
        <p:nvSpPr>
          <p:cNvPr id="3" name="Textfeld 2"/>
          <p:cNvSpPr txBox="1">
            <a:spLocks noChangeArrowheads="1"/>
          </p:cNvSpPr>
          <p:nvPr userDrawn="1"/>
        </p:nvSpPr>
        <p:spPr bwMode="auto">
          <a:xfrm>
            <a:off x="188913" y="4076700"/>
            <a:ext cx="7839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ro-RO" sz="4000" b="1" smtClean="0">
                <a:solidFill>
                  <a:srgbClr val="3C73B4"/>
                </a:solidFill>
              </a:rPr>
              <a:t>Thank you for your </a:t>
            </a:r>
            <a:br>
              <a:rPr lang="de-DE" altLang="ro-RO" sz="4000" b="1" smtClean="0">
                <a:solidFill>
                  <a:srgbClr val="3C73B4"/>
                </a:solidFill>
              </a:rPr>
            </a:br>
            <a:r>
              <a:rPr lang="de-DE" altLang="ro-RO" sz="4000" b="1" smtClean="0">
                <a:solidFill>
                  <a:srgbClr val="3C73B4"/>
                </a:solidFill>
              </a:rPr>
              <a:t>attention!</a:t>
            </a:r>
            <a:endParaRPr lang="en-GB" altLang="ro-RO" sz="4000" b="1" dirty="0" smtClean="0">
              <a:solidFill>
                <a:srgbClr val="3C73B4"/>
              </a:solidFill>
            </a:endParaRPr>
          </a:p>
        </p:txBody>
      </p:sp>
      <p:pic>
        <p:nvPicPr>
          <p:cNvPr id="4" name="Picture 2" descr="C:\Users\bernd.weissmann\Desktop\newada2_presen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64163" y="3952875"/>
            <a:ext cx="3455987"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T:\02-Teamdaten\Ukomm\Grafik\Grafik_Intern\NEWADA2\DanubeNavigation_symbol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0"/>
            <a:ext cx="9144000"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platzhalter 4"/>
          <p:cNvSpPr>
            <a:spLocks noGrp="1"/>
          </p:cNvSpPr>
          <p:nvPr>
            <p:ph type="body" sz="quarter" idx="10"/>
          </p:nvPr>
        </p:nvSpPr>
        <p:spPr>
          <a:xfrm>
            <a:off x="323528" y="5589240"/>
            <a:ext cx="3446462" cy="1007740"/>
          </a:xfrm>
        </p:spPr>
        <p:txBody>
          <a:bodyPr>
            <a:noAutofit/>
          </a:bodyPr>
          <a:lstStyle>
            <a:lvl1pPr marL="0" indent="0">
              <a:buNone/>
              <a:defRPr lang="de-DE" sz="1200" b="0" kern="1200" baseline="0" dirty="0">
                <a:solidFill>
                  <a:schemeClr val="bg1">
                    <a:lumMod val="65000"/>
                  </a:schemeClr>
                </a:solidFill>
                <a:latin typeface="Arial" pitchFamily="34" charset="0"/>
                <a:cs typeface="Arial" pitchFamily="34" charset="0"/>
              </a:defRPr>
            </a:lvl1pPr>
          </a:lstStyle>
          <a:p>
            <a:pPr lvl="0"/>
            <a:r>
              <a:rPr lang="ro-RO" smtClean="0"/>
              <a:t>Faceți clic pentru a edita stilurile de text Coordonator</a:t>
            </a:r>
          </a:p>
        </p:txBody>
      </p:sp>
    </p:spTree>
    <p:extLst>
      <p:ext uri="{BB962C8B-B14F-4D97-AF65-F5344CB8AC3E}">
        <p14:creationId xmlns:p14="http://schemas.microsoft.com/office/powerpoint/2010/main" val="4120824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ro-RO"/>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010400" y="76200"/>
            <a:ext cx="1371600" cy="228600"/>
          </a:xfrm>
          <a:prstGeom prst="rect">
            <a:avLst/>
          </a:prstGeom>
        </p:spPr>
        <p:txBody>
          <a:bodyPr/>
          <a:lstStyle/>
          <a:p>
            <a:fld id="{E05F73DD-CD6B-4355-A150-5CE996264CEA}" type="datetimeFigureOut">
              <a:rPr lang="ro-RO" smtClean="0"/>
              <a:t>15.04.2015</a:t>
            </a:fld>
            <a:endParaRPr lang="ro-RO"/>
          </a:p>
        </p:txBody>
      </p:sp>
      <p:sp>
        <p:nvSpPr>
          <p:cNvPr id="6" name="Footer Placeholder 5"/>
          <p:cNvSpPr>
            <a:spLocks noGrp="1"/>
          </p:cNvSpPr>
          <p:nvPr>
            <p:ph type="ftr" sz="quarter" idx="11"/>
          </p:nvPr>
        </p:nvSpPr>
        <p:spPr>
          <a:xfrm>
            <a:off x="2705100" y="6477000"/>
            <a:ext cx="3733800" cy="304800"/>
          </a:xfrm>
          <a:prstGeom prst="rect">
            <a:avLst/>
          </a:prstGeom>
        </p:spPr>
        <p:txBody>
          <a:bodyPr/>
          <a:lstStyle/>
          <a:p>
            <a:endParaRPr lang="ro-RO"/>
          </a:p>
        </p:txBody>
      </p:sp>
      <p:sp>
        <p:nvSpPr>
          <p:cNvPr id="7" name="Slide Number Placeholder 6"/>
          <p:cNvSpPr>
            <a:spLocks noGrp="1"/>
          </p:cNvSpPr>
          <p:nvPr>
            <p:ph type="sldNum" sz="quarter" idx="12"/>
          </p:nvPr>
        </p:nvSpPr>
        <p:spPr>
          <a:xfrm>
            <a:off x="6504432" y="6473952"/>
            <a:ext cx="990600" cy="304800"/>
          </a:xfrm>
          <a:prstGeom prst="rect">
            <a:avLst/>
          </a:prstGeom>
        </p:spPr>
        <p:txBody>
          <a:bodyPr/>
          <a:lstStyle/>
          <a:p>
            <a:fld id="{A381F9A6-E414-4E11-B788-28B684D6AAB6}" type="slidenum">
              <a:rPr lang="ro-RO" smtClean="0"/>
              <a:t>‹#›</a:t>
            </a:fld>
            <a:endParaRPr lang="ro-RO"/>
          </a:p>
        </p:txBody>
      </p:sp>
    </p:spTree>
    <p:extLst>
      <p:ext uri="{BB962C8B-B14F-4D97-AF65-F5344CB8AC3E}">
        <p14:creationId xmlns:p14="http://schemas.microsoft.com/office/powerpoint/2010/main" val="551303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P1_Project management">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6538" y="4418013"/>
            <a:ext cx="23780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bgerundetes Rechteck 9"/>
          <p:cNvSpPr/>
          <p:nvPr userDrawn="1"/>
        </p:nvSpPr>
        <p:spPr>
          <a:xfrm>
            <a:off x="323850" y="188913"/>
            <a:ext cx="6911975" cy="1079500"/>
          </a:xfrm>
          <a:prstGeom prst="roundRect">
            <a:avLst/>
          </a:prstGeom>
          <a:solidFill>
            <a:srgbClr val="3C73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6" name="Grafik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80288" y="276225"/>
            <a:ext cx="1439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bgerundetes Rechteck 10"/>
          <p:cNvSpPr/>
          <p:nvPr userDrawn="1"/>
        </p:nvSpPr>
        <p:spPr>
          <a:xfrm>
            <a:off x="8101013" y="6308725"/>
            <a:ext cx="719137" cy="433388"/>
          </a:xfrm>
          <a:prstGeom prst="roundRect">
            <a:avLst/>
          </a:prstGeom>
          <a:solidFill>
            <a:srgbClr val="3C73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AT" b="1" dirty="0"/>
              <a:t>WP1</a:t>
            </a:r>
            <a:endParaRPr lang="de-DE" b="1" dirty="0"/>
          </a:p>
        </p:txBody>
      </p:sp>
      <p:sp>
        <p:nvSpPr>
          <p:cNvPr id="3" name="Inhaltsplatzhalter 2"/>
          <p:cNvSpPr>
            <a:spLocks noGrp="1"/>
          </p:cNvSpPr>
          <p:nvPr>
            <p:ph idx="1"/>
          </p:nvPr>
        </p:nvSpPr>
        <p:spPr>
          <a:xfrm>
            <a:off x="457200" y="1486095"/>
            <a:ext cx="8219256" cy="4641379"/>
          </a:xfrm>
        </p:spPr>
        <p:txBody>
          <a:bodyPr/>
          <a:lstStyle>
            <a:lvl1pPr marL="342900" indent="-342900">
              <a:buClrTx/>
              <a:buFont typeface="Wingdings" pitchFamily="2" charset="2"/>
              <a:buChar char="§"/>
              <a:defRPr sz="3000">
                <a:latin typeface="Arial" pitchFamily="34" charset="0"/>
                <a:cs typeface="Arial" pitchFamily="34" charset="0"/>
              </a:defRPr>
            </a:lvl1pPr>
            <a:lvl2pPr>
              <a:buClrTx/>
              <a:defRPr sz="2800">
                <a:latin typeface="Arial" pitchFamily="34" charset="0"/>
                <a:cs typeface="Arial" pitchFamily="34" charset="0"/>
              </a:defRPr>
            </a:lvl2pPr>
            <a:lvl3pPr>
              <a:buClrTx/>
              <a:defRPr sz="2400">
                <a:latin typeface="Arial" pitchFamily="34" charset="0"/>
                <a:cs typeface="Arial" pitchFamily="34" charset="0"/>
              </a:defRPr>
            </a:lvl3pPr>
            <a:lvl4pPr>
              <a:buClrTx/>
              <a:defRPr sz="2000">
                <a:latin typeface="Arial" pitchFamily="34" charset="0"/>
                <a:cs typeface="Arial" pitchFamily="34" charset="0"/>
              </a:defRPr>
            </a:lvl4pPr>
            <a:lvl5pPr>
              <a:buClrTx/>
              <a:defRPr>
                <a:latin typeface="Arial" pitchFamily="34" charset="0"/>
                <a:cs typeface="Arial"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a:xfrm>
            <a:off x="457200" y="261938"/>
            <a:ext cx="6635080" cy="934814"/>
          </a:xfrm>
          <a:solidFill>
            <a:srgbClr val="3C73B4"/>
          </a:solidFill>
        </p:spPr>
        <p:txBody>
          <a:bodyPr>
            <a:normAutofit/>
          </a:bodyPr>
          <a:lstStyle>
            <a:lvl1pPr algn="l">
              <a:defRPr sz="3200">
                <a:solidFill>
                  <a:schemeClr val="bg1"/>
                </a:solidFill>
                <a:latin typeface="Arial" pitchFamily="34" charset="0"/>
                <a:cs typeface="Arial"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447277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P2_Communication">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6538" y="4418013"/>
            <a:ext cx="23780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bgerundetes Rechteck 9"/>
          <p:cNvSpPr/>
          <p:nvPr userDrawn="1"/>
        </p:nvSpPr>
        <p:spPr>
          <a:xfrm>
            <a:off x="323850" y="188913"/>
            <a:ext cx="6911975" cy="1079500"/>
          </a:xfrm>
          <a:prstGeom prst="roundRect">
            <a:avLst/>
          </a:prstGeom>
          <a:solidFill>
            <a:srgbClr val="A00E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6" name="Grafik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80288" y="276225"/>
            <a:ext cx="1439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bgerundetes Rechteck 10"/>
          <p:cNvSpPr/>
          <p:nvPr userDrawn="1"/>
        </p:nvSpPr>
        <p:spPr>
          <a:xfrm>
            <a:off x="8101013" y="6308725"/>
            <a:ext cx="719137" cy="433388"/>
          </a:xfrm>
          <a:prstGeom prst="roundRect">
            <a:avLst/>
          </a:prstGeom>
          <a:solidFill>
            <a:srgbClr val="A00E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AT" b="1" dirty="0"/>
              <a:t>WP2</a:t>
            </a:r>
            <a:endParaRPr lang="de-DE" b="1" dirty="0"/>
          </a:p>
        </p:txBody>
      </p:sp>
      <p:sp>
        <p:nvSpPr>
          <p:cNvPr id="13" name="Inhaltsplatzhalter 2"/>
          <p:cNvSpPr>
            <a:spLocks noGrp="1"/>
          </p:cNvSpPr>
          <p:nvPr>
            <p:ph idx="1"/>
          </p:nvPr>
        </p:nvSpPr>
        <p:spPr>
          <a:xfrm>
            <a:off x="457200" y="1484784"/>
            <a:ext cx="8218800" cy="4641379"/>
          </a:xfrm>
        </p:spPr>
        <p:txBody>
          <a:bodyPr/>
          <a:lstStyle>
            <a:lvl1pPr marL="342900" indent="-342900">
              <a:buFont typeface="Wingdings" pitchFamily="2" charset="2"/>
              <a:buChar char="§"/>
              <a:defRPr sz="30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a:latin typeface="Arial" pitchFamily="34" charset="0"/>
                <a:cs typeface="Arial"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a:xfrm>
            <a:off x="457200" y="261938"/>
            <a:ext cx="6779096" cy="934814"/>
          </a:xfrm>
        </p:spPr>
        <p:txBody>
          <a:bodyPr>
            <a:normAutofit/>
          </a:bodyPr>
          <a:lstStyle>
            <a:lvl1pPr algn="l">
              <a:defRPr sz="3200">
                <a:solidFill>
                  <a:schemeClr val="bg1"/>
                </a:solidFill>
                <a:latin typeface="Arial" pitchFamily="34" charset="0"/>
                <a:cs typeface="Arial"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15850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WP3_Harmonisation">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6538" y="4418013"/>
            <a:ext cx="23780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bgerundetes Rechteck 9"/>
          <p:cNvSpPr/>
          <p:nvPr userDrawn="1"/>
        </p:nvSpPr>
        <p:spPr>
          <a:xfrm>
            <a:off x="323850" y="188913"/>
            <a:ext cx="6911975" cy="1079500"/>
          </a:xfrm>
          <a:prstGeom prst="roundRect">
            <a:avLst/>
          </a:prstGeom>
          <a:solidFill>
            <a:srgbClr val="FFEF2D"/>
          </a:solidFill>
          <a:ln w="12700">
            <a:solidFill>
              <a:srgbClr val="3C73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6" name="Grafik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80288" y="276225"/>
            <a:ext cx="1439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bgerundetes Rechteck 10"/>
          <p:cNvSpPr/>
          <p:nvPr userDrawn="1"/>
        </p:nvSpPr>
        <p:spPr>
          <a:xfrm>
            <a:off x="8101013" y="6308725"/>
            <a:ext cx="719137" cy="433388"/>
          </a:xfrm>
          <a:prstGeom prst="roundRect">
            <a:avLst/>
          </a:prstGeom>
          <a:solidFill>
            <a:srgbClr val="FFEF2D"/>
          </a:solidFill>
          <a:ln w="12700">
            <a:solidFill>
              <a:srgbClr val="3C73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AT" b="1" dirty="0">
                <a:solidFill>
                  <a:srgbClr val="3C73B4"/>
                </a:solidFill>
              </a:rPr>
              <a:t>WP3</a:t>
            </a:r>
            <a:endParaRPr lang="de-DE" b="1" dirty="0">
              <a:solidFill>
                <a:srgbClr val="3C73B4"/>
              </a:solidFill>
            </a:endParaRPr>
          </a:p>
        </p:txBody>
      </p:sp>
      <p:sp>
        <p:nvSpPr>
          <p:cNvPr id="2" name="Titel 1"/>
          <p:cNvSpPr>
            <a:spLocks noGrp="1"/>
          </p:cNvSpPr>
          <p:nvPr>
            <p:ph type="title"/>
          </p:nvPr>
        </p:nvSpPr>
        <p:spPr>
          <a:xfrm>
            <a:off x="457200" y="261938"/>
            <a:ext cx="6779096" cy="934814"/>
          </a:xfrm>
        </p:spPr>
        <p:txBody>
          <a:bodyPr>
            <a:normAutofit/>
          </a:bodyPr>
          <a:lstStyle>
            <a:lvl1pPr algn="l">
              <a:defRPr sz="3200">
                <a:solidFill>
                  <a:srgbClr val="3C73B4"/>
                </a:solidFill>
                <a:latin typeface="Arial" pitchFamily="34" charset="0"/>
                <a:cs typeface="Arial" pitchFamily="34" charset="0"/>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457200" y="1484784"/>
            <a:ext cx="8218800" cy="4641379"/>
          </a:xfrm>
        </p:spPr>
        <p:txBody>
          <a:bodyPr/>
          <a:lstStyle>
            <a:lvl1pPr marL="342900" indent="-342900">
              <a:buFont typeface="Wingdings" pitchFamily="2" charset="2"/>
              <a:buChar char="§"/>
              <a:defRPr sz="30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a:latin typeface="Arial" pitchFamily="34" charset="0"/>
                <a:cs typeface="Arial"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836935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P4_Improving C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6538" y="4418013"/>
            <a:ext cx="23780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bgerundetes Rechteck 9"/>
          <p:cNvSpPr/>
          <p:nvPr userDrawn="1"/>
        </p:nvSpPr>
        <p:spPr>
          <a:xfrm>
            <a:off x="323850" y="188913"/>
            <a:ext cx="6911975" cy="1079500"/>
          </a:xfrm>
          <a:prstGeom prst="roundRect">
            <a:avLst/>
          </a:prstGeom>
          <a:solidFill>
            <a:srgbClr val="BC37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6" name="Grafik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80288" y="276225"/>
            <a:ext cx="1439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bgerundetes Rechteck 10"/>
          <p:cNvSpPr/>
          <p:nvPr userDrawn="1"/>
        </p:nvSpPr>
        <p:spPr>
          <a:xfrm>
            <a:off x="8101013" y="6308725"/>
            <a:ext cx="719137" cy="433388"/>
          </a:xfrm>
          <a:prstGeom prst="roundRect">
            <a:avLst/>
          </a:prstGeom>
          <a:solidFill>
            <a:srgbClr val="BC37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AT" b="1" dirty="0">
                <a:solidFill>
                  <a:schemeClr val="bg1"/>
                </a:solidFill>
              </a:rPr>
              <a:t>WP4</a:t>
            </a:r>
            <a:endParaRPr lang="de-DE" b="1" dirty="0">
              <a:solidFill>
                <a:schemeClr val="bg1"/>
              </a:solidFill>
            </a:endParaRPr>
          </a:p>
        </p:txBody>
      </p:sp>
      <p:sp>
        <p:nvSpPr>
          <p:cNvPr id="3" name="Inhaltsplatzhalter 2"/>
          <p:cNvSpPr>
            <a:spLocks noGrp="1"/>
          </p:cNvSpPr>
          <p:nvPr>
            <p:ph idx="1"/>
          </p:nvPr>
        </p:nvSpPr>
        <p:spPr>
          <a:xfrm>
            <a:off x="457200" y="1484784"/>
            <a:ext cx="8218800" cy="4641379"/>
          </a:xfrm>
        </p:spPr>
        <p:txBody>
          <a:bodyPr/>
          <a:lstStyle>
            <a:lvl1pPr marL="342900" indent="-342900">
              <a:buFont typeface="Wingdings" pitchFamily="2" charset="2"/>
              <a:buChar char="§"/>
              <a:defRPr sz="30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a:latin typeface="Arial" pitchFamily="34" charset="0"/>
                <a:cs typeface="Arial"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a:xfrm>
            <a:off x="457200" y="261938"/>
            <a:ext cx="6779096" cy="934814"/>
          </a:xfrm>
        </p:spPr>
        <p:txBody>
          <a:bodyPr>
            <a:normAutofit/>
          </a:bodyPr>
          <a:lstStyle>
            <a:lvl1pPr algn="l">
              <a:defRPr sz="3200">
                <a:solidFill>
                  <a:schemeClr val="bg1"/>
                </a:solidFill>
                <a:latin typeface="Arial" pitchFamily="34" charset="0"/>
                <a:cs typeface="Arial"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261729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P5_User Services">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6538" y="4418013"/>
            <a:ext cx="23780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bgerundetes Rechteck 9"/>
          <p:cNvSpPr/>
          <p:nvPr userDrawn="1"/>
        </p:nvSpPr>
        <p:spPr>
          <a:xfrm>
            <a:off x="323850" y="188913"/>
            <a:ext cx="6911975" cy="1079500"/>
          </a:xfrm>
          <a:prstGeom prst="roundRect">
            <a:avLst/>
          </a:prstGeom>
          <a:solidFill>
            <a:srgbClr val="45A9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6" name="Grafik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80288" y="276225"/>
            <a:ext cx="1439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bgerundetes Rechteck 10"/>
          <p:cNvSpPr/>
          <p:nvPr userDrawn="1"/>
        </p:nvSpPr>
        <p:spPr>
          <a:xfrm>
            <a:off x="8101013" y="6308725"/>
            <a:ext cx="719137" cy="433388"/>
          </a:xfrm>
          <a:prstGeom prst="roundRect">
            <a:avLst/>
          </a:prstGeom>
          <a:solidFill>
            <a:srgbClr val="45A9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AT" b="1" dirty="0">
                <a:solidFill>
                  <a:schemeClr val="bg1"/>
                </a:solidFill>
              </a:rPr>
              <a:t>WP5</a:t>
            </a:r>
            <a:endParaRPr lang="de-DE" b="1" dirty="0">
              <a:solidFill>
                <a:schemeClr val="bg1"/>
              </a:solidFill>
            </a:endParaRPr>
          </a:p>
        </p:txBody>
      </p:sp>
      <p:sp>
        <p:nvSpPr>
          <p:cNvPr id="3" name="Inhaltsplatzhalter 2"/>
          <p:cNvSpPr>
            <a:spLocks noGrp="1"/>
          </p:cNvSpPr>
          <p:nvPr>
            <p:ph idx="1"/>
          </p:nvPr>
        </p:nvSpPr>
        <p:spPr>
          <a:xfrm>
            <a:off x="457200" y="1484784"/>
            <a:ext cx="8218800" cy="4641379"/>
          </a:xfrm>
        </p:spPr>
        <p:txBody>
          <a:bodyPr/>
          <a:lstStyle>
            <a:lvl1pPr marL="342900" indent="-342900">
              <a:buFont typeface="Wingdings" pitchFamily="2" charset="2"/>
              <a:buChar char="§"/>
              <a:defRPr sz="30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a:latin typeface="Arial" pitchFamily="34" charset="0"/>
                <a:cs typeface="Arial"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a:xfrm>
            <a:off x="457200" y="261938"/>
            <a:ext cx="6779096" cy="934814"/>
          </a:xfrm>
        </p:spPr>
        <p:txBody>
          <a:bodyPr>
            <a:normAutofit/>
          </a:bodyPr>
          <a:lstStyle>
            <a:lvl1pPr algn="l">
              <a:defRPr sz="3200">
                <a:solidFill>
                  <a:schemeClr val="bg1"/>
                </a:solidFill>
                <a:latin typeface="Arial" pitchFamily="34" charset="0"/>
                <a:cs typeface="Arial"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198838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WP6_Integrated WM">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6538" y="4418013"/>
            <a:ext cx="23780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bgerundetes Rechteck 9"/>
          <p:cNvSpPr/>
          <p:nvPr userDrawn="1"/>
        </p:nvSpPr>
        <p:spPr>
          <a:xfrm>
            <a:off x="323850" y="188913"/>
            <a:ext cx="6911975" cy="1079500"/>
          </a:xfrm>
          <a:prstGeom prst="roundRect">
            <a:avLst/>
          </a:prstGeom>
          <a:solidFill>
            <a:srgbClr val="6FC9EE"/>
          </a:solidFill>
          <a:ln w="12700">
            <a:solidFill>
              <a:srgbClr val="3C73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6" name="Grafik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80288" y="276225"/>
            <a:ext cx="1439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bgerundetes Rechteck 10"/>
          <p:cNvSpPr/>
          <p:nvPr userDrawn="1"/>
        </p:nvSpPr>
        <p:spPr>
          <a:xfrm>
            <a:off x="8101013" y="6308725"/>
            <a:ext cx="719137" cy="433388"/>
          </a:xfrm>
          <a:prstGeom prst="roundRect">
            <a:avLst/>
          </a:prstGeom>
          <a:solidFill>
            <a:srgbClr val="6FC9EE"/>
          </a:solidFill>
          <a:ln w="12700">
            <a:solidFill>
              <a:srgbClr val="3C73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AT" b="1" dirty="0">
                <a:solidFill>
                  <a:srgbClr val="3C73B4"/>
                </a:solidFill>
              </a:rPr>
              <a:t>WP6</a:t>
            </a:r>
            <a:endParaRPr lang="de-DE" b="1" dirty="0">
              <a:solidFill>
                <a:srgbClr val="3C73B4"/>
              </a:solidFill>
            </a:endParaRPr>
          </a:p>
        </p:txBody>
      </p:sp>
      <p:sp>
        <p:nvSpPr>
          <p:cNvPr id="3" name="Inhaltsplatzhalter 2"/>
          <p:cNvSpPr>
            <a:spLocks noGrp="1"/>
          </p:cNvSpPr>
          <p:nvPr>
            <p:ph idx="1"/>
          </p:nvPr>
        </p:nvSpPr>
        <p:spPr>
          <a:xfrm>
            <a:off x="457200" y="1484784"/>
            <a:ext cx="8218800" cy="4641379"/>
          </a:xfrm>
        </p:spPr>
        <p:txBody>
          <a:bodyPr/>
          <a:lstStyle>
            <a:lvl1pPr marL="342900" indent="-342900">
              <a:buFont typeface="Wingdings" pitchFamily="2" charset="2"/>
              <a:buChar char="§"/>
              <a:defRPr sz="30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a:latin typeface="Arial" pitchFamily="34" charset="0"/>
                <a:cs typeface="Arial"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a:xfrm>
            <a:off x="457200" y="261938"/>
            <a:ext cx="6779096" cy="934814"/>
          </a:xfrm>
        </p:spPr>
        <p:txBody>
          <a:bodyPr>
            <a:normAutofit/>
          </a:bodyPr>
          <a:lstStyle>
            <a:lvl1pPr algn="l">
              <a:defRPr sz="3200">
                <a:solidFill>
                  <a:srgbClr val="3C73B4"/>
                </a:solidFill>
                <a:latin typeface="Arial" pitchFamily="34" charset="0"/>
                <a:cs typeface="Arial"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60041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WP7_Increase visibility">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6538" y="4418013"/>
            <a:ext cx="23780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bgerundetes Rechteck 9"/>
          <p:cNvSpPr/>
          <p:nvPr userDrawn="1"/>
        </p:nvSpPr>
        <p:spPr>
          <a:xfrm>
            <a:off x="323850" y="188913"/>
            <a:ext cx="6911975" cy="1079500"/>
          </a:xfrm>
          <a:prstGeom prst="roundRect">
            <a:avLst/>
          </a:prstGeom>
          <a:solidFill>
            <a:srgbClr val="F7A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6" name="Abgerundetes Rechteck 10"/>
          <p:cNvSpPr/>
          <p:nvPr userDrawn="1"/>
        </p:nvSpPr>
        <p:spPr>
          <a:xfrm>
            <a:off x="8101013" y="6308725"/>
            <a:ext cx="719137" cy="433388"/>
          </a:xfrm>
          <a:prstGeom prst="roundRect">
            <a:avLst/>
          </a:prstGeom>
          <a:solidFill>
            <a:srgbClr val="F7A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AT" b="1" dirty="0">
                <a:solidFill>
                  <a:srgbClr val="3C73B4"/>
                </a:solidFill>
              </a:rPr>
              <a:t>WP7</a:t>
            </a:r>
            <a:endParaRPr lang="de-DE" b="1" dirty="0">
              <a:solidFill>
                <a:srgbClr val="3C73B4"/>
              </a:solidFill>
            </a:endParaRPr>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80288" y="276225"/>
            <a:ext cx="1439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idx="1"/>
          </p:nvPr>
        </p:nvSpPr>
        <p:spPr>
          <a:xfrm>
            <a:off x="457200" y="1484784"/>
            <a:ext cx="8218800" cy="4641379"/>
          </a:xfrm>
        </p:spPr>
        <p:txBody>
          <a:bodyPr/>
          <a:lstStyle>
            <a:lvl1pPr marL="342900" indent="-342900">
              <a:buFont typeface="Wingdings" pitchFamily="2" charset="2"/>
              <a:buChar char="§"/>
              <a:defRPr sz="30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a:latin typeface="Arial" pitchFamily="34" charset="0"/>
                <a:cs typeface="Arial"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a:xfrm>
            <a:off x="457200" y="261938"/>
            <a:ext cx="6779096" cy="934814"/>
          </a:xfrm>
        </p:spPr>
        <p:txBody>
          <a:bodyPr>
            <a:normAutofit/>
          </a:bodyPr>
          <a:lstStyle>
            <a:lvl1pPr algn="l">
              <a:defRPr sz="3200">
                <a:solidFill>
                  <a:srgbClr val="3C73B4"/>
                </a:solidFill>
                <a:latin typeface="Arial" pitchFamily="34" charset="0"/>
                <a:cs typeface="Arial"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16742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_1 content">
    <p:spTree>
      <p:nvGrpSpPr>
        <p:cNvPr id="1" name=""/>
        <p:cNvGrpSpPr/>
        <p:nvPr/>
      </p:nvGrpSpPr>
      <p:grpSpPr>
        <a:xfrm>
          <a:off x="0" y="0"/>
          <a:ext cx="0" cy="0"/>
          <a:chOff x="0" y="0"/>
          <a:chExt cx="0" cy="0"/>
        </a:xfrm>
      </p:grpSpPr>
      <p:pic>
        <p:nvPicPr>
          <p:cNvPr id="4" name="Grafik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80288" y="276225"/>
            <a:ext cx="1439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sz="half" idx="1"/>
          </p:nvPr>
        </p:nvSpPr>
        <p:spPr>
          <a:xfrm>
            <a:off x="457200" y="1600200"/>
            <a:ext cx="8218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a:xfrm>
            <a:off x="457200" y="274638"/>
            <a:ext cx="6635080" cy="922114"/>
          </a:xfrm>
        </p:spPr>
        <p:txBody>
          <a:bodyPr rtlCol="0">
            <a:normAutofit/>
          </a:bodyPr>
          <a:lstStyle>
            <a:lvl1pPr>
              <a:defRPr lang="de-DE" sz="3200" b="1" dirty="0">
                <a:solidFill>
                  <a:srgbClr val="3C73B4"/>
                </a:solidFill>
                <a:latin typeface="Arial" pitchFamily="34" charset="0"/>
                <a:cs typeface="Arial" pitchFamily="34" charset="0"/>
              </a:defRPr>
            </a:lvl1pPr>
          </a:lstStyle>
          <a:p>
            <a:pPr lvl="0"/>
            <a:r>
              <a:rPr lang="de-DE" smtClean="0"/>
              <a:t>Titelmasterformat durch Klicken bearbeiten</a:t>
            </a:r>
            <a:endParaRPr lang="de-DE" dirty="0"/>
          </a:p>
        </p:txBody>
      </p:sp>
    </p:spTree>
    <p:extLst>
      <p:ext uri="{BB962C8B-B14F-4D97-AF65-F5344CB8AC3E}">
        <p14:creationId xmlns:p14="http://schemas.microsoft.com/office/powerpoint/2010/main" val="3708741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65627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ro-RO"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ro-RO" smtClean="0"/>
              <a:t>Textmasterformat bearbeiten</a:t>
            </a:r>
          </a:p>
          <a:p>
            <a:pPr lvl="1"/>
            <a:r>
              <a:rPr lang="de-DE" altLang="ro-RO" smtClean="0"/>
              <a:t>Zweite Ebene</a:t>
            </a:r>
          </a:p>
          <a:p>
            <a:pPr lvl="2"/>
            <a:r>
              <a:rPr lang="de-DE" altLang="ro-RO" smtClean="0"/>
              <a:t>Dritte Ebene</a:t>
            </a:r>
          </a:p>
          <a:p>
            <a:pPr lvl="3"/>
            <a:r>
              <a:rPr lang="de-DE" altLang="ro-RO" smtClean="0"/>
              <a:t>Vierte Ebene</a:t>
            </a:r>
          </a:p>
          <a:p>
            <a:pPr lvl="4"/>
            <a:r>
              <a:rPr lang="de-DE" altLang="ro-RO" smtClean="0"/>
              <a:t>Fünfte Ebene</a:t>
            </a:r>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 id="2147484346" r:id="rId14"/>
    <p:sldLayoutId id="2147484347" r:id="rId15"/>
  </p:sldLayoutIdLst>
  <p:timing>
    <p:tnLst>
      <p:par>
        <p:cTn id="1" dur="indefinite" restart="never" nodeType="tmRoot"/>
      </p:par>
    </p:tnLst>
  </p:timing>
  <p:hf hdr="0"/>
  <p:txStyles>
    <p:titleStyle>
      <a:lvl1pPr algn="l" rtl="0" eaLnBrk="0" fontAlgn="base" hangingPunct="0">
        <a:spcBef>
          <a:spcPct val="0"/>
        </a:spcBef>
        <a:spcAft>
          <a:spcPct val="0"/>
        </a:spcAft>
        <a:defRPr sz="3200" b="1" kern="1200">
          <a:solidFill>
            <a:srgbClr val="3C73B4"/>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3C73B4"/>
          </a:solidFill>
          <a:latin typeface="Arial" charset="0"/>
          <a:cs typeface="Arial" charset="0"/>
        </a:defRPr>
      </a:lvl2pPr>
      <a:lvl3pPr algn="l" rtl="0" eaLnBrk="0" fontAlgn="base" hangingPunct="0">
        <a:spcBef>
          <a:spcPct val="0"/>
        </a:spcBef>
        <a:spcAft>
          <a:spcPct val="0"/>
        </a:spcAft>
        <a:defRPr sz="3200" b="1">
          <a:solidFill>
            <a:srgbClr val="3C73B4"/>
          </a:solidFill>
          <a:latin typeface="Arial" charset="0"/>
          <a:cs typeface="Arial" charset="0"/>
        </a:defRPr>
      </a:lvl3pPr>
      <a:lvl4pPr algn="l" rtl="0" eaLnBrk="0" fontAlgn="base" hangingPunct="0">
        <a:spcBef>
          <a:spcPct val="0"/>
        </a:spcBef>
        <a:spcAft>
          <a:spcPct val="0"/>
        </a:spcAft>
        <a:defRPr sz="3200" b="1">
          <a:solidFill>
            <a:srgbClr val="3C73B4"/>
          </a:solidFill>
          <a:latin typeface="Arial" charset="0"/>
          <a:cs typeface="Arial" charset="0"/>
        </a:defRPr>
      </a:lvl4pPr>
      <a:lvl5pPr algn="l" rtl="0" eaLnBrk="0" fontAlgn="base" hangingPunct="0">
        <a:spcBef>
          <a:spcPct val="0"/>
        </a:spcBef>
        <a:spcAft>
          <a:spcPct val="0"/>
        </a:spcAft>
        <a:defRPr sz="3200" b="1">
          <a:solidFill>
            <a:srgbClr val="3C73B4"/>
          </a:solidFill>
          <a:latin typeface="Arial" charset="0"/>
          <a:cs typeface="Arial" charset="0"/>
        </a:defRPr>
      </a:lvl5pPr>
      <a:lvl6pPr marL="457200" algn="l" rtl="0" fontAlgn="base">
        <a:spcBef>
          <a:spcPct val="0"/>
        </a:spcBef>
        <a:spcAft>
          <a:spcPct val="0"/>
        </a:spcAft>
        <a:defRPr sz="3200" b="1">
          <a:solidFill>
            <a:srgbClr val="3C73B4"/>
          </a:solidFill>
          <a:latin typeface="Arial" charset="0"/>
          <a:cs typeface="Arial" charset="0"/>
        </a:defRPr>
      </a:lvl6pPr>
      <a:lvl7pPr marL="914400" algn="l" rtl="0" fontAlgn="base">
        <a:spcBef>
          <a:spcPct val="0"/>
        </a:spcBef>
        <a:spcAft>
          <a:spcPct val="0"/>
        </a:spcAft>
        <a:defRPr sz="3200" b="1">
          <a:solidFill>
            <a:srgbClr val="3C73B4"/>
          </a:solidFill>
          <a:latin typeface="Arial" charset="0"/>
          <a:cs typeface="Arial" charset="0"/>
        </a:defRPr>
      </a:lvl7pPr>
      <a:lvl8pPr marL="1371600" algn="l" rtl="0" fontAlgn="base">
        <a:spcBef>
          <a:spcPct val="0"/>
        </a:spcBef>
        <a:spcAft>
          <a:spcPct val="0"/>
        </a:spcAft>
        <a:defRPr sz="3200" b="1">
          <a:solidFill>
            <a:srgbClr val="3C73B4"/>
          </a:solidFill>
          <a:latin typeface="Arial" charset="0"/>
          <a:cs typeface="Arial" charset="0"/>
        </a:defRPr>
      </a:lvl8pPr>
      <a:lvl9pPr marL="1828800" algn="l" rtl="0" fontAlgn="base">
        <a:spcBef>
          <a:spcPct val="0"/>
        </a:spcBef>
        <a:spcAft>
          <a:spcPct val="0"/>
        </a:spcAft>
        <a:defRPr sz="3200" b="1">
          <a:solidFill>
            <a:srgbClr val="3C73B4"/>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178.254.129.60:5666/" TargetMode="External"/><Relationship Id="rId2" Type="http://schemas.openxmlformats.org/officeDocument/2006/relationships/hyperlink" Target="3.3/O.3.3.5-Concept_Marking_Plan_FINAL.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3.1/O.3.1.9.%20concept%20to%20improve%20national%20WLI_ACN%20final_1.pdf" TargetMode="External"/><Relationship Id="rId3" Type="http://schemas.openxmlformats.org/officeDocument/2006/relationships/hyperlink" Target="3.1/O.3.1.5_Concept%20to%20improve%20national%20WLI_SVP.pdf" TargetMode="External"/><Relationship Id="rId7" Type="http://schemas.openxmlformats.org/officeDocument/2006/relationships/hyperlink" Target="3.1/O.3.1.7._Concept%20to%20improve%20WLI_AFDJ.pdf" TargetMode="External"/><Relationship Id="rId12" Type="http://schemas.openxmlformats.org/officeDocument/2006/relationships/hyperlink" Target="3.1/O.3.1.3.Report_harmonisation_Water%20Level%20Forecast_final.pdf" TargetMode="External"/><Relationship Id="rId2" Type="http://schemas.openxmlformats.org/officeDocument/2006/relationships/hyperlink" Target="3.1/O.3.1.4._Concept%20to%20improve%20WLI_via%20donau.pdf" TargetMode="External"/><Relationship Id="rId1" Type="http://schemas.openxmlformats.org/officeDocument/2006/relationships/slideLayout" Target="../slideLayouts/slideLayout4.xml"/><Relationship Id="rId6" Type="http://schemas.openxmlformats.org/officeDocument/2006/relationships/hyperlink" Target="3.1/O.3.1.8.Concept%20to%20improve%20national%20WLI_EAEMDR_final.pdf" TargetMode="External"/><Relationship Id="rId11" Type="http://schemas.openxmlformats.org/officeDocument/2006/relationships/hyperlink" Target="3.1/O.3.1.2.Concept%20for%20water%20gauge%20monitoring.pdf" TargetMode="External"/><Relationship Id="rId5" Type="http://schemas.openxmlformats.org/officeDocument/2006/relationships/hyperlink" Target="3.1/O.3.1.10.%20Concept%20to%20improve%20national%20WLI_Plovput.pdf" TargetMode="External"/><Relationship Id="rId10" Type="http://schemas.openxmlformats.org/officeDocument/2006/relationships/hyperlink" Target="3.1/O.3.1.1.Water_Gauge_Catalogue_FINAL.pdf" TargetMode="External"/><Relationship Id="rId4" Type="http://schemas.openxmlformats.org/officeDocument/2006/relationships/hyperlink" Target="3.1/O.3.1.6.Concept_to_improve_national_WLI_OVF.pdf" TargetMode="External"/><Relationship Id="rId9" Type="http://schemas.openxmlformats.org/officeDocument/2006/relationships/hyperlink" Target="3.1/O.3.1.1%20Report%20on%20common%20quality%20for%20water%20level%20information_FINAL.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hyperlink" Target="3.2/O.3.2.4.%20SQR%20shallow%20section%20information_AFDJ_ACN.pdf" TargetMode="External"/><Relationship Id="rId3" Type="http://schemas.openxmlformats.org/officeDocument/2006/relationships/hyperlink" Target="3.2/O.3.2.2.%20SQR%20shallow%20section%20information_SVP.pdf" TargetMode="External"/><Relationship Id="rId7" Type="http://schemas.openxmlformats.org/officeDocument/2006/relationships/hyperlink" Target="3.2/O.3.2.5.%20SQR%20shallow%20section%20information_EAEMDR.pdf" TargetMode="External"/><Relationship Id="rId2" Type="http://schemas.openxmlformats.org/officeDocument/2006/relationships/hyperlink" Target="3.2/O.3.2.1.%20SQR%20shallow%20section%20information_via-donau.pdf" TargetMode="External"/><Relationship Id="rId1" Type="http://schemas.openxmlformats.org/officeDocument/2006/relationships/slideLayout" Target="../slideLayouts/slideLayout4.xml"/><Relationship Id="rId6" Type="http://schemas.openxmlformats.org/officeDocument/2006/relationships/hyperlink" Target="3.2/O.3.2.7.%20SQR%20shallow%20section%20information_Plovput_ver%202.pdf" TargetMode="External"/><Relationship Id="rId5" Type="http://schemas.openxmlformats.org/officeDocument/2006/relationships/hyperlink" Target="3.2/O.3.2.6.%20SQR%20shallow%20section%20information_AVP.pdf" TargetMode="External"/><Relationship Id="rId4" Type="http://schemas.openxmlformats.org/officeDocument/2006/relationships/hyperlink" Target="3.2/O.3.2.3.%20SQR%20shallow%20section%20information_OVF.pdf" TargetMode="External"/><Relationship Id="rId9" Type="http://schemas.openxmlformats.org/officeDocument/2006/relationships/hyperlink" Target="3.2/O.3.2.8.%20Concept%20for%20shallow%20section%20information.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3.3/O.3.3.4%20NEWADA_duo_SQR_Plovput.pdf" TargetMode="External"/><Relationship Id="rId2" Type="http://schemas.openxmlformats.org/officeDocument/2006/relationships/hyperlink" Target="3.3/O.3.3.3%20NEWADA_duo_SQR_AVP.pdf" TargetMode="External"/><Relationship Id="rId1" Type="http://schemas.openxmlformats.org/officeDocument/2006/relationships/slideLayout" Target="../slideLayouts/slideLayout4.xml"/><Relationship Id="rId5" Type="http://schemas.openxmlformats.org/officeDocument/2006/relationships/hyperlink" Target="3.3/O.3.3.1%20NEWADA_duo_SQR_AFDJ.pdf" TargetMode="External"/><Relationship Id="rId4" Type="http://schemas.openxmlformats.org/officeDocument/2006/relationships/hyperlink" Target="3.3/O.3.3.2%20NEWADA_duo_SQR_EAEMDR.pdf"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platzhalter 3"/>
          <p:cNvSpPr>
            <a:spLocks noGrp="1"/>
          </p:cNvSpPr>
          <p:nvPr>
            <p:ph type="body" sz="quarter" idx="10"/>
          </p:nvPr>
        </p:nvSpPr>
        <p:spPr>
          <a:xfrm>
            <a:off x="-108520" y="4725144"/>
            <a:ext cx="6480720" cy="936104"/>
          </a:xfrm>
        </p:spPr>
        <p:txBody>
          <a:bodyPr/>
          <a:lstStyle/>
          <a:p>
            <a:pPr algn="ctr"/>
            <a:r>
              <a:rPr lang="hu-HU" sz="2800" dirty="0" smtClean="0"/>
              <a:t>D</a:t>
            </a:r>
            <a:r>
              <a:rPr lang="en-US" sz="2800" dirty="0" err="1" smtClean="0"/>
              <a:t>anube</a:t>
            </a:r>
            <a:r>
              <a:rPr lang="en-US" sz="2800" dirty="0" smtClean="0"/>
              <a:t> </a:t>
            </a:r>
            <a:r>
              <a:rPr lang="hu-HU" sz="2800" dirty="0" smtClean="0"/>
              <a:t>C</a:t>
            </a:r>
            <a:r>
              <a:rPr lang="en-US" sz="2800" dirty="0" err="1" smtClean="0"/>
              <a:t>ommission</a:t>
            </a:r>
            <a:r>
              <a:rPr lang="hu-HU" sz="2800" dirty="0" smtClean="0"/>
              <a:t> </a:t>
            </a:r>
            <a:endParaRPr lang="en-US" sz="2800" dirty="0" smtClean="0"/>
          </a:p>
          <a:p>
            <a:pPr algn="ctr"/>
            <a:r>
              <a:rPr lang="hu-HU" sz="2800" dirty="0" smtClean="0"/>
              <a:t>Technical </a:t>
            </a:r>
            <a:r>
              <a:rPr lang="hu-HU" sz="2800" dirty="0"/>
              <a:t>Workshop </a:t>
            </a:r>
            <a:endParaRPr lang="en-US" sz="2800" dirty="0"/>
          </a:p>
          <a:p>
            <a:pPr algn="ctr"/>
            <a:r>
              <a:rPr lang="en-US" altLang="ro-RO" sz="2800" dirty="0" smtClean="0"/>
              <a:t>WP 3 – Harmonisation of basic data</a:t>
            </a:r>
          </a:p>
        </p:txBody>
      </p:sp>
      <p:sp>
        <p:nvSpPr>
          <p:cNvPr id="5" name="Textplatzhalter 4"/>
          <p:cNvSpPr>
            <a:spLocks noGrp="1"/>
          </p:cNvSpPr>
          <p:nvPr>
            <p:ph type="body" sz="quarter" idx="11"/>
          </p:nvPr>
        </p:nvSpPr>
        <p:spPr>
          <a:xfrm>
            <a:off x="179512" y="6309320"/>
            <a:ext cx="6912892" cy="432048"/>
          </a:xfrm>
        </p:spPr>
        <p:txBody>
          <a:bodyPr rtlCol="0">
            <a:normAutofit/>
          </a:bodyPr>
          <a:lstStyle/>
          <a:p>
            <a:r>
              <a:rPr lang="de-AT" altLang="ro-RO" sz="2000" dirty="0" smtClean="0"/>
              <a:t>Budapest</a:t>
            </a:r>
            <a:r>
              <a:rPr lang="hu-HU" altLang="ro-RO" sz="2000" dirty="0" smtClean="0"/>
              <a:t>,</a:t>
            </a:r>
            <a:r>
              <a:rPr lang="en-US" altLang="ro-RO" sz="2000" dirty="0"/>
              <a:t> </a:t>
            </a:r>
            <a:r>
              <a:rPr lang="de-DE" altLang="ro-RO" sz="2000" dirty="0" smtClean="0"/>
              <a:t>April 15</a:t>
            </a:r>
            <a:r>
              <a:rPr lang="de-DE" altLang="ro-RO" sz="2000" baseline="30000" dirty="0" smtClean="0"/>
              <a:t>th</a:t>
            </a:r>
            <a:r>
              <a:rPr lang="de-DE" altLang="ro-RO" sz="2000" dirty="0" smtClean="0"/>
              <a:t> </a:t>
            </a:r>
            <a:r>
              <a:rPr lang="hu-HU" altLang="ro-RO" sz="2000" dirty="0"/>
              <a:t>20</a:t>
            </a:r>
            <a:r>
              <a:rPr lang="de-AT" altLang="ro-RO" sz="2000" smtClean="0"/>
              <a:t>15, </a:t>
            </a:r>
            <a:r>
              <a:rPr lang="de-DE" altLang="ro-RO" sz="2000" smtClean="0"/>
              <a:t>Claudiu </a:t>
            </a:r>
            <a:r>
              <a:rPr lang="de-DE" altLang="ro-RO" sz="2000" dirty="0"/>
              <a:t>Dutu </a:t>
            </a:r>
            <a:r>
              <a:rPr lang="hu-HU" altLang="ro-RO" sz="2000" dirty="0"/>
              <a:t>– </a:t>
            </a:r>
            <a:r>
              <a:rPr lang="en-US" altLang="ro-RO" sz="2000" dirty="0"/>
              <a:t>AFDJ </a:t>
            </a:r>
            <a:r>
              <a:rPr lang="en-US" altLang="ro-RO" sz="2000" dirty="0" smtClean="0"/>
              <a:t>Galati</a:t>
            </a:r>
            <a:endParaRPr lang="de-AT" altLang="ro-RO" sz="2000" dirty="0"/>
          </a:p>
        </p:txBody>
      </p:sp>
      <p:pic>
        <p:nvPicPr>
          <p:cNvPr id="4" name="Kép 2"/>
          <p:cNvPicPr>
            <a:picLocks noChangeAspect="1"/>
          </p:cNvPicPr>
          <p:nvPr/>
        </p:nvPicPr>
        <p:blipFill>
          <a:blip r:embed="rId3"/>
          <a:stretch>
            <a:fillRect/>
          </a:stretch>
        </p:blipFill>
        <p:spPr>
          <a:xfrm>
            <a:off x="57200" y="3882752"/>
            <a:ext cx="986408" cy="9864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Signalization module</a:t>
            </a:r>
            <a:endParaRPr lang="ro-RO" sz="3200" b="1" dirty="0"/>
          </a:p>
        </p:txBody>
      </p:sp>
      <p:sp>
        <p:nvSpPr>
          <p:cNvPr id="5" name="Content Placeholder 4"/>
          <p:cNvSpPr>
            <a:spLocks noGrp="1"/>
          </p:cNvSpPr>
          <p:nvPr>
            <p:ph idx="1"/>
          </p:nvPr>
        </p:nvSpPr>
        <p:spPr/>
        <p:txBody>
          <a:bodyPr>
            <a:normAutofit/>
          </a:bodyPr>
          <a:lstStyle/>
          <a:p>
            <a:pPr marL="0" indent="0">
              <a:lnSpc>
                <a:spcPct val="100000"/>
              </a:lnSpc>
              <a:buNone/>
            </a:pPr>
            <a:r>
              <a:rPr lang="en-US" sz="1900" dirty="0"/>
              <a:t>The </a:t>
            </a:r>
            <a:r>
              <a:rPr lang="en-US" sz="1900" b="1" dirty="0"/>
              <a:t>signalization module</a:t>
            </a:r>
            <a:r>
              <a:rPr lang="en-US" sz="1900" dirty="0"/>
              <a:t> </a:t>
            </a:r>
            <a:r>
              <a:rPr lang="en-US" sz="1900" dirty="0" smtClean="0"/>
              <a:t>provides </a:t>
            </a:r>
            <a:r>
              <a:rPr lang="en-US" sz="1900" dirty="0"/>
              <a:t>the users with all the necessary tools for collecting data after each action that has been </a:t>
            </a:r>
            <a:r>
              <a:rPr lang="en-US" sz="1900" dirty="0" smtClean="0"/>
              <a:t>taken.</a:t>
            </a:r>
          </a:p>
          <a:p>
            <a:pPr marL="0" indent="0">
              <a:lnSpc>
                <a:spcPct val="100000"/>
              </a:lnSpc>
              <a:buNone/>
            </a:pPr>
            <a:r>
              <a:rPr lang="en-US" sz="1900" dirty="0" smtClean="0"/>
              <a:t>Sub modules : </a:t>
            </a:r>
          </a:p>
          <a:p>
            <a:pPr>
              <a:lnSpc>
                <a:spcPct val="100000"/>
              </a:lnSpc>
              <a:buFont typeface="Wingdings" panose="05000000000000000000" pitchFamily="2" charset="2"/>
              <a:buChar char="ü"/>
            </a:pPr>
            <a:r>
              <a:rPr lang="en-US" sz="1900" i="1" dirty="0" smtClean="0"/>
              <a:t>Current marking system </a:t>
            </a:r>
            <a:r>
              <a:rPr lang="en-US" sz="1900" dirty="0" smtClean="0"/>
              <a:t>-  containing </a:t>
            </a:r>
            <a:r>
              <a:rPr lang="en-US" sz="1900" dirty="0"/>
              <a:t>all the </a:t>
            </a:r>
            <a:r>
              <a:rPr lang="en-US" sz="1900" dirty="0" smtClean="0"/>
              <a:t>signals (coastal and floating) for </a:t>
            </a:r>
            <a:r>
              <a:rPr lang="en-US" sz="1900" dirty="0"/>
              <a:t>a specific portion of the </a:t>
            </a:r>
            <a:r>
              <a:rPr lang="en-US" sz="1900" dirty="0" smtClean="0"/>
              <a:t>Danube</a:t>
            </a:r>
            <a:r>
              <a:rPr lang="en-US" sz="1900" dirty="0"/>
              <a:t> </a:t>
            </a:r>
            <a:r>
              <a:rPr lang="en-US" sz="1900" dirty="0" smtClean="0"/>
              <a:t>with specific information for each signal (CEVNI class, CEVNI code, distances to the banks, kilometric position, </a:t>
            </a:r>
            <a:r>
              <a:rPr lang="en-US" sz="1900" dirty="0" err="1" smtClean="0"/>
              <a:t>etc</a:t>
            </a:r>
            <a:r>
              <a:rPr lang="en-US" sz="1900" dirty="0" smtClean="0"/>
              <a:t>). The user can </a:t>
            </a:r>
            <a:r>
              <a:rPr lang="en-US" sz="1900" b="1" i="1" dirty="0" smtClean="0"/>
              <a:t>add or remove signals</a:t>
            </a:r>
            <a:r>
              <a:rPr lang="en-US" sz="1900" dirty="0" smtClean="0"/>
              <a:t>, </a:t>
            </a:r>
            <a:r>
              <a:rPr lang="en-US" sz="1900" b="1" i="1" dirty="0" smtClean="0"/>
              <a:t>consult information, define new activities, report damages</a:t>
            </a:r>
            <a:r>
              <a:rPr lang="en-US" sz="1900" dirty="0" smtClean="0"/>
              <a:t>.</a:t>
            </a:r>
          </a:p>
          <a:p>
            <a:pPr marL="0" indent="0">
              <a:lnSpc>
                <a:spcPct val="100000"/>
              </a:lnSpc>
              <a:buNone/>
            </a:pPr>
            <a:endParaRPr lang="en-US" sz="1900" dirty="0" smtClean="0"/>
          </a:p>
          <a:p>
            <a:pPr>
              <a:lnSpc>
                <a:spcPct val="100000"/>
              </a:lnSpc>
              <a:buFont typeface="Wingdings" panose="05000000000000000000" pitchFamily="2" charset="2"/>
              <a:buChar char="ü"/>
            </a:pPr>
            <a:r>
              <a:rPr lang="en-US" sz="1900" i="1" dirty="0" smtClean="0"/>
              <a:t>Marching order dashboard </a:t>
            </a:r>
            <a:r>
              <a:rPr lang="en-US" sz="1900" dirty="0" smtClean="0"/>
              <a:t>- displays </a:t>
            </a:r>
            <a:r>
              <a:rPr lang="en-US" sz="1900" dirty="0"/>
              <a:t>the current Marching Order, as well as a list of previous Marching Orders. The user will be able to </a:t>
            </a:r>
            <a:r>
              <a:rPr lang="en-US" sz="1900" b="1" i="1" dirty="0"/>
              <a:t>consult the current marching order and </a:t>
            </a:r>
            <a:r>
              <a:rPr lang="en-US" sz="1900" b="1" i="1" dirty="0" smtClean="0"/>
              <a:t>check or add the </a:t>
            </a:r>
            <a:r>
              <a:rPr lang="en-US" sz="1900" b="1" i="1" dirty="0"/>
              <a:t>tasks he has to </a:t>
            </a:r>
            <a:r>
              <a:rPr lang="en-US" sz="1900" b="1" i="1" dirty="0" smtClean="0"/>
              <a:t>fulfill, consult documents, register personnel onboard, report ship maneuvers and request new materials</a:t>
            </a:r>
            <a:r>
              <a:rPr lang="en-US" sz="1900" i="1" dirty="0" smtClean="0"/>
              <a:t>.</a:t>
            </a:r>
            <a:endParaRPr lang="ro-RO" sz="1900" i="1" dirty="0"/>
          </a:p>
          <a:p>
            <a:pPr>
              <a:buFont typeface="Wingdings" panose="05000000000000000000" pitchFamily="2" charset="2"/>
              <a:buChar char="v"/>
            </a:pPr>
            <a:endParaRPr lang="ro-RO" sz="1900" i="1" dirty="0"/>
          </a:p>
        </p:txBody>
      </p:sp>
    </p:spTree>
    <p:extLst>
      <p:ext uri="{BB962C8B-B14F-4D97-AF65-F5344CB8AC3E}">
        <p14:creationId xmlns:p14="http://schemas.microsoft.com/office/powerpoint/2010/main" val="4028802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Signalization module</a:t>
            </a:r>
            <a:endParaRPr lang="ro-RO" sz="3200" b="1"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68761"/>
            <a:ext cx="9121342" cy="5589240"/>
          </a:xfrm>
        </p:spPr>
      </p:pic>
    </p:spTree>
    <p:extLst>
      <p:ext uri="{BB962C8B-B14F-4D97-AF65-F5344CB8AC3E}">
        <p14:creationId xmlns:p14="http://schemas.microsoft.com/office/powerpoint/2010/main" val="2376527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Wmark-Shore</a:t>
            </a:r>
            <a:endParaRPr lang="ro-RO" sz="3200" b="1" dirty="0"/>
          </a:p>
        </p:txBody>
      </p:sp>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en-US" sz="2400" b="1" dirty="0" err="1" smtClean="0"/>
              <a:t>WMark-Shore</a:t>
            </a:r>
            <a:r>
              <a:rPr lang="en-US" sz="2400" dirty="0" smtClean="0"/>
              <a:t> - application </a:t>
            </a:r>
            <a:r>
              <a:rPr lang="en-US" sz="2400" dirty="0"/>
              <a:t>for the fairway administration offices through which the data received from the measurement ship will be analyzed, filtered and then sent to the central server</a:t>
            </a:r>
            <a:r>
              <a:rPr lang="en-US" sz="2400" dirty="0" smtClean="0"/>
              <a:t>.</a:t>
            </a:r>
          </a:p>
          <a:p>
            <a:pPr marL="0" indent="0">
              <a:lnSpc>
                <a:spcPct val="120000"/>
              </a:lnSpc>
              <a:buNone/>
            </a:pPr>
            <a:endParaRPr lang="en-US" sz="2400" dirty="0" smtClean="0"/>
          </a:p>
          <a:p>
            <a:pPr marL="0" indent="0">
              <a:lnSpc>
                <a:spcPct val="120000"/>
              </a:lnSpc>
              <a:buNone/>
            </a:pPr>
            <a:r>
              <a:rPr lang="en-US" sz="2400" b="1" dirty="0" err="1" smtClean="0"/>
              <a:t>WMark-Shore</a:t>
            </a:r>
            <a:r>
              <a:rPr lang="en-US" sz="2400" b="1" dirty="0" smtClean="0"/>
              <a:t> </a:t>
            </a:r>
            <a:r>
              <a:rPr lang="en-US" sz="2400" dirty="0" smtClean="0"/>
              <a:t> features:</a:t>
            </a:r>
          </a:p>
          <a:p>
            <a:pPr marL="342900" indent="-342900">
              <a:lnSpc>
                <a:spcPct val="120000"/>
              </a:lnSpc>
              <a:buFont typeface="Arial"/>
              <a:buChar char="•"/>
            </a:pPr>
            <a:r>
              <a:rPr lang="en-US" sz="2400" dirty="0" smtClean="0"/>
              <a:t>Modular structure </a:t>
            </a:r>
          </a:p>
          <a:p>
            <a:pPr marL="342900" indent="-342900">
              <a:lnSpc>
                <a:spcPct val="120000"/>
              </a:lnSpc>
              <a:buFont typeface="Arial"/>
              <a:buChar char="•"/>
            </a:pPr>
            <a:r>
              <a:rPr lang="en-US" sz="2400" dirty="0" smtClean="0"/>
              <a:t>Database server</a:t>
            </a:r>
          </a:p>
          <a:p>
            <a:pPr marL="342900" indent="-342900">
              <a:lnSpc>
                <a:spcPct val="120000"/>
              </a:lnSpc>
              <a:buFont typeface="Arial"/>
              <a:buChar char="•"/>
            </a:pPr>
            <a:r>
              <a:rPr lang="en-US" sz="2400" dirty="0" smtClean="0"/>
              <a:t>Synchronization with the ship application</a:t>
            </a:r>
          </a:p>
          <a:p>
            <a:pPr marL="342900" indent="-342900">
              <a:lnSpc>
                <a:spcPct val="120000"/>
              </a:lnSpc>
              <a:buFont typeface="Arial"/>
              <a:buChar char="•"/>
            </a:pPr>
            <a:r>
              <a:rPr lang="en-US" sz="2400" dirty="0" smtClean="0"/>
              <a:t>Marking plan</a:t>
            </a:r>
          </a:p>
          <a:p>
            <a:pPr marL="342900" indent="-342900">
              <a:lnSpc>
                <a:spcPct val="120000"/>
              </a:lnSpc>
              <a:buFont typeface="Arial"/>
              <a:buChar char="•"/>
            </a:pPr>
            <a:r>
              <a:rPr lang="en-US" sz="2400" dirty="0" smtClean="0"/>
              <a:t>Marking system</a:t>
            </a:r>
          </a:p>
          <a:p>
            <a:pPr marL="342900" indent="-342900">
              <a:lnSpc>
                <a:spcPct val="120000"/>
              </a:lnSpc>
              <a:buFont typeface="Arial"/>
              <a:buChar char="•"/>
            </a:pPr>
            <a:r>
              <a:rPr lang="en-US" sz="2400" dirty="0" smtClean="0"/>
              <a:t>GIS map to represent the signalization for both marking plan and marking system</a:t>
            </a:r>
          </a:p>
          <a:p>
            <a:pPr marL="342900" indent="-342900">
              <a:lnSpc>
                <a:spcPct val="120000"/>
              </a:lnSpc>
              <a:buFont typeface="Arial"/>
              <a:buChar char="•"/>
            </a:pPr>
            <a:r>
              <a:rPr lang="en-US" sz="2400" dirty="0" smtClean="0"/>
              <a:t>Reporting tools for all the activities held on the ship</a:t>
            </a:r>
          </a:p>
          <a:p>
            <a:pPr marL="342900" indent="-342900">
              <a:lnSpc>
                <a:spcPct val="120000"/>
              </a:lnSpc>
              <a:buFont typeface="Arial"/>
              <a:buChar char="•"/>
            </a:pPr>
            <a:r>
              <a:rPr lang="en-US" sz="2400" dirty="0" smtClean="0"/>
              <a:t>Administration tools </a:t>
            </a:r>
          </a:p>
          <a:p>
            <a:pPr marL="0" indent="0">
              <a:lnSpc>
                <a:spcPct val="120000"/>
              </a:lnSpc>
              <a:buNone/>
            </a:pPr>
            <a:endParaRPr lang="en-US" sz="2400" b="1" dirty="0"/>
          </a:p>
          <a:p>
            <a:pPr>
              <a:lnSpc>
                <a:spcPct val="120000"/>
              </a:lnSpc>
            </a:pPr>
            <a:endParaRPr lang="ro-RO" sz="2400" dirty="0"/>
          </a:p>
        </p:txBody>
      </p:sp>
    </p:spTree>
    <p:extLst>
      <p:ext uri="{BB962C8B-B14F-4D97-AF65-F5344CB8AC3E}">
        <p14:creationId xmlns:p14="http://schemas.microsoft.com/office/powerpoint/2010/main" val="3652529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Wmark-Shore modules</a:t>
            </a:r>
            <a:endParaRPr lang="ro-RO"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993" y="1412776"/>
            <a:ext cx="9046211" cy="5445224"/>
          </a:xfrm>
        </p:spPr>
      </p:pic>
    </p:spTree>
    <p:extLst>
      <p:ext uri="{BB962C8B-B14F-4D97-AF65-F5344CB8AC3E}">
        <p14:creationId xmlns:p14="http://schemas.microsoft.com/office/powerpoint/2010/main" val="1382998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Marking system module</a:t>
            </a:r>
            <a:endParaRPr lang="ro-RO" sz="3200" b="1" dirty="0"/>
          </a:p>
        </p:txBody>
      </p:sp>
      <p:sp>
        <p:nvSpPr>
          <p:cNvPr id="3" name="Content Placeholder 2"/>
          <p:cNvSpPr>
            <a:spLocks noGrp="1"/>
          </p:cNvSpPr>
          <p:nvPr>
            <p:ph idx="1"/>
          </p:nvPr>
        </p:nvSpPr>
        <p:spPr/>
        <p:txBody>
          <a:bodyPr>
            <a:normAutofit/>
          </a:bodyPr>
          <a:lstStyle/>
          <a:p>
            <a:pPr>
              <a:lnSpc>
                <a:spcPct val="100000"/>
              </a:lnSpc>
            </a:pPr>
            <a:r>
              <a:rPr lang="en-US" sz="2400" dirty="0"/>
              <a:t>The </a:t>
            </a:r>
            <a:r>
              <a:rPr lang="en-US" sz="2400" b="1" dirty="0"/>
              <a:t>marking system module</a:t>
            </a:r>
            <a:r>
              <a:rPr lang="en-US" sz="2400" dirty="0"/>
              <a:t> provides the users with tools for creating, maintaining and representing the marking system.</a:t>
            </a:r>
          </a:p>
          <a:p>
            <a:pPr>
              <a:lnSpc>
                <a:spcPct val="100000"/>
              </a:lnSpc>
            </a:pPr>
            <a:r>
              <a:rPr lang="en-US" sz="2400" dirty="0"/>
              <a:t>The input for the marking system must be validated by a marking supervisor.</a:t>
            </a:r>
          </a:p>
          <a:p>
            <a:pPr>
              <a:lnSpc>
                <a:spcPct val="100000"/>
              </a:lnSpc>
            </a:pPr>
            <a:r>
              <a:rPr lang="en-US" sz="2400" dirty="0"/>
              <a:t>All the data referring to the marking system will be stored in local database tables.</a:t>
            </a:r>
          </a:p>
          <a:p>
            <a:pPr>
              <a:lnSpc>
                <a:spcPct val="100000"/>
              </a:lnSpc>
            </a:pPr>
            <a:r>
              <a:rPr lang="en-US" sz="2400" dirty="0"/>
              <a:t>The marking system is editable, because the information is dynamic and sudden changes in the field can require changes on the system as well.</a:t>
            </a:r>
          </a:p>
          <a:p>
            <a:endParaRPr lang="ro-RO" sz="1900" dirty="0"/>
          </a:p>
        </p:txBody>
      </p:sp>
    </p:spTree>
    <p:extLst>
      <p:ext uri="{BB962C8B-B14F-4D97-AF65-F5344CB8AC3E}">
        <p14:creationId xmlns:p14="http://schemas.microsoft.com/office/powerpoint/2010/main" val="1893605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r>
              <a:rPr lang="en-US" dirty="0"/>
              <a:t>Marking system module</a:t>
            </a:r>
            <a:endParaRPr lang="ro-RO" dirty="0"/>
          </a:p>
        </p:txBody>
      </p:sp>
      <p:sp>
        <p:nvSpPr>
          <p:cNvPr id="3" name="Substituent conținut 2"/>
          <p:cNvSpPr>
            <a:spLocks noGrp="1"/>
          </p:cNvSpPr>
          <p:nvPr>
            <p:ph idx="1"/>
          </p:nvPr>
        </p:nvSpPr>
        <p:spPr/>
        <p:txBody>
          <a:bodyPr/>
          <a:lstStyle/>
          <a:p>
            <a:endParaRPr lang="ro-RO"/>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97" y="1479776"/>
            <a:ext cx="8797741" cy="3965448"/>
          </a:xfrm>
          <a:prstGeom prst="rect">
            <a:avLst/>
          </a:prstGeom>
        </p:spPr>
      </p:pic>
    </p:spTree>
    <p:extLst>
      <p:ext uri="{BB962C8B-B14F-4D97-AF65-F5344CB8AC3E}">
        <p14:creationId xmlns:p14="http://schemas.microsoft.com/office/powerpoint/2010/main" val="1302156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smtClean="0"/>
              <a:t>Visual representation of Marking Plan and Marking System</a:t>
            </a:r>
            <a:endParaRPr lang="ro-RO" sz="3200" b="1" dirty="0"/>
          </a:p>
        </p:txBody>
      </p:sp>
      <p:sp>
        <p:nvSpPr>
          <p:cNvPr id="3" name="Content Placeholder 2"/>
          <p:cNvSpPr>
            <a:spLocks noGrp="1"/>
          </p:cNvSpPr>
          <p:nvPr>
            <p:ph idx="1"/>
          </p:nvPr>
        </p:nvSpPr>
        <p:spPr/>
        <p:txBody>
          <a:bodyPr>
            <a:normAutofit/>
          </a:bodyPr>
          <a:lstStyle/>
          <a:p>
            <a:pPr marL="0" indent="0">
              <a:lnSpc>
                <a:spcPct val="100000"/>
              </a:lnSpc>
              <a:buNone/>
            </a:pPr>
            <a:r>
              <a:rPr lang="en-US" sz="2400" b="1" dirty="0" smtClean="0"/>
              <a:t>Map features:</a:t>
            </a:r>
          </a:p>
          <a:p>
            <a:pPr marL="0" indent="0">
              <a:lnSpc>
                <a:spcPct val="100000"/>
              </a:lnSpc>
              <a:buNone/>
            </a:pPr>
            <a:endParaRPr lang="en-US" sz="2400" b="1" dirty="0" smtClean="0"/>
          </a:p>
          <a:p>
            <a:pPr>
              <a:lnSpc>
                <a:spcPct val="100000"/>
              </a:lnSpc>
            </a:pPr>
            <a:r>
              <a:rPr lang="en-US" sz="2400" dirty="0" smtClean="0"/>
              <a:t>ESRI World Imagery or Open Street Map background (depending on the user’s preference);</a:t>
            </a:r>
            <a:endParaRPr lang="en-US" sz="2400" dirty="0"/>
          </a:p>
          <a:p>
            <a:pPr>
              <a:lnSpc>
                <a:spcPct val="100000"/>
              </a:lnSpc>
            </a:pPr>
            <a:r>
              <a:rPr lang="en-US" sz="2400" dirty="0" smtClean="0"/>
              <a:t>Kilometric and nautical miles positions;</a:t>
            </a:r>
          </a:p>
          <a:p>
            <a:pPr>
              <a:lnSpc>
                <a:spcPct val="100000"/>
              </a:lnSpc>
            </a:pPr>
            <a:r>
              <a:rPr lang="en-US" sz="2400" dirty="0" smtClean="0"/>
              <a:t>Representation of the planted signals based on their geographical coordinates.</a:t>
            </a:r>
          </a:p>
        </p:txBody>
      </p:sp>
    </p:spTree>
    <p:extLst>
      <p:ext uri="{BB962C8B-B14F-4D97-AF65-F5344CB8AC3E}">
        <p14:creationId xmlns:p14="http://schemas.microsoft.com/office/powerpoint/2010/main" val="858287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pPr algn="ctr"/>
            <a:r>
              <a:rPr lang="en-US" dirty="0"/>
              <a:t>Visual representation of Marking Plan and Marking System</a:t>
            </a:r>
            <a:endParaRPr lang="ro-RO" dirty="0"/>
          </a:p>
        </p:txBody>
      </p:sp>
      <p:sp>
        <p:nvSpPr>
          <p:cNvPr id="3" name="Substituent conținut 2"/>
          <p:cNvSpPr>
            <a:spLocks noGrp="1"/>
          </p:cNvSpPr>
          <p:nvPr>
            <p:ph idx="1"/>
          </p:nvPr>
        </p:nvSpPr>
        <p:spPr/>
        <p:txBody>
          <a:bodyPr/>
          <a:lstStyle/>
          <a:p>
            <a:endParaRPr lang="ro-RO"/>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84783"/>
            <a:ext cx="9098913" cy="4641379"/>
          </a:xfrm>
          <a:prstGeom prst="rect">
            <a:avLst/>
          </a:prstGeom>
        </p:spPr>
      </p:pic>
    </p:spTree>
    <p:extLst>
      <p:ext uri="{BB962C8B-B14F-4D97-AF65-F5344CB8AC3E}">
        <p14:creationId xmlns:p14="http://schemas.microsoft.com/office/powerpoint/2010/main" val="1666389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stituent conținut 4"/>
          <p:cNvSpPr>
            <a:spLocks noGrp="1"/>
          </p:cNvSpPr>
          <p:nvPr>
            <p:ph idx="1"/>
          </p:nvPr>
        </p:nvSpPr>
        <p:spPr>
          <a:xfrm>
            <a:off x="457200" y="1484313"/>
            <a:ext cx="8218488" cy="4968875"/>
          </a:xfrm>
        </p:spPr>
        <p:txBody>
          <a:bodyPr/>
          <a:lstStyle/>
          <a:p>
            <a:pPr marL="457200" lvl="1" indent="0" eaLnBrk="1" hangingPunct="1">
              <a:buNone/>
              <a:defRPr/>
            </a:pPr>
            <a:endParaRPr lang="en-US" altLang="ro-RO" dirty="0"/>
          </a:p>
          <a:p>
            <a:pPr lvl="1" eaLnBrk="1" hangingPunct="1">
              <a:defRPr/>
            </a:pPr>
            <a:r>
              <a:rPr lang="en-US" altLang="ro-RO" b="1" dirty="0"/>
              <a:t>Results: </a:t>
            </a:r>
          </a:p>
          <a:p>
            <a:pPr lvl="2" eaLnBrk="1" hangingPunct="1">
              <a:defRPr/>
            </a:pPr>
            <a:r>
              <a:rPr lang="en-US" altLang="ro-RO" dirty="0" smtClean="0">
                <a:hlinkClick r:id="rId2" action="ppaction://hlinkfile"/>
              </a:rPr>
              <a:t>Concept including technical specifications and system architecture for common marking plan database</a:t>
            </a:r>
            <a:r>
              <a:rPr lang="en-US" altLang="ro-RO" dirty="0" smtClean="0"/>
              <a:t>;</a:t>
            </a:r>
          </a:p>
          <a:p>
            <a:pPr lvl="2" eaLnBrk="1" hangingPunct="1">
              <a:defRPr/>
            </a:pPr>
            <a:endParaRPr lang="en-US" altLang="ro-RO" dirty="0" smtClean="0"/>
          </a:p>
          <a:p>
            <a:pPr lvl="2" eaLnBrk="1" hangingPunct="1">
              <a:defRPr/>
            </a:pPr>
            <a:r>
              <a:rPr lang="en-US" altLang="ro-RO" dirty="0" smtClean="0">
                <a:hlinkClick r:id="rId3"/>
              </a:rPr>
              <a:t>MARKING SYSTEM</a:t>
            </a:r>
            <a:endParaRPr lang="en-US" altLang="ro-RO" dirty="0" smtClean="0"/>
          </a:p>
          <a:p>
            <a:pPr lvl="2" eaLnBrk="1" hangingPunct="1">
              <a:defRPr/>
            </a:pPr>
            <a:r>
              <a:rPr lang="en-US" altLang="ro-RO" dirty="0"/>
              <a:t>http://178.254.129.60:5666/</a:t>
            </a:r>
            <a:endParaRPr lang="en-US" altLang="ro-RO" dirty="0" smtClean="0"/>
          </a:p>
          <a:p>
            <a:pPr lvl="2" eaLnBrk="1" hangingPunct="1">
              <a:defRPr/>
            </a:pPr>
            <a:endParaRPr lang="en-US" altLang="ro-RO" dirty="0"/>
          </a:p>
          <a:p>
            <a:pPr lvl="2" eaLnBrk="1" hangingPunct="1">
              <a:buFont typeface="Wingdings" panose="05000000000000000000" pitchFamily="2" charset="2"/>
              <a:buNone/>
              <a:defRPr/>
            </a:pPr>
            <a:endParaRPr lang="en-US" altLang="ro-RO" b="1" dirty="0"/>
          </a:p>
          <a:p>
            <a:pPr marL="0" indent="0">
              <a:buFont typeface="Wingdings" panose="05000000000000000000" pitchFamily="2" charset="2"/>
              <a:buNone/>
              <a:defRPr/>
            </a:pPr>
            <a:endParaRPr lang="en-US" altLang="ro-RO" b="1" dirty="0" smtClean="0"/>
          </a:p>
        </p:txBody>
      </p:sp>
      <p:sp>
        <p:nvSpPr>
          <p:cNvPr id="18435" name="Titlu 3"/>
          <p:cNvSpPr>
            <a:spLocks noGrp="1"/>
          </p:cNvSpPr>
          <p:nvPr>
            <p:ph type="title"/>
          </p:nvPr>
        </p:nvSpPr>
        <p:spPr>
          <a:xfrm>
            <a:off x="457200" y="261938"/>
            <a:ext cx="6778625" cy="935037"/>
          </a:xfrm>
        </p:spPr>
        <p:txBody>
          <a:bodyPr>
            <a:noAutofit/>
          </a:bodyPr>
          <a:lstStyle/>
          <a:p>
            <a:pPr marL="180000" lvl="1" algn="ctr">
              <a:defRPr/>
            </a:pPr>
            <a:r>
              <a:rPr lang="en-US" altLang="ro-RO" sz="2700" dirty="0" smtClean="0"/>
              <a:t>Act. 3.3 – Pilot actions for marking plans;</a:t>
            </a:r>
            <a:endParaRPr lang="en-US" altLang="ro-RO" sz="2700" dirty="0"/>
          </a:p>
        </p:txBody>
      </p:sp>
    </p:spTree>
    <p:extLst>
      <p:ext uri="{BB962C8B-B14F-4D97-AF65-F5344CB8AC3E}">
        <p14:creationId xmlns:p14="http://schemas.microsoft.com/office/powerpoint/2010/main" val="314573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err="1" smtClean="0"/>
              <a:t>Marking</a:t>
            </a:r>
            <a:r>
              <a:rPr lang="ro-RO" dirty="0" smtClean="0"/>
              <a:t> </a:t>
            </a:r>
            <a:r>
              <a:rPr lang="ro-RO" dirty="0" err="1" smtClean="0"/>
              <a:t>system</a:t>
            </a:r>
            <a:r>
              <a:rPr lang="ro-RO" dirty="0" smtClean="0"/>
              <a:t> - 1</a:t>
            </a:r>
            <a:endParaRPr lang="ro-RO" dirty="0"/>
          </a:p>
        </p:txBody>
      </p:sp>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484784"/>
            <a:ext cx="8899941" cy="4310835"/>
          </a:xfrm>
        </p:spPr>
      </p:pic>
    </p:spTree>
    <p:extLst>
      <p:ext uri="{BB962C8B-B14F-4D97-AF65-F5344CB8AC3E}">
        <p14:creationId xmlns:p14="http://schemas.microsoft.com/office/powerpoint/2010/main" val="2091135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en-US" altLang="ro-RO" dirty="0"/>
              <a:t>WP 3 – </a:t>
            </a:r>
            <a:r>
              <a:rPr lang="en-US" altLang="ro-RO" dirty="0" err="1"/>
              <a:t>Harmonisation</a:t>
            </a:r>
            <a:r>
              <a:rPr lang="en-US" altLang="ro-RO" dirty="0"/>
              <a:t> of basic </a:t>
            </a:r>
            <a:r>
              <a:rPr lang="en-US" altLang="ro-RO" dirty="0" smtClean="0"/>
              <a:t>data</a:t>
            </a:r>
            <a:endParaRPr lang="ro-RO" dirty="0"/>
          </a:p>
        </p:txBody>
      </p:sp>
      <p:sp>
        <p:nvSpPr>
          <p:cNvPr id="3" name="Substituent conținut 2"/>
          <p:cNvSpPr>
            <a:spLocks noGrp="1"/>
          </p:cNvSpPr>
          <p:nvPr>
            <p:ph idx="1"/>
          </p:nvPr>
        </p:nvSpPr>
        <p:spPr/>
        <p:txBody>
          <a:bodyPr/>
          <a:lstStyle/>
          <a:p>
            <a:r>
              <a:rPr lang="en-US" altLang="ro-RO" sz="3200" dirty="0"/>
              <a:t>Act. 3.1 – Common approach regarding water level information &amp; forecast</a:t>
            </a:r>
            <a:r>
              <a:rPr lang="en-US" altLang="ro-RO" sz="3200" dirty="0" smtClean="0"/>
              <a:t>;</a:t>
            </a:r>
          </a:p>
          <a:p>
            <a:endParaRPr lang="en-US" altLang="ro-RO" sz="3200" dirty="0" smtClean="0"/>
          </a:p>
          <a:p>
            <a:r>
              <a:rPr lang="en-US" altLang="ro-RO" sz="3200" dirty="0"/>
              <a:t>Act. 3.2 – </a:t>
            </a:r>
            <a:r>
              <a:rPr lang="en-US" altLang="ro-RO" sz="3200" dirty="0" err="1"/>
              <a:t>Harmonisation</a:t>
            </a:r>
            <a:r>
              <a:rPr lang="en-US" altLang="ro-RO" sz="3200" dirty="0"/>
              <a:t> of shallow section information</a:t>
            </a:r>
            <a:r>
              <a:rPr lang="en-US" altLang="ro-RO" sz="3200" dirty="0" smtClean="0"/>
              <a:t>;</a:t>
            </a:r>
          </a:p>
          <a:p>
            <a:endParaRPr lang="en-US" altLang="ro-RO" sz="3200" dirty="0" smtClean="0"/>
          </a:p>
          <a:p>
            <a:r>
              <a:rPr lang="en-US" altLang="ro-RO" sz="3200" dirty="0"/>
              <a:t>Act. 3.3 – Pilot actions for marking plans;</a:t>
            </a:r>
            <a:endParaRPr lang="ro-RO" dirty="0"/>
          </a:p>
        </p:txBody>
      </p:sp>
    </p:spTree>
    <p:extLst>
      <p:ext uri="{BB962C8B-B14F-4D97-AF65-F5344CB8AC3E}">
        <p14:creationId xmlns:p14="http://schemas.microsoft.com/office/powerpoint/2010/main" val="1089160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err="1"/>
              <a:t>Marking</a:t>
            </a:r>
            <a:r>
              <a:rPr lang="ro-RO" dirty="0"/>
              <a:t> </a:t>
            </a:r>
            <a:r>
              <a:rPr lang="ro-RO" dirty="0" err="1"/>
              <a:t>system</a:t>
            </a:r>
            <a:r>
              <a:rPr lang="ro-RO" dirty="0"/>
              <a:t> - </a:t>
            </a:r>
            <a:r>
              <a:rPr lang="ro-RO" dirty="0" smtClean="0"/>
              <a:t>2</a:t>
            </a:r>
            <a:endParaRPr lang="ro-RO" dirty="0"/>
          </a:p>
        </p:txBody>
      </p:sp>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14313"/>
            <a:ext cx="9091634" cy="4162959"/>
          </a:xfrm>
        </p:spPr>
      </p:pic>
    </p:spTree>
    <p:extLst>
      <p:ext uri="{BB962C8B-B14F-4D97-AF65-F5344CB8AC3E}">
        <p14:creationId xmlns:p14="http://schemas.microsoft.com/office/powerpoint/2010/main" val="3937913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err="1"/>
              <a:t>Marking</a:t>
            </a:r>
            <a:r>
              <a:rPr lang="ro-RO" dirty="0"/>
              <a:t> </a:t>
            </a:r>
            <a:r>
              <a:rPr lang="ro-RO" dirty="0" err="1"/>
              <a:t>system</a:t>
            </a:r>
            <a:r>
              <a:rPr lang="ro-RO" dirty="0"/>
              <a:t> - </a:t>
            </a:r>
            <a:r>
              <a:rPr lang="ro-RO" dirty="0" smtClean="0"/>
              <a:t>3</a:t>
            </a:r>
            <a:endParaRPr lang="ro-RO" dirty="0"/>
          </a:p>
        </p:txBody>
      </p:sp>
      <p:pic>
        <p:nvPicPr>
          <p:cNvPr id="6" name="Substituent conținut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049" y="1556792"/>
            <a:ext cx="9222065" cy="4464495"/>
          </a:xfrm>
        </p:spPr>
      </p:pic>
    </p:spTree>
    <p:extLst>
      <p:ext uri="{BB962C8B-B14F-4D97-AF65-F5344CB8AC3E}">
        <p14:creationId xmlns:p14="http://schemas.microsoft.com/office/powerpoint/2010/main" val="3999012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err="1"/>
              <a:t>Marking</a:t>
            </a:r>
            <a:r>
              <a:rPr lang="ro-RO" dirty="0"/>
              <a:t> </a:t>
            </a:r>
            <a:r>
              <a:rPr lang="ro-RO" dirty="0" err="1"/>
              <a:t>system</a:t>
            </a:r>
            <a:r>
              <a:rPr lang="ro-RO" dirty="0"/>
              <a:t> - </a:t>
            </a:r>
            <a:r>
              <a:rPr lang="ro-RO" dirty="0" smtClean="0"/>
              <a:t>4</a:t>
            </a:r>
            <a:endParaRPr lang="ro-RO" dirty="0"/>
          </a:p>
        </p:txBody>
      </p:sp>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025" y="1628800"/>
            <a:ext cx="9024219" cy="4392488"/>
          </a:xfrm>
        </p:spPr>
      </p:pic>
    </p:spTree>
    <p:extLst>
      <p:ext uri="{BB962C8B-B14F-4D97-AF65-F5344CB8AC3E}">
        <p14:creationId xmlns:p14="http://schemas.microsoft.com/office/powerpoint/2010/main" val="266565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err="1"/>
              <a:t>Marking</a:t>
            </a:r>
            <a:r>
              <a:rPr lang="ro-RO" dirty="0"/>
              <a:t> </a:t>
            </a:r>
            <a:r>
              <a:rPr lang="ro-RO" dirty="0" err="1"/>
              <a:t>system</a:t>
            </a:r>
            <a:r>
              <a:rPr lang="ro-RO" dirty="0"/>
              <a:t> - </a:t>
            </a:r>
            <a:r>
              <a:rPr lang="ro-RO" dirty="0" smtClean="0"/>
              <a:t>5</a:t>
            </a:r>
            <a:endParaRPr lang="ro-RO" dirty="0"/>
          </a:p>
        </p:txBody>
      </p:sp>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80" y="1556792"/>
            <a:ext cx="9197180" cy="4476416"/>
          </a:xfrm>
        </p:spPr>
      </p:pic>
    </p:spTree>
    <p:extLst>
      <p:ext uri="{BB962C8B-B14F-4D97-AF65-F5344CB8AC3E}">
        <p14:creationId xmlns:p14="http://schemas.microsoft.com/office/powerpoint/2010/main" val="3962861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err="1"/>
              <a:t>Marking</a:t>
            </a:r>
            <a:r>
              <a:rPr lang="ro-RO" dirty="0"/>
              <a:t> </a:t>
            </a:r>
            <a:r>
              <a:rPr lang="ro-RO" dirty="0" err="1"/>
              <a:t>system</a:t>
            </a:r>
            <a:r>
              <a:rPr lang="ro-RO" dirty="0"/>
              <a:t> - </a:t>
            </a:r>
            <a:r>
              <a:rPr lang="ro-RO" dirty="0" smtClean="0"/>
              <a:t>6</a:t>
            </a:r>
            <a:endParaRPr lang="ro-RO" dirty="0"/>
          </a:p>
        </p:txBody>
      </p:sp>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43" y="1556792"/>
            <a:ext cx="9310471" cy="4536504"/>
          </a:xfrm>
        </p:spPr>
      </p:pic>
    </p:spTree>
    <p:extLst>
      <p:ext uri="{BB962C8B-B14F-4D97-AF65-F5344CB8AC3E}">
        <p14:creationId xmlns:p14="http://schemas.microsoft.com/office/powerpoint/2010/main" val="1190378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err="1"/>
              <a:t>Marking</a:t>
            </a:r>
            <a:r>
              <a:rPr lang="ro-RO" dirty="0"/>
              <a:t> </a:t>
            </a:r>
            <a:r>
              <a:rPr lang="ro-RO" dirty="0" err="1"/>
              <a:t>system</a:t>
            </a:r>
            <a:r>
              <a:rPr lang="ro-RO" dirty="0"/>
              <a:t> - </a:t>
            </a:r>
            <a:r>
              <a:rPr lang="ro-RO" dirty="0" smtClean="0"/>
              <a:t>7</a:t>
            </a:r>
            <a:endParaRPr lang="ro-RO" dirty="0"/>
          </a:p>
        </p:txBody>
      </p:sp>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29" y="1700808"/>
            <a:ext cx="9246966" cy="4248472"/>
          </a:xfrm>
        </p:spPr>
      </p:pic>
    </p:spTree>
    <p:extLst>
      <p:ext uri="{BB962C8B-B14F-4D97-AF65-F5344CB8AC3E}">
        <p14:creationId xmlns:p14="http://schemas.microsoft.com/office/powerpoint/2010/main" val="3024838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err="1"/>
              <a:t>Marking</a:t>
            </a:r>
            <a:r>
              <a:rPr lang="ro-RO" dirty="0"/>
              <a:t> </a:t>
            </a:r>
            <a:r>
              <a:rPr lang="ro-RO" dirty="0" err="1"/>
              <a:t>system</a:t>
            </a:r>
            <a:r>
              <a:rPr lang="ro-RO" dirty="0"/>
              <a:t> - </a:t>
            </a:r>
            <a:r>
              <a:rPr lang="ro-RO" dirty="0" smtClean="0"/>
              <a:t>8</a:t>
            </a:r>
            <a:endParaRPr lang="ro-RO" dirty="0"/>
          </a:p>
        </p:txBody>
      </p:sp>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2776"/>
            <a:ext cx="7275393" cy="4977320"/>
          </a:xfrm>
        </p:spPr>
      </p:pic>
    </p:spTree>
    <p:extLst>
      <p:ext uri="{BB962C8B-B14F-4D97-AF65-F5344CB8AC3E}">
        <p14:creationId xmlns:p14="http://schemas.microsoft.com/office/powerpoint/2010/main" val="2724112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err="1"/>
              <a:t>Marking</a:t>
            </a:r>
            <a:r>
              <a:rPr lang="ro-RO" dirty="0"/>
              <a:t> </a:t>
            </a:r>
            <a:r>
              <a:rPr lang="ro-RO" dirty="0" err="1"/>
              <a:t>system</a:t>
            </a:r>
            <a:r>
              <a:rPr lang="ro-RO" dirty="0"/>
              <a:t> - </a:t>
            </a:r>
            <a:r>
              <a:rPr lang="ro-RO" dirty="0" smtClean="0"/>
              <a:t>9</a:t>
            </a:r>
            <a:endParaRPr lang="ro-RO" dirty="0"/>
          </a:p>
        </p:txBody>
      </p:sp>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06" y="1412776"/>
            <a:ext cx="6313413" cy="5328592"/>
          </a:xfrm>
        </p:spPr>
      </p:pic>
    </p:spTree>
    <p:extLst>
      <p:ext uri="{BB962C8B-B14F-4D97-AF65-F5344CB8AC3E}">
        <p14:creationId xmlns:p14="http://schemas.microsoft.com/office/powerpoint/2010/main" val="2441909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err="1"/>
              <a:t>Marking</a:t>
            </a:r>
            <a:r>
              <a:rPr lang="ro-RO" dirty="0"/>
              <a:t> </a:t>
            </a:r>
            <a:r>
              <a:rPr lang="ro-RO" dirty="0" err="1"/>
              <a:t>system</a:t>
            </a:r>
            <a:r>
              <a:rPr lang="ro-RO" dirty="0"/>
              <a:t> - </a:t>
            </a:r>
            <a:r>
              <a:rPr lang="ro-RO" dirty="0" smtClean="0"/>
              <a:t>10</a:t>
            </a:r>
            <a:endParaRPr lang="ro-RO" dirty="0"/>
          </a:p>
        </p:txBody>
      </p:sp>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412776"/>
            <a:ext cx="6528564" cy="5328592"/>
          </a:xfrm>
        </p:spPr>
      </p:pic>
    </p:spTree>
    <p:extLst>
      <p:ext uri="{BB962C8B-B14F-4D97-AF65-F5344CB8AC3E}">
        <p14:creationId xmlns:p14="http://schemas.microsoft.com/office/powerpoint/2010/main" val="401748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u 1"/>
          <p:cNvSpPr>
            <a:spLocks noGrp="1"/>
          </p:cNvSpPr>
          <p:nvPr>
            <p:ph type="title"/>
          </p:nvPr>
        </p:nvSpPr>
        <p:spPr>
          <a:xfrm>
            <a:off x="457200" y="261938"/>
            <a:ext cx="6778625" cy="935037"/>
          </a:xfrm>
        </p:spPr>
        <p:txBody>
          <a:bodyPr/>
          <a:lstStyle/>
          <a:p>
            <a:pPr algn="ctr"/>
            <a:r>
              <a:rPr lang="en-US" altLang="ro-RO" dirty="0" smtClean="0"/>
              <a:t>Future steps</a:t>
            </a:r>
            <a:endParaRPr lang="ro-RO" altLang="ro-RO" dirty="0" smtClean="0"/>
          </a:p>
        </p:txBody>
      </p:sp>
      <p:sp>
        <p:nvSpPr>
          <p:cNvPr id="29699" name="Substituent conținut 2"/>
          <p:cNvSpPr>
            <a:spLocks noGrp="1"/>
          </p:cNvSpPr>
          <p:nvPr>
            <p:ph idx="1"/>
          </p:nvPr>
        </p:nvSpPr>
        <p:spPr>
          <a:xfrm>
            <a:off x="457200" y="1484313"/>
            <a:ext cx="7859713" cy="4641850"/>
          </a:xfrm>
        </p:spPr>
        <p:txBody>
          <a:bodyPr/>
          <a:lstStyle/>
          <a:p>
            <a:pPr algn="just"/>
            <a:r>
              <a:rPr lang="en-GB" altLang="ro-RO" sz="2800" dirty="0" smtClean="0"/>
              <a:t>Others functionalities for the Ship, Shore and centralized application;</a:t>
            </a:r>
          </a:p>
          <a:p>
            <a:pPr algn="just"/>
            <a:endParaRPr lang="en-GB" altLang="ro-RO" sz="2800" dirty="0" smtClean="0"/>
          </a:p>
          <a:p>
            <a:pPr algn="just"/>
            <a:r>
              <a:rPr lang="en-GB" altLang="ro-RO" sz="2800" dirty="0" smtClean="0"/>
              <a:t>Marking Plan / System on FIS Portal as separate layer;</a:t>
            </a:r>
          </a:p>
          <a:p>
            <a:pPr algn="just"/>
            <a:endParaRPr lang="en-GB" altLang="ro-RO" sz="2800" dirty="0" smtClean="0"/>
          </a:p>
          <a:p>
            <a:pPr algn="just"/>
            <a:r>
              <a:rPr lang="en-GB" altLang="ro-RO" sz="2800" dirty="0" smtClean="0"/>
              <a:t>Virtual AtoNs on Marking Plan;</a:t>
            </a:r>
            <a:endParaRPr lang="en-GB" altLang="ro-RO" sz="2800" b="1" dirty="0" smtClean="0"/>
          </a:p>
          <a:p>
            <a:pPr algn="just"/>
            <a:endParaRPr lang="en-GB" altLang="ro-RO" sz="2800" b="1" dirty="0" smtClean="0"/>
          </a:p>
          <a:p>
            <a:pPr algn="just"/>
            <a:r>
              <a:rPr lang="en-GB" altLang="ro-RO" sz="2800" dirty="0" smtClean="0"/>
              <a:t>Marking System for mobile app (iOS/ Android);</a:t>
            </a:r>
            <a:endParaRPr lang="ro-RO" altLang="ro-RO" sz="2800" dirty="0" smtClean="0"/>
          </a:p>
          <a:p>
            <a:pPr marL="742950" lvl="2" indent="-342900" eaLnBrk="1" hangingPunct="1">
              <a:buFont typeface="Arial" panose="020B0604020202020204" pitchFamily="34" charset="0"/>
              <a:buNone/>
            </a:pPr>
            <a:endParaRPr lang="en-GB" altLang="ro-RO" sz="2600" b="1" dirty="0" smtClean="0"/>
          </a:p>
          <a:p>
            <a:pPr marL="742950" lvl="2" indent="-342900" eaLnBrk="1" hangingPunct="1">
              <a:buFont typeface="Wingdings" panose="05000000000000000000" pitchFamily="2" charset="2"/>
              <a:buChar char="§"/>
            </a:pPr>
            <a:endParaRPr lang="en-GB" altLang="ro-RO" sz="26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stituent conținut 4"/>
          <p:cNvSpPr>
            <a:spLocks noGrp="1"/>
          </p:cNvSpPr>
          <p:nvPr>
            <p:ph idx="1"/>
          </p:nvPr>
        </p:nvSpPr>
        <p:spPr>
          <a:xfrm>
            <a:off x="457200" y="1484313"/>
            <a:ext cx="8218488" cy="4968875"/>
          </a:xfrm>
        </p:spPr>
        <p:txBody>
          <a:bodyPr/>
          <a:lstStyle/>
          <a:p>
            <a:pPr lvl="1" eaLnBrk="1" hangingPunct="1">
              <a:defRPr/>
            </a:pPr>
            <a:r>
              <a:rPr lang="en-US" altLang="ro-RO" b="1" dirty="0" smtClean="0"/>
              <a:t>PP</a:t>
            </a:r>
            <a:r>
              <a:rPr lang="en-US" altLang="ro-RO" dirty="0"/>
              <a:t>: </a:t>
            </a:r>
            <a:r>
              <a:rPr lang="en-US" altLang="ro-RO" dirty="0">
                <a:hlinkClick r:id="rId2" action="ppaction://hlinkfile"/>
              </a:rPr>
              <a:t>via-</a:t>
            </a:r>
            <a:r>
              <a:rPr lang="en-US" altLang="ro-RO" dirty="0" err="1">
                <a:hlinkClick r:id="rId2" action="ppaction://hlinkfile"/>
              </a:rPr>
              <a:t>donau</a:t>
            </a:r>
            <a:r>
              <a:rPr lang="en-US" altLang="ro-RO" dirty="0"/>
              <a:t>, </a:t>
            </a:r>
            <a:r>
              <a:rPr lang="en-US" altLang="ro-RO" dirty="0">
                <a:hlinkClick r:id="rId3" action="ppaction://hlinkfile"/>
              </a:rPr>
              <a:t>SVP</a:t>
            </a:r>
            <a:r>
              <a:rPr lang="en-US" altLang="ro-RO" dirty="0"/>
              <a:t>, </a:t>
            </a:r>
            <a:r>
              <a:rPr lang="en-US" altLang="ro-RO" dirty="0" smtClean="0">
                <a:hlinkClick r:id="rId4" action="ppaction://hlinkfile"/>
              </a:rPr>
              <a:t>OVF</a:t>
            </a:r>
            <a:r>
              <a:rPr lang="en-US" altLang="ro-RO" dirty="0" smtClean="0"/>
              <a:t>,</a:t>
            </a:r>
            <a:r>
              <a:rPr lang="en-US" altLang="ro-RO" dirty="0" smtClean="0">
                <a:hlinkClick r:id="rId5" action="ppaction://hlinkfile"/>
              </a:rPr>
              <a:t> </a:t>
            </a:r>
            <a:r>
              <a:rPr lang="en-US" altLang="ro-RO" dirty="0" err="1" smtClean="0">
                <a:hlinkClick r:id="rId5" action="ppaction://hlinkfile"/>
              </a:rPr>
              <a:t>Plovput</a:t>
            </a:r>
            <a:r>
              <a:rPr lang="en-US" altLang="ro-RO" dirty="0"/>
              <a:t>, </a:t>
            </a:r>
            <a:r>
              <a:rPr lang="en-US" altLang="ro-RO" dirty="0">
                <a:hlinkClick r:id="rId6" action="ppaction://hlinkfile"/>
              </a:rPr>
              <a:t>EAEMDR</a:t>
            </a:r>
            <a:r>
              <a:rPr lang="en-US" altLang="ro-RO" dirty="0"/>
              <a:t>, </a:t>
            </a:r>
            <a:r>
              <a:rPr lang="en-US" altLang="ro-RO" dirty="0">
                <a:hlinkClick r:id="rId7" action="ppaction://hlinkfile"/>
              </a:rPr>
              <a:t>AFDJ</a:t>
            </a:r>
            <a:r>
              <a:rPr lang="en-US" altLang="ro-RO" dirty="0"/>
              <a:t> and </a:t>
            </a:r>
            <a:r>
              <a:rPr lang="en-US" altLang="ro-RO" dirty="0">
                <a:hlinkClick r:id="rId8" action="ppaction://hlinkfile"/>
              </a:rPr>
              <a:t>ACN</a:t>
            </a:r>
            <a:r>
              <a:rPr lang="en-US" altLang="ro-RO" dirty="0"/>
              <a:t>;</a:t>
            </a:r>
          </a:p>
          <a:p>
            <a:pPr lvl="1" eaLnBrk="1" hangingPunct="1">
              <a:defRPr/>
            </a:pPr>
            <a:r>
              <a:rPr lang="en-US" altLang="ro-RO" b="1" dirty="0"/>
              <a:t>Results: </a:t>
            </a:r>
          </a:p>
          <a:p>
            <a:pPr lvl="2" eaLnBrk="1" hangingPunct="1">
              <a:defRPr/>
            </a:pPr>
            <a:r>
              <a:rPr lang="en-US" altLang="ro-RO" dirty="0" smtClean="0">
                <a:hlinkClick r:id="rId9" action="ppaction://hlinkfile"/>
              </a:rPr>
              <a:t>Reports on common quality of water level information </a:t>
            </a:r>
            <a:r>
              <a:rPr lang="en-US" altLang="ro-RO" dirty="0" smtClean="0"/>
              <a:t>(</a:t>
            </a:r>
            <a:r>
              <a:rPr lang="en-US" altLang="ro-RO" dirty="0" smtClean="0">
                <a:hlinkClick r:id="rId10" action="ppaction://hlinkfile"/>
              </a:rPr>
              <a:t>Water Gauge Catalogue along the Danube);</a:t>
            </a:r>
            <a:endParaRPr lang="en-US" altLang="ro-RO" dirty="0"/>
          </a:p>
          <a:p>
            <a:pPr lvl="2" eaLnBrk="1" hangingPunct="1">
              <a:defRPr/>
            </a:pPr>
            <a:r>
              <a:rPr lang="en-US" altLang="ro-RO" dirty="0" smtClean="0">
                <a:hlinkClick r:id="rId11" action="ppaction://hlinkfile"/>
              </a:rPr>
              <a:t>Concept on </a:t>
            </a:r>
            <a:r>
              <a:rPr lang="en-US" altLang="ro-RO" smtClean="0">
                <a:hlinkClick r:id="rId11" action="ppaction://hlinkfile"/>
              </a:rPr>
              <a:t>water </a:t>
            </a:r>
            <a:r>
              <a:rPr lang="en-US" altLang="ro-RO" smtClean="0">
                <a:hlinkClick r:id="rId11" action="ppaction://hlinkfile"/>
              </a:rPr>
              <a:t>gauge </a:t>
            </a:r>
            <a:r>
              <a:rPr lang="en-US" altLang="ro-RO" dirty="0" smtClean="0">
                <a:hlinkClick r:id="rId11" action="ppaction://hlinkfile"/>
              </a:rPr>
              <a:t>monitoring</a:t>
            </a:r>
            <a:r>
              <a:rPr lang="en-US" altLang="ro-RO" dirty="0" smtClean="0"/>
              <a:t>;</a:t>
            </a:r>
            <a:endParaRPr lang="en-US" altLang="ro-RO" dirty="0"/>
          </a:p>
          <a:p>
            <a:pPr lvl="2" eaLnBrk="1" hangingPunct="1">
              <a:defRPr/>
            </a:pPr>
            <a:r>
              <a:rPr lang="en-US" altLang="ro-RO" dirty="0" smtClean="0">
                <a:hlinkClick r:id="rId12" action="ppaction://hlinkfile"/>
              </a:rPr>
              <a:t>Report about harmonization of water level forecast</a:t>
            </a:r>
            <a:r>
              <a:rPr lang="en-US" altLang="ro-RO" dirty="0" smtClean="0"/>
              <a:t>;</a:t>
            </a:r>
          </a:p>
          <a:p>
            <a:pPr lvl="2" eaLnBrk="1" hangingPunct="1">
              <a:defRPr/>
            </a:pPr>
            <a:r>
              <a:rPr lang="en-US" altLang="ro-RO" dirty="0" smtClean="0"/>
              <a:t>Concept to improve the national water level information;</a:t>
            </a:r>
            <a:endParaRPr lang="en-US" altLang="ro-RO" dirty="0"/>
          </a:p>
          <a:p>
            <a:pPr lvl="2" eaLnBrk="1" hangingPunct="1">
              <a:buFont typeface="Wingdings" panose="05000000000000000000" pitchFamily="2" charset="2"/>
              <a:buNone/>
              <a:defRPr/>
            </a:pPr>
            <a:endParaRPr lang="en-US" altLang="ro-RO" b="1" dirty="0"/>
          </a:p>
          <a:p>
            <a:pPr marL="0" indent="0">
              <a:buFont typeface="Wingdings" panose="05000000000000000000" pitchFamily="2" charset="2"/>
              <a:buNone/>
              <a:defRPr/>
            </a:pPr>
            <a:endParaRPr lang="en-US" altLang="ro-RO" b="1" dirty="0" smtClean="0"/>
          </a:p>
        </p:txBody>
      </p:sp>
      <p:sp>
        <p:nvSpPr>
          <p:cNvPr id="18435" name="Titlu 3"/>
          <p:cNvSpPr>
            <a:spLocks noGrp="1"/>
          </p:cNvSpPr>
          <p:nvPr>
            <p:ph type="title"/>
          </p:nvPr>
        </p:nvSpPr>
        <p:spPr>
          <a:xfrm>
            <a:off x="457200" y="261938"/>
            <a:ext cx="6778625" cy="935037"/>
          </a:xfrm>
        </p:spPr>
        <p:txBody>
          <a:bodyPr>
            <a:noAutofit/>
          </a:bodyPr>
          <a:lstStyle/>
          <a:p>
            <a:pPr marL="180000" lvl="1" algn="ctr">
              <a:defRPr/>
            </a:pPr>
            <a:r>
              <a:rPr lang="en-US" altLang="ro-RO" sz="2700" dirty="0" smtClean="0"/>
              <a:t>Act. 3.1 – Common approach regarding water level information &amp; forecast;</a:t>
            </a:r>
            <a:endParaRPr lang="en-US" altLang="ro-RO" sz="2700" dirty="0"/>
          </a:p>
        </p:txBody>
      </p:sp>
    </p:spTree>
    <p:extLst>
      <p:ext uri="{BB962C8B-B14F-4D97-AF65-F5344CB8AC3E}">
        <p14:creationId xmlns:p14="http://schemas.microsoft.com/office/powerpoint/2010/main" val="980789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r>
              <a:rPr lang="en-US" altLang="ro-RO" dirty="0"/>
              <a:t>Future steps</a:t>
            </a:r>
            <a:endParaRPr lang="ro-RO" dirty="0"/>
          </a:p>
        </p:txBody>
      </p:sp>
      <p:sp>
        <p:nvSpPr>
          <p:cNvPr id="3" name="Substituent conținut 2"/>
          <p:cNvSpPr>
            <a:spLocks noGrp="1"/>
          </p:cNvSpPr>
          <p:nvPr>
            <p:ph idx="1"/>
          </p:nvPr>
        </p:nvSpPr>
        <p:spPr/>
        <p:txBody>
          <a:bodyPr/>
          <a:lstStyle/>
          <a:p>
            <a:r>
              <a:rPr lang="en-US" dirty="0" err="1"/>
              <a:t>Harmonisation</a:t>
            </a:r>
            <a:r>
              <a:rPr lang="en-US" dirty="0"/>
              <a:t> of surveying </a:t>
            </a:r>
            <a:r>
              <a:rPr lang="en-US" dirty="0" smtClean="0"/>
              <a:t>activities</a:t>
            </a:r>
          </a:p>
          <a:p>
            <a:endParaRPr lang="en-US" dirty="0" smtClean="0"/>
          </a:p>
          <a:p>
            <a:r>
              <a:rPr lang="en-US" dirty="0" err="1"/>
              <a:t>Harmonisation</a:t>
            </a:r>
            <a:r>
              <a:rPr lang="en-US" dirty="0"/>
              <a:t> of dredging activities / maintenance activities of critical </a:t>
            </a:r>
            <a:r>
              <a:rPr lang="en-US" dirty="0" smtClean="0"/>
              <a:t>sections</a:t>
            </a:r>
          </a:p>
          <a:p>
            <a:endParaRPr lang="en-US" dirty="0"/>
          </a:p>
          <a:p>
            <a:r>
              <a:rPr lang="en-US" dirty="0" smtClean="0"/>
              <a:t>Quality of information</a:t>
            </a:r>
            <a:endParaRPr lang="ro-RO" dirty="0"/>
          </a:p>
        </p:txBody>
      </p:sp>
    </p:spTree>
    <p:extLst>
      <p:ext uri="{BB962C8B-B14F-4D97-AF65-F5344CB8AC3E}">
        <p14:creationId xmlns:p14="http://schemas.microsoft.com/office/powerpoint/2010/main" val="2040269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323850" y="5589588"/>
            <a:ext cx="3446463" cy="1008062"/>
          </a:xfrm>
        </p:spPr>
        <p:txBody>
          <a:bodyPr rtlCol="0"/>
          <a:lstStyle/>
          <a:p>
            <a:pPr algn="ctr" eaLnBrk="1" fontAlgn="auto" hangingPunct="1">
              <a:spcAft>
                <a:spcPts val="0"/>
              </a:spcAft>
              <a:defRPr/>
            </a:pPr>
            <a:r>
              <a:rPr lang="en-GB" sz="1600" dirty="0" smtClean="0"/>
              <a:t>CLAUDIU DUTU – AFDJ GALATI</a:t>
            </a:r>
          </a:p>
          <a:p>
            <a:pPr algn="ctr" eaLnBrk="1" fontAlgn="auto" hangingPunct="1">
              <a:spcAft>
                <a:spcPts val="0"/>
              </a:spcAft>
              <a:defRPr/>
            </a:pPr>
            <a:r>
              <a:rPr lang="en-GB" sz="1600" dirty="0" smtClean="0"/>
              <a:t>ROMANIA</a:t>
            </a:r>
          </a:p>
          <a:p>
            <a:pPr algn="ctr" eaLnBrk="1" fontAlgn="auto" hangingPunct="1">
              <a:spcAft>
                <a:spcPts val="0"/>
              </a:spcAft>
              <a:defRPr/>
            </a:pPr>
            <a:r>
              <a:rPr lang="en-GB" sz="1600" dirty="0" smtClean="0"/>
              <a:t>claudiu.dutu@afdj.ro</a:t>
            </a:r>
            <a:endParaRPr lang="en-GB"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stituent conținut 4"/>
          <p:cNvSpPr>
            <a:spLocks noGrp="1"/>
          </p:cNvSpPr>
          <p:nvPr>
            <p:ph idx="1"/>
          </p:nvPr>
        </p:nvSpPr>
        <p:spPr>
          <a:xfrm>
            <a:off x="457200" y="1484313"/>
            <a:ext cx="8218488" cy="4968875"/>
          </a:xfrm>
        </p:spPr>
        <p:txBody>
          <a:bodyPr/>
          <a:lstStyle/>
          <a:p>
            <a:pPr lvl="1" eaLnBrk="1" hangingPunct="1">
              <a:defRPr/>
            </a:pPr>
            <a:r>
              <a:rPr lang="en-US" altLang="ro-RO" b="1" dirty="0" smtClean="0"/>
              <a:t>PP</a:t>
            </a:r>
            <a:r>
              <a:rPr lang="en-US" altLang="ro-RO" dirty="0"/>
              <a:t>: </a:t>
            </a:r>
            <a:r>
              <a:rPr lang="en-US" altLang="ro-RO" dirty="0">
                <a:hlinkClick r:id="rId2" action="ppaction://hlinkfile"/>
              </a:rPr>
              <a:t>via-</a:t>
            </a:r>
            <a:r>
              <a:rPr lang="en-US" altLang="ro-RO" dirty="0" err="1">
                <a:hlinkClick r:id="rId2" action="ppaction://hlinkfile"/>
              </a:rPr>
              <a:t>donau</a:t>
            </a:r>
            <a:r>
              <a:rPr lang="en-US" altLang="ro-RO" dirty="0"/>
              <a:t>, </a:t>
            </a:r>
            <a:r>
              <a:rPr lang="en-US" altLang="ro-RO" dirty="0">
                <a:hlinkClick r:id="rId3" action="ppaction://hlinkfile"/>
              </a:rPr>
              <a:t>SVP</a:t>
            </a:r>
            <a:r>
              <a:rPr lang="en-US" altLang="ro-RO" dirty="0"/>
              <a:t>, </a:t>
            </a:r>
            <a:r>
              <a:rPr lang="en-US" altLang="ro-RO" dirty="0" smtClean="0">
                <a:hlinkClick r:id="rId4" action="ppaction://hlinkfile"/>
              </a:rPr>
              <a:t>OVF</a:t>
            </a:r>
            <a:r>
              <a:rPr lang="en-US" altLang="ro-RO" dirty="0" smtClean="0"/>
              <a:t>, </a:t>
            </a:r>
            <a:r>
              <a:rPr lang="en-US" altLang="ro-RO" dirty="0" smtClean="0">
                <a:hlinkClick r:id="rId5" action="ppaction://hlinkfile"/>
              </a:rPr>
              <a:t>APP</a:t>
            </a:r>
            <a:r>
              <a:rPr lang="en-US" altLang="ro-RO" dirty="0" smtClean="0"/>
              <a:t>,</a:t>
            </a:r>
            <a:r>
              <a:rPr lang="en-US" altLang="ro-RO" dirty="0" smtClean="0">
                <a:hlinkClick r:id="rId6" action="ppaction://hlinkfile"/>
              </a:rPr>
              <a:t> </a:t>
            </a:r>
            <a:r>
              <a:rPr lang="en-US" altLang="ro-RO" dirty="0" err="1" smtClean="0">
                <a:hlinkClick r:id="rId6" action="ppaction://hlinkfile"/>
              </a:rPr>
              <a:t>Plovput</a:t>
            </a:r>
            <a:r>
              <a:rPr lang="en-US" altLang="ro-RO" dirty="0"/>
              <a:t>, </a:t>
            </a:r>
            <a:r>
              <a:rPr lang="en-US" altLang="ro-RO" dirty="0">
                <a:hlinkClick r:id="rId7" action="ppaction://hlinkfile"/>
              </a:rPr>
              <a:t>EAEMDR</a:t>
            </a:r>
            <a:r>
              <a:rPr lang="en-US" altLang="ro-RO" dirty="0"/>
              <a:t>, </a:t>
            </a:r>
            <a:r>
              <a:rPr lang="en-US" altLang="ro-RO" dirty="0">
                <a:hlinkClick r:id="rId8" action="ppaction://hlinkfile"/>
              </a:rPr>
              <a:t>AFDJ and ACN</a:t>
            </a:r>
            <a:r>
              <a:rPr lang="en-US" altLang="ro-RO" dirty="0" smtClean="0"/>
              <a:t>;</a:t>
            </a:r>
          </a:p>
          <a:p>
            <a:pPr marL="457200" lvl="1" indent="0" eaLnBrk="1" hangingPunct="1">
              <a:buNone/>
              <a:defRPr/>
            </a:pPr>
            <a:endParaRPr lang="en-US" altLang="ro-RO" dirty="0"/>
          </a:p>
          <a:p>
            <a:pPr lvl="1" eaLnBrk="1" hangingPunct="1">
              <a:defRPr/>
            </a:pPr>
            <a:r>
              <a:rPr lang="en-US" altLang="ro-RO" b="1" dirty="0"/>
              <a:t>Results: </a:t>
            </a:r>
          </a:p>
          <a:p>
            <a:pPr lvl="2" eaLnBrk="1" hangingPunct="1">
              <a:defRPr/>
            </a:pPr>
            <a:r>
              <a:rPr lang="en-US" altLang="ro-RO" dirty="0" smtClean="0"/>
              <a:t>SQR on shallow section information - national;</a:t>
            </a:r>
            <a:endParaRPr lang="en-US" altLang="ro-RO" dirty="0"/>
          </a:p>
          <a:p>
            <a:pPr lvl="2" eaLnBrk="1" hangingPunct="1">
              <a:defRPr/>
            </a:pPr>
            <a:r>
              <a:rPr lang="en-US" altLang="ro-RO" dirty="0" smtClean="0">
                <a:hlinkClick r:id="rId9" action="ppaction://hlinkfile"/>
              </a:rPr>
              <a:t>Concept for common quality of service for displaying shallow section information</a:t>
            </a:r>
            <a:r>
              <a:rPr lang="en-US" altLang="ro-RO" dirty="0" smtClean="0"/>
              <a:t>;</a:t>
            </a:r>
          </a:p>
          <a:p>
            <a:pPr lvl="2" eaLnBrk="1" hangingPunct="1">
              <a:buFont typeface="Wingdings" panose="05000000000000000000" pitchFamily="2" charset="2"/>
              <a:buNone/>
              <a:defRPr/>
            </a:pPr>
            <a:endParaRPr lang="en-US" altLang="ro-RO" b="1" dirty="0"/>
          </a:p>
          <a:p>
            <a:pPr marL="0" indent="0">
              <a:buFont typeface="Wingdings" panose="05000000000000000000" pitchFamily="2" charset="2"/>
              <a:buNone/>
              <a:defRPr/>
            </a:pPr>
            <a:endParaRPr lang="en-US" altLang="ro-RO" b="1" dirty="0" smtClean="0"/>
          </a:p>
        </p:txBody>
      </p:sp>
      <p:sp>
        <p:nvSpPr>
          <p:cNvPr id="18435" name="Titlu 3"/>
          <p:cNvSpPr>
            <a:spLocks noGrp="1"/>
          </p:cNvSpPr>
          <p:nvPr>
            <p:ph type="title"/>
          </p:nvPr>
        </p:nvSpPr>
        <p:spPr>
          <a:xfrm>
            <a:off x="457200" y="261938"/>
            <a:ext cx="6778625" cy="935037"/>
          </a:xfrm>
        </p:spPr>
        <p:txBody>
          <a:bodyPr>
            <a:noAutofit/>
          </a:bodyPr>
          <a:lstStyle/>
          <a:p>
            <a:pPr marL="180000" lvl="1" algn="ctr">
              <a:defRPr/>
            </a:pPr>
            <a:r>
              <a:rPr lang="en-US" altLang="ro-RO" sz="2700" dirty="0" smtClean="0"/>
              <a:t>Act. 3.2 – Harmonisation of shallow section information;</a:t>
            </a:r>
            <a:endParaRPr lang="en-US" altLang="ro-RO" sz="2700" dirty="0"/>
          </a:p>
        </p:txBody>
      </p:sp>
    </p:spTree>
    <p:extLst>
      <p:ext uri="{BB962C8B-B14F-4D97-AF65-F5344CB8AC3E}">
        <p14:creationId xmlns:p14="http://schemas.microsoft.com/office/powerpoint/2010/main" val="1529527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stituent conținut 4"/>
          <p:cNvSpPr>
            <a:spLocks noGrp="1"/>
          </p:cNvSpPr>
          <p:nvPr>
            <p:ph idx="1"/>
          </p:nvPr>
        </p:nvSpPr>
        <p:spPr>
          <a:xfrm>
            <a:off x="457200" y="1484313"/>
            <a:ext cx="8218488" cy="4968875"/>
          </a:xfrm>
        </p:spPr>
        <p:txBody>
          <a:bodyPr/>
          <a:lstStyle/>
          <a:p>
            <a:pPr lvl="1" eaLnBrk="1" hangingPunct="1">
              <a:defRPr/>
            </a:pPr>
            <a:r>
              <a:rPr lang="en-US" altLang="ro-RO" b="1" dirty="0" smtClean="0"/>
              <a:t>PP</a:t>
            </a:r>
            <a:r>
              <a:rPr lang="en-US" altLang="ro-RO" dirty="0"/>
              <a:t>: </a:t>
            </a:r>
            <a:r>
              <a:rPr lang="en-US" altLang="ro-RO" dirty="0" smtClean="0">
                <a:hlinkClick r:id="rId2" action="ppaction://hlinkfile"/>
              </a:rPr>
              <a:t>APP</a:t>
            </a:r>
            <a:r>
              <a:rPr lang="en-US" altLang="ro-RO" dirty="0" smtClean="0"/>
              <a:t>,</a:t>
            </a:r>
            <a:r>
              <a:rPr lang="en-US" altLang="ro-RO" dirty="0" smtClean="0">
                <a:hlinkClick r:id="rId3" action="ppaction://hlinkfile"/>
              </a:rPr>
              <a:t> </a:t>
            </a:r>
            <a:r>
              <a:rPr lang="en-US" altLang="ro-RO" dirty="0" err="1" smtClean="0">
                <a:hlinkClick r:id="rId3" action="ppaction://hlinkfile"/>
              </a:rPr>
              <a:t>Plovput</a:t>
            </a:r>
            <a:r>
              <a:rPr lang="en-US" altLang="ro-RO" dirty="0"/>
              <a:t>, </a:t>
            </a:r>
            <a:r>
              <a:rPr lang="en-US" altLang="ro-RO" dirty="0" smtClean="0">
                <a:hlinkClick r:id="rId4" action="ppaction://hlinkfile"/>
              </a:rPr>
              <a:t>EAEMDR</a:t>
            </a:r>
            <a:r>
              <a:rPr lang="en-US" altLang="ro-RO" dirty="0" smtClean="0"/>
              <a:t> and </a:t>
            </a:r>
            <a:r>
              <a:rPr lang="en-US" altLang="ro-RO" dirty="0" smtClean="0">
                <a:hlinkClick r:id="rId5" action="ppaction://hlinkfile"/>
              </a:rPr>
              <a:t>AFDJ</a:t>
            </a:r>
            <a:r>
              <a:rPr lang="en-US" altLang="ro-RO" dirty="0" smtClean="0"/>
              <a:t>;</a:t>
            </a:r>
          </a:p>
          <a:p>
            <a:pPr marL="457200" lvl="1" indent="0" eaLnBrk="1" hangingPunct="1">
              <a:buNone/>
              <a:defRPr/>
            </a:pPr>
            <a:endParaRPr lang="en-US" altLang="ro-RO" dirty="0"/>
          </a:p>
          <a:p>
            <a:pPr lvl="1" eaLnBrk="1" hangingPunct="1">
              <a:defRPr/>
            </a:pPr>
            <a:r>
              <a:rPr lang="en-US" altLang="ro-RO" b="1" dirty="0"/>
              <a:t>Results: </a:t>
            </a:r>
          </a:p>
          <a:p>
            <a:pPr lvl="2" eaLnBrk="1" hangingPunct="1">
              <a:defRPr/>
            </a:pPr>
            <a:r>
              <a:rPr lang="en-US" altLang="ro-RO" dirty="0" smtClean="0"/>
              <a:t>SQR on current procedure for marking plan - national;</a:t>
            </a:r>
            <a:endParaRPr lang="en-US" altLang="ro-RO" dirty="0"/>
          </a:p>
          <a:p>
            <a:pPr lvl="2" eaLnBrk="1" hangingPunct="1">
              <a:buFont typeface="Wingdings" panose="05000000000000000000" pitchFamily="2" charset="2"/>
              <a:buNone/>
              <a:defRPr/>
            </a:pPr>
            <a:endParaRPr lang="en-US" altLang="ro-RO" b="1" dirty="0"/>
          </a:p>
          <a:p>
            <a:pPr marL="0" indent="0">
              <a:buFont typeface="Wingdings" panose="05000000000000000000" pitchFamily="2" charset="2"/>
              <a:buNone/>
              <a:defRPr/>
            </a:pPr>
            <a:endParaRPr lang="en-US" altLang="ro-RO" b="1" dirty="0" smtClean="0"/>
          </a:p>
        </p:txBody>
      </p:sp>
      <p:sp>
        <p:nvSpPr>
          <p:cNvPr id="18435" name="Titlu 3"/>
          <p:cNvSpPr>
            <a:spLocks noGrp="1"/>
          </p:cNvSpPr>
          <p:nvPr>
            <p:ph type="title"/>
          </p:nvPr>
        </p:nvSpPr>
        <p:spPr>
          <a:xfrm>
            <a:off x="457200" y="261938"/>
            <a:ext cx="6778625" cy="935037"/>
          </a:xfrm>
        </p:spPr>
        <p:txBody>
          <a:bodyPr>
            <a:noAutofit/>
          </a:bodyPr>
          <a:lstStyle/>
          <a:p>
            <a:pPr marL="180000" lvl="1" algn="ctr">
              <a:defRPr/>
            </a:pPr>
            <a:r>
              <a:rPr lang="en-US" altLang="ro-RO" sz="2700" dirty="0" smtClean="0"/>
              <a:t>Act. 3.3 – Pilot actions for marking plans;</a:t>
            </a:r>
            <a:endParaRPr lang="en-US" altLang="ro-RO" sz="2700" dirty="0"/>
          </a:p>
        </p:txBody>
      </p:sp>
    </p:spTree>
    <p:extLst>
      <p:ext uri="{BB962C8B-B14F-4D97-AF65-F5344CB8AC3E}">
        <p14:creationId xmlns:p14="http://schemas.microsoft.com/office/powerpoint/2010/main" val="3668600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u 1"/>
          <p:cNvSpPr>
            <a:spLocks noGrp="1"/>
          </p:cNvSpPr>
          <p:nvPr>
            <p:ph type="title"/>
          </p:nvPr>
        </p:nvSpPr>
        <p:spPr>
          <a:xfrm>
            <a:off x="457200" y="261938"/>
            <a:ext cx="6778625" cy="935037"/>
          </a:xfrm>
        </p:spPr>
        <p:txBody>
          <a:bodyPr>
            <a:normAutofit fontScale="90000"/>
          </a:bodyPr>
          <a:lstStyle/>
          <a:p>
            <a:pPr marL="514350" indent="-514350" algn="ctr"/>
            <a:r>
              <a:rPr lang="en-US" altLang="ro-RO" dirty="0" smtClean="0"/>
              <a:t>Structure </a:t>
            </a:r>
            <a:r>
              <a:rPr lang="ro-RO" altLang="ro-RO" dirty="0" smtClean="0"/>
              <a:t>of </a:t>
            </a:r>
            <a:r>
              <a:rPr lang="en-US" altLang="ro-RO" dirty="0" smtClean="0"/>
              <a:t>common DB</a:t>
            </a:r>
            <a:r>
              <a:rPr lang="ro-RO" altLang="ro-RO" dirty="0" smtClean="0"/>
              <a:t/>
            </a:r>
            <a:br>
              <a:rPr lang="ro-RO" altLang="ro-RO" dirty="0" smtClean="0"/>
            </a:br>
            <a:r>
              <a:rPr lang="ro-RO" altLang="ro-RO" dirty="0" err="1" smtClean="0"/>
              <a:t>Marking</a:t>
            </a:r>
            <a:r>
              <a:rPr lang="ro-RO" altLang="ro-RO" dirty="0" smtClean="0"/>
              <a:t> Plan / </a:t>
            </a:r>
            <a:r>
              <a:rPr lang="ro-RO" altLang="ro-RO" dirty="0" err="1" smtClean="0"/>
              <a:t>System</a:t>
            </a:r>
            <a:endParaRPr lang="en-US" altLang="ro-RO" dirty="0" smtClean="0"/>
          </a:p>
        </p:txBody>
      </p:sp>
      <p:graphicFrame>
        <p:nvGraphicFramePr>
          <p:cNvPr id="4" name="Substituent conținut 3"/>
          <p:cNvGraphicFramePr>
            <a:graphicFrameLocks noGrp="1"/>
          </p:cNvGraphicFramePr>
          <p:nvPr>
            <p:ph idx="1"/>
          </p:nvPr>
        </p:nvGraphicFramePr>
        <p:xfrm>
          <a:off x="457200" y="1484313"/>
          <a:ext cx="7859713" cy="464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3152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5"/>
          <p:cNvSpPr>
            <a:spLocks noGrp="1"/>
          </p:cNvSpPr>
          <p:nvPr>
            <p:ph type="title"/>
          </p:nvPr>
        </p:nvSpPr>
        <p:spPr/>
        <p:txBody>
          <a:bodyPr/>
          <a:lstStyle/>
          <a:p>
            <a:pPr algn="ctr"/>
            <a:r>
              <a:rPr lang="en-US" dirty="0" smtClean="0"/>
              <a:t>Marking System overview</a:t>
            </a:r>
            <a:endParaRPr lang="ro-RO" dirty="0"/>
          </a:p>
        </p:txBody>
      </p:sp>
      <p:sp>
        <p:nvSpPr>
          <p:cNvPr id="3" name="Content Placeholder 2"/>
          <p:cNvSpPr>
            <a:spLocks noGrp="1"/>
          </p:cNvSpPr>
          <p:nvPr>
            <p:ph idx="1"/>
          </p:nvPr>
        </p:nvSpPr>
        <p:spPr/>
        <p:txBody>
          <a:bodyPr>
            <a:noAutofit/>
          </a:bodyPr>
          <a:lstStyle/>
          <a:p>
            <a:pPr algn="just"/>
            <a:r>
              <a:rPr lang="en-US" sz="2000" dirty="0"/>
              <a:t>This project's purpose is to bring into accord the coastal and floating signalization by creating a common system which can manage the fairway marking activities</a:t>
            </a:r>
            <a:r>
              <a:rPr lang="en-US" sz="2000" dirty="0" smtClean="0"/>
              <a:t>.</a:t>
            </a:r>
            <a:endParaRPr lang="ro-RO" sz="2000" dirty="0"/>
          </a:p>
          <a:p>
            <a:pPr lvl="1" algn="just">
              <a:buFont typeface="Wingdings" panose="05000000000000000000" pitchFamily="2" charset="2"/>
              <a:buChar char="ü"/>
            </a:pPr>
            <a:r>
              <a:rPr lang="en-US" sz="2000" b="1" dirty="0"/>
              <a:t>application for the fairway administration ship </a:t>
            </a:r>
            <a:r>
              <a:rPr lang="en-US" sz="2000" dirty="0"/>
              <a:t>– this application will be used to send the data collected from field to the fairway administration office.</a:t>
            </a:r>
            <a:endParaRPr lang="ro-RO" sz="2000" dirty="0"/>
          </a:p>
          <a:p>
            <a:pPr lvl="1" algn="just">
              <a:buFont typeface="Wingdings" panose="05000000000000000000" pitchFamily="2" charset="2"/>
              <a:buChar char="ü"/>
            </a:pPr>
            <a:r>
              <a:rPr lang="en-US" sz="2000" b="1" dirty="0"/>
              <a:t>application for the fairway administration office</a:t>
            </a:r>
            <a:r>
              <a:rPr lang="en-US" sz="2000" dirty="0"/>
              <a:t> – this application will be used for processing data received from the field and creating the actual marking plan and marking system; after the data is analyzed and filtered, it can be sent to the central server as part of the marking plan (or marking system).</a:t>
            </a:r>
            <a:endParaRPr lang="ro-RO" sz="2000" dirty="0"/>
          </a:p>
          <a:p>
            <a:pPr lvl="1" algn="just">
              <a:buFont typeface="Wingdings" panose="05000000000000000000" pitchFamily="2" charset="2"/>
              <a:buChar char="ü"/>
            </a:pPr>
            <a:r>
              <a:rPr lang="en-US" sz="2000" b="1" dirty="0"/>
              <a:t>a central server application</a:t>
            </a:r>
            <a:r>
              <a:rPr lang="en-US" sz="2000" dirty="0"/>
              <a:t> – represents the central component of the system. All the data regarding the marking plan and marking system gathered by the hydrographic offices will be sent here. </a:t>
            </a:r>
            <a:endParaRPr lang="ro-RO" sz="2000" dirty="0"/>
          </a:p>
          <a:p>
            <a:pPr algn="just"/>
            <a:endParaRPr lang="ro-RO" sz="1800" dirty="0"/>
          </a:p>
        </p:txBody>
      </p:sp>
    </p:spTree>
    <p:extLst>
      <p:ext uri="{BB962C8B-B14F-4D97-AF65-F5344CB8AC3E}">
        <p14:creationId xmlns:p14="http://schemas.microsoft.com/office/powerpoint/2010/main" val="3878567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r>
              <a:rPr lang="en-US" dirty="0" smtClean="0"/>
              <a:t>Data workflow</a:t>
            </a:r>
            <a:endParaRPr lang="ro-RO" dirty="0"/>
          </a:p>
        </p:txBody>
      </p:sp>
      <p:pic>
        <p:nvPicPr>
          <p:cNvPr id="4" name="Substituent conținut 3"/>
          <p:cNvPicPr>
            <a:picLocks noGrp="1" noChangeAspect="1"/>
          </p:cNvPicPr>
          <p:nvPr>
            <p:ph idx="1"/>
          </p:nvPr>
        </p:nvPicPr>
        <p:blipFill>
          <a:blip r:embed="rId2"/>
          <a:stretch>
            <a:fillRect/>
          </a:stretch>
        </p:blipFill>
        <p:spPr>
          <a:xfrm>
            <a:off x="91322" y="1700808"/>
            <a:ext cx="9056019" cy="2808312"/>
          </a:xfrm>
          <a:prstGeom prst="rect">
            <a:avLst/>
          </a:prstGeom>
        </p:spPr>
      </p:pic>
      <p:sp>
        <p:nvSpPr>
          <p:cNvPr id="5" name="Dreptunghi 4"/>
          <p:cNvSpPr/>
          <p:nvPr/>
        </p:nvSpPr>
        <p:spPr>
          <a:xfrm>
            <a:off x="755576" y="5373216"/>
            <a:ext cx="3756221" cy="369332"/>
          </a:xfrm>
          <a:prstGeom prst="rect">
            <a:avLst/>
          </a:prstGeom>
        </p:spPr>
        <p:txBody>
          <a:bodyPr wrap="none">
            <a:spAutoFit/>
          </a:bodyPr>
          <a:lstStyle/>
          <a:p>
            <a:pPr lvl="2" eaLnBrk="1" hangingPunct="1">
              <a:defRPr/>
            </a:pPr>
            <a:r>
              <a:rPr lang="en-US" altLang="ro-RO" dirty="0"/>
              <a:t>Test &gt; 2 minutes workflow</a:t>
            </a:r>
          </a:p>
        </p:txBody>
      </p:sp>
    </p:spTree>
    <p:extLst>
      <p:ext uri="{BB962C8B-B14F-4D97-AF65-F5344CB8AC3E}">
        <p14:creationId xmlns:p14="http://schemas.microsoft.com/office/powerpoint/2010/main" val="1419617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Wmark-Ship application modules</a:t>
            </a:r>
            <a:endParaRPr lang="ro-RO" sz="3200" b="1" dirty="0"/>
          </a:p>
        </p:txBody>
      </p:sp>
      <p:sp>
        <p:nvSpPr>
          <p:cNvPr id="3" name="Substituent conținut 2"/>
          <p:cNvSpPr>
            <a:spLocks noGrp="1"/>
          </p:cNvSpPr>
          <p:nvPr>
            <p:ph idx="1"/>
          </p:nvPr>
        </p:nvSpPr>
        <p:spPr/>
        <p:txBody>
          <a:bodyPr/>
          <a:lstStyle/>
          <a:p>
            <a:endParaRPr lang="ro-RO"/>
          </a:p>
        </p:txBody>
      </p:sp>
      <p:sp>
        <p:nvSpPr>
          <p:cNvPr id="6" name="Rectangle 2"/>
          <p:cNvSpPr>
            <a:spLocks noChangeArrowheads="1"/>
          </p:cNvSpPr>
          <p:nvPr/>
        </p:nvSpPr>
        <p:spPr bwMode="auto">
          <a:xfrm>
            <a:off x="0" y="-184666"/>
            <a:ext cx="18466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768"/>
            <a:ext cx="9144000" cy="5517232"/>
          </a:xfrm>
          <a:prstGeom prst="rect">
            <a:avLst/>
          </a:prstGeom>
        </p:spPr>
      </p:pic>
    </p:spTree>
    <p:extLst>
      <p:ext uri="{BB962C8B-B14F-4D97-AF65-F5344CB8AC3E}">
        <p14:creationId xmlns:p14="http://schemas.microsoft.com/office/powerpoint/2010/main" val="3062959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ADA duo_template_presentation_final">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16370</TotalTime>
  <Words>900</Words>
  <Application>Microsoft Office PowerPoint</Application>
  <PresentationFormat>Expunere pe ecran (4:3)</PresentationFormat>
  <Paragraphs>126</Paragraphs>
  <Slides>31</Slides>
  <Notes>6</Notes>
  <HiddenSlides>0</HiddenSlides>
  <MMClips>0</MMClips>
  <ScaleCrop>false</ScaleCrop>
  <HeadingPairs>
    <vt:vector size="6" baseType="variant">
      <vt:variant>
        <vt:lpstr>Fonturi utilizate</vt:lpstr>
      </vt:variant>
      <vt:variant>
        <vt:i4>3</vt:i4>
      </vt:variant>
      <vt:variant>
        <vt:lpstr>Temă</vt:lpstr>
      </vt:variant>
      <vt:variant>
        <vt:i4>1</vt:i4>
      </vt:variant>
      <vt:variant>
        <vt:lpstr>Titluri diapozitive</vt:lpstr>
      </vt:variant>
      <vt:variant>
        <vt:i4>31</vt:i4>
      </vt:variant>
    </vt:vector>
  </HeadingPairs>
  <TitlesOfParts>
    <vt:vector size="35" baseType="lpstr">
      <vt:lpstr>Arial</vt:lpstr>
      <vt:lpstr>Calibri</vt:lpstr>
      <vt:lpstr>Wingdings</vt:lpstr>
      <vt:lpstr>NEWADA duo_template_presentation_final</vt:lpstr>
      <vt:lpstr>Prezentare PowerPoint</vt:lpstr>
      <vt:lpstr>WP 3 – Harmonisation of basic data</vt:lpstr>
      <vt:lpstr>Act. 3.1 – Common approach regarding water level information &amp; forecast;</vt:lpstr>
      <vt:lpstr>Act. 3.2 – Harmonisation of shallow section information;</vt:lpstr>
      <vt:lpstr>Act. 3.3 – Pilot actions for marking plans;</vt:lpstr>
      <vt:lpstr>Structure of common DB Marking Plan / System</vt:lpstr>
      <vt:lpstr>Marking System overview</vt:lpstr>
      <vt:lpstr>Data workflow</vt:lpstr>
      <vt:lpstr>Wmark-Ship application modules</vt:lpstr>
      <vt:lpstr>Signalization module</vt:lpstr>
      <vt:lpstr>Signalization module</vt:lpstr>
      <vt:lpstr>Wmark-Shore</vt:lpstr>
      <vt:lpstr>Wmark-Shore modules</vt:lpstr>
      <vt:lpstr>Marking system module</vt:lpstr>
      <vt:lpstr>Marking system module</vt:lpstr>
      <vt:lpstr>Visual representation of Marking Plan and Marking System</vt:lpstr>
      <vt:lpstr>Visual representation of Marking Plan and Marking System</vt:lpstr>
      <vt:lpstr>Act. 3.3 – Pilot actions for marking plans;</vt:lpstr>
      <vt:lpstr>Marking system - 1</vt:lpstr>
      <vt:lpstr>Marking system - 2</vt:lpstr>
      <vt:lpstr>Marking system - 3</vt:lpstr>
      <vt:lpstr>Marking system - 4</vt:lpstr>
      <vt:lpstr>Marking system - 5</vt:lpstr>
      <vt:lpstr>Marking system - 6</vt:lpstr>
      <vt:lpstr>Marking system - 7</vt:lpstr>
      <vt:lpstr>Marking system - 8</vt:lpstr>
      <vt:lpstr>Marking system - 9</vt:lpstr>
      <vt:lpstr>Marking system - 10</vt:lpstr>
      <vt:lpstr>Future steps</vt:lpstr>
      <vt:lpstr>Future steps</vt:lpstr>
      <vt:lpstr>Prezentare PowerPoint</vt:lpstr>
    </vt:vector>
  </TitlesOfParts>
  <Company>via donau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Helene Gilkarov</dc:creator>
  <cp:lastModifiedBy>claudiu dutu</cp:lastModifiedBy>
  <cp:revision>262</cp:revision>
  <dcterms:created xsi:type="dcterms:W3CDTF">2012-10-31T11:52:47Z</dcterms:created>
  <dcterms:modified xsi:type="dcterms:W3CDTF">2015-04-15T06:06:15Z</dcterms:modified>
</cp:coreProperties>
</file>