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1"/>
  </p:handoutMasterIdLst>
  <p:sldIdLst>
    <p:sldId id="256" r:id="rId3"/>
    <p:sldId id="257" r:id="rId4"/>
    <p:sldId id="260" r:id="rId5"/>
    <p:sldId id="312" r:id="rId6"/>
    <p:sldId id="301" r:id="rId7"/>
    <p:sldId id="313" r:id="rId8"/>
    <p:sldId id="328" r:id="rId9"/>
    <p:sldId id="315" r:id="rId10"/>
    <p:sldId id="316" r:id="rId11"/>
    <p:sldId id="292" r:id="rId12"/>
    <p:sldId id="317" r:id="rId13"/>
    <p:sldId id="293" r:id="rId14"/>
    <p:sldId id="305" r:id="rId15"/>
    <p:sldId id="318" r:id="rId16"/>
    <p:sldId id="319" r:id="rId17"/>
    <p:sldId id="321" r:id="rId18"/>
    <p:sldId id="311" r:id="rId19"/>
    <p:sldId id="261" r:id="rId20"/>
  </p:sldIdLst>
  <p:sldSz cx="9144000" cy="6858000" type="screen4x3"/>
  <p:notesSz cx="6808788" cy="99409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D2595BF6-6D43-49E2-9F74-8EA8E00C1A4D}">
          <p14:sldIdLst/>
        </p14:section>
        <p14:section name="Title" id="{661B0744-E1AC-4300-89C6-254DA6AABD6D}">
          <p14:sldIdLst>
            <p14:sldId id="256"/>
          </p14:sldIdLst>
        </p14:section>
        <p14:section name="Subtitle" id="{D070F3F6-229B-4E9C-A46B-56F8F5CB6902}">
          <p14:sldIdLst>
            <p14:sldId id="257"/>
          </p14:sldIdLst>
        </p14:section>
        <p14:section name="Inner page" id="{EB31CABC-5144-4090-88C0-E46CD3C8CB27}">
          <p14:sldIdLst>
            <p14:sldId id="260"/>
            <p14:sldId id="312"/>
            <p14:sldId id="301"/>
            <p14:sldId id="313"/>
            <p14:sldId id="328"/>
            <p14:sldId id="315"/>
            <p14:sldId id="316"/>
            <p14:sldId id="292"/>
            <p14:sldId id="317"/>
            <p14:sldId id="293"/>
            <p14:sldId id="305"/>
            <p14:sldId id="318"/>
            <p14:sldId id="319"/>
            <p14:sldId id="321"/>
            <p14:sldId id="311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1F497D"/>
    <a:srgbClr val="365F91"/>
    <a:srgbClr val="365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B958B-4CAA-4E21-B712-D9C98C2DE619}" type="datetimeFigureOut">
              <a:rPr lang="en-GB" smtClean="0"/>
              <a:t>13/09/2016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61CB-D9B8-4871-95B8-66716CF92F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64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41038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1583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0968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64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15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21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22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93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02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912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3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0395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44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374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50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927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054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538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931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86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318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622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/>
              <a:t>2016.09.13.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390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BE71-8626-4196-A2F3-F2EB7A7FF7C1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2016.09.13.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873F-9E4F-45A3-A41E-2975023FDBE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83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-danube.eu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office@interreg-danube.e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5110336" cy="2234679"/>
          </a:xfrm>
        </p:spPr>
        <p:txBody>
          <a:bodyPr anchor="t">
            <a:noAutofit/>
          </a:bodyPr>
          <a:lstStyle/>
          <a:p>
            <a:pPr algn="l"/>
            <a:r>
              <a:rPr 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Danube Transnational </a:t>
            </a:r>
            <a:r>
              <a:rPr 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Programme</a:t>
            </a:r>
            <a:r>
              <a:rPr 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Cambria" panose="02040503050406030204" pitchFamily="18" charset="0"/>
              </a:rPr>
            </a:br>
            <a:endParaRPr lang="en-GB" sz="2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7036" y="4725144"/>
            <a:ext cx="288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7</a:t>
            </a:r>
            <a:r>
              <a:rPr lang="en-US" sz="1200" b="1" i="1" baseline="30000" dirty="0" smtClean="0">
                <a:solidFill>
                  <a:schemeClr val="bg1"/>
                </a:solidFill>
                <a:latin typeface="Cambria" pitchFamily="18" charset="0"/>
              </a:rPr>
              <a:t>th</a:t>
            </a:r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 Workshop on the follow-up of the Joint Statement on Guiding Principles on the Development of Inland Navigation and Environmental Protection in the Danube River Basin</a:t>
            </a:r>
          </a:p>
          <a:p>
            <a:pPr algn="ctr"/>
            <a:endParaRPr lang="en-US" sz="1200" b="1" i="1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ctr"/>
            <a:r>
              <a:rPr lang="ro-RO" sz="1200" b="1" i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6.</a:t>
            </a:r>
            <a:r>
              <a:rPr lang="ro-RO" sz="1200" b="1" i="1" dirty="0" smtClean="0">
                <a:solidFill>
                  <a:schemeClr val="bg1"/>
                </a:solidFill>
                <a:latin typeface="Cambria" pitchFamily="18" charset="0"/>
              </a:rPr>
              <a:t>0</a:t>
            </a:r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9.201</a:t>
            </a:r>
            <a:r>
              <a:rPr lang="ro-RO" sz="1200" b="1" i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, Budapest</a:t>
            </a:r>
            <a:r>
              <a:rPr lang="ro-RO" sz="1200" b="1" i="1" dirty="0" smtClean="0">
                <a:solidFill>
                  <a:schemeClr val="bg1"/>
                </a:solidFill>
                <a:latin typeface="Cambria" pitchFamily="18" charset="0"/>
              </a:rPr>
              <a:t>, </a:t>
            </a:r>
            <a:r>
              <a:rPr lang="en-US" sz="1200" b="1" i="1" dirty="0" smtClean="0">
                <a:solidFill>
                  <a:schemeClr val="bg1"/>
                </a:solidFill>
                <a:latin typeface="Cambria" pitchFamily="18" charset="0"/>
              </a:rPr>
              <a:t>Hungary</a:t>
            </a:r>
            <a:endParaRPr lang="en-US" sz="12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11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92888" cy="4752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DTP requirements</a:t>
            </a:r>
          </a:p>
          <a:p>
            <a:pPr algn="l"/>
            <a:endParaRPr lang="en-GB" sz="1900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lvl="0" algn="l"/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Eligibility of partners: 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Public bodies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Bodies governed by public law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Private non-profit bodies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Private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profit-making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bodies (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except LP and PPs form IPA countries) 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International organisations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EGTCs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coming from the DTP programme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area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  <a:r>
              <a:rPr lang="en-GB" sz="19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</a:p>
          <a:p>
            <a:pPr algn="l"/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At least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3 financing partners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from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3 different countries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the programme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area. 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19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Lead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Partner from EU Member State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Programme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area.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203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92888" cy="475252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Key principles</a:t>
            </a:r>
          </a:p>
          <a:p>
            <a:pPr algn="l"/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Real transnational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character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endParaRPr lang="en-GB" sz="22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</a:t>
            </a:r>
            <a:r>
              <a:rPr lang="ro-RO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esult-oriented </a:t>
            </a:r>
            <a:r>
              <a:rPr lang="ro-RO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approach</a:t>
            </a:r>
            <a:r>
              <a:rPr lang="ro-RO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endParaRPr lang="en-US" sz="22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S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ustainable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development</a:t>
            </a:r>
            <a:endParaRPr lang="ro-RO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urable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and transferrable 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outputs</a:t>
            </a:r>
            <a:endParaRPr lang="ro-RO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ntegrated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territorial approach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endParaRPr lang="en-GB" sz="22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ualitative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partnership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endParaRPr lang="en-GB" sz="22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fficiency </a:t>
            </a:r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in terms of mobilised </a:t>
            </a:r>
            <a:r>
              <a:rPr lang="en-GB" sz="22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resources</a:t>
            </a:r>
            <a:endParaRPr lang="ro-RO" sz="22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26396" y="3022676"/>
            <a:ext cx="3294114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4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92888" cy="4824536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Types of actions to be financed: </a:t>
            </a:r>
          </a:p>
          <a:p>
            <a:pPr algn="l"/>
            <a:endParaRPr lang="en-US" sz="1800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Development of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transnational strategies, action plans, policy frameworks and recommendations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Development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management, coordination, monitoring and reporting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tools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and 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services </a:t>
            </a:r>
            <a:endParaRPr lang="en-GB" sz="20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Preparation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investments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to be subsequently financed through other sources*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Pilot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activities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testing and demonstration nature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Training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and capacity building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(learning interactions)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Information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, dissemination and publicity </a:t>
            </a:r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measures</a:t>
            </a:r>
          </a:p>
          <a:p>
            <a:pPr algn="l"/>
            <a:endParaRPr lang="en-GB" sz="1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2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92888" cy="482453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Projects </a:t>
            </a:r>
          </a:p>
          <a:p>
            <a:endParaRPr lang="en-US" sz="24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focusing on purely academic cooperation or research activities </a:t>
            </a:r>
          </a:p>
          <a:p>
            <a:pPr algn="l"/>
            <a:endParaRPr lang="en-US" sz="24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aiming at mere networking and exchange of experience</a:t>
            </a:r>
          </a:p>
          <a:p>
            <a:pPr marL="342900" indent="-342900" algn="l">
              <a:buFont typeface="Wingdings" pitchFamily="2" charset="2"/>
              <a:buChar char="Ø"/>
            </a:pPr>
            <a:endParaRPr lang="en-US" sz="24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b="1" dirty="0">
                <a:solidFill>
                  <a:srgbClr val="C00000"/>
                </a:solidFill>
                <a:latin typeface="Cambria" panose="02040503050406030204" pitchFamily="18" charset="0"/>
              </a:rPr>
              <a:t>e</a:t>
            </a:r>
            <a:r>
              <a:rPr lang="en-US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xclusively investment-oriented</a:t>
            </a:r>
          </a:p>
          <a:p>
            <a:endParaRPr lang="en-US" sz="24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ARE NOT FINANCED BY THE DTP!</a:t>
            </a:r>
            <a:endParaRPr lang="en-GB" sz="2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92888" cy="4824536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SO3.1 </a:t>
            </a:r>
            <a:r>
              <a:rPr lang="en-US" sz="2400" b="1" dirty="0">
                <a:solidFill>
                  <a:srgbClr val="4F81BD"/>
                </a:solidFill>
                <a:latin typeface="Cambria" panose="02040503050406030204" pitchFamily="18" charset="0"/>
              </a:rPr>
              <a:t>IN A NUTSHELL</a:t>
            </a:r>
          </a:p>
          <a:p>
            <a:pPr algn="l"/>
            <a:endParaRPr lang="hu-HU" sz="1800" b="1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endParaRPr lang="en-GB" sz="2000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l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Support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environmentally-friendly and safe transport systems and balanced accessibility of urban and rural areas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en-GB" sz="2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</a:b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en-GB" sz="105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</a:br>
            <a:r>
              <a:rPr lang="en-GB" sz="1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Improve </a:t>
            </a:r>
            <a:r>
              <a:rPr lang="en-GB" sz="1800" i="1" u="sng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planning, coordination and practical solutions </a:t>
            </a:r>
            <a:r>
              <a:rPr lang="en-GB" sz="1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for an environmentally-friendly, low-carbon and safer transport network and services in the programme area contributing to a balanced accessibility of urban and rural areas.</a:t>
            </a:r>
            <a:r>
              <a:rPr lang="en-GB" sz="2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en-GB" sz="2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en-GB" sz="105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en-GB" sz="105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en-GB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IP 7c: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Developing and improving environmentally-friendly (including low-noise) and low-carbon transport systems, including inland waterways and maritime transport, ports, multimodal links and airport infrastructure in order to promote sustainable regional and local mobility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784" y="1412776"/>
            <a:ext cx="2505912" cy="12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92888" cy="4824536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ro-RO" sz="2800" b="1" dirty="0">
                <a:solidFill>
                  <a:srgbClr val="4F81BD"/>
                </a:solidFill>
                <a:latin typeface="Cambria" pitchFamily="18" charset="0"/>
              </a:rPr>
              <a:t>Expected results</a:t>
            </a:r>
            <a:endParaRPr lang="ro-RO" sz="2800" b="1" dirty="0">
              <a:solidFill>
                <a:srgbClr val="1F497D"/>
              </a:solidFill>
              <a:latin typeface="Cambria" pitchFamily="18" charset="0"/>
            </a:endParaRP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Contribute to the development of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better connected and interoperable environmentally-friendly transport system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Better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integrated policies and practical solutions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to futher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develop waterways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while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limiting the negative impact of transport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on the Danube ecosystem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Improved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coordination and transnational integration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among transport stakeholders to further develop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multimodal hubs, terminals and links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Contribute to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safer transport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network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Contribute to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better organisation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of public transport links and other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sustainable modes of transport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 </a:t>
            </a:r>
            <a:r>
              <a:rPr lang="ro-RO" sz="2000" b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urban and rural areas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85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3888432" cy="3528392"/>
          </a:xfrm>
        </p:spPr>
        <p:txBody>
          <a:bodyPr>
            <a:noAutofit/>
          </a:bodyPr>
          <a:lstStyle/>
          <a:p>
            <a:pPr algn="l">
              <a:spcAft>
                <a:spcPts val="600"/>
              </a:spcAft>
            </a:pPr>
            <a:r>
              <a:rPr lang="ro-RO" sz="2000" b="1" u="sng" dirty="0">
                <a:solidFill>
                  <a:srgbClr val="1F497D"/>
                </a:solidFill>
                <a:latin typeface="Cambria" pitchFamily="18" charset="0"/>
              </a:rPr>
              <a:t>Legal status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Local, regional and national public authorities / institutions 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Bodies governed by public law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EGTCs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International organisations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Private entities (enterprises and non-profit)</a:t>
            </a:r>
            <a:r>
              <a:rPr lang="en-GB" sz="2000" b="1" dirty="0">
                <a:solidFill>
                  <a:srgbClr val="1F497D"/>
                </a:solidFill>
                <a:latin typeface="Cambria" pitchFamily="18" charset="0"/>
              </a:rPr>
              <a:t/>
            </a:r>
            <a:br>
              <a:rPr lang="en-GB" sz="2000" b="1" dirty="0">
                <a:solidFill>
                  <a:srgbClr val="1F497D"/>
                </a:solidFill>
                <a:latin typeface="Cambria" pitchFamily="18" charset="0"/>
              </a:rPr>
            </a:br>
            <a:endParaRPr lang="en-GB" sz="20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Alcím 2"/>
          <p:cNvSpPr txBox="1">
            <a:spLocks/>
          </p:cNvSpPr>
          <p:nvPr/>
        </p:nvSpPr>
        <p:spPr>
          <a:xfrm>
            <a:off x="4788024" y="1556792"/>
            <a:ext cx="3888432" cy="49769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ro-RO" sz="1800" b="1" u="sng" dirty="0">
                <a:solidFill>
                  <a:srgbClr val="1F497D"/>
                </a:solidFill>
                <a:latin typeface="Cambria" pitchFamily="18" charset="0"/>
              </a:rPr>
              <a:t>Thematic scope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Organisations responsible for transport and economic development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Service providers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NGOs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Chambers of commerce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Innovation centres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R&amp;D institutions</a:t>
            </a:r>
          </a:p>
          <a:p>
            <a:pPr marL="342900" indent="-34290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d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ucation </a:t>
            </a:r>
            <a:r>
              <a:rPr lang="ro-RO" sz="2000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providers</a:t>
            </a:r>
            <a:endParaRPr lang="en-US" sz="2000" dirty="0">
              <a:solidFill>
                <a:srgbClr val="1F497D"/>
              </a:solidFill>
              <a:latin typeface="Cambria" panose="02040503050406030204" pitchFamily="18" charset="0"/>
            </a:endParaRPr>
          </a:p>
        </p:txBody>
      </p:sp>
      <p:sp>
        <p:nvSpPr>
          <p:cNvPr id="8" name="Alcím 2"/>
          <p:cNvSpPr txBox="1">
            <a:spLocks/>
          </p:cNvSpPr>
          <p:nvPr/>
        </p:nvSpPr>
        <p:spPr>
          <a:xfrm>
            <a:off x="813138" y="1556792"/>
            <a:ext cx="3888432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800" b="1" dirty="0" smtClean="0">
                <a:solidFill>
                  <a:srgbClr val="4F81BD"/>
                </a:solidFill>
                <a:latin typeface="Cambria" pitchFamily="18" charset="0"/>
              </a:rPr>
              <a:t>Potential applicants</a:t>
            </a:r>
            <a:endParaRPr lang="en-GB" sz="28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38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4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20880" cy="4536504"/>
          </a:xfrm>
        </p:spPr>
        <p:txBody>
          <a:bodyPr>
            <a:normAutofit lnSpcReduction="10000"/>
          </a:bodyPr>
          <a:lstStyle/>
          <a:p>
            <a:pPr lvl="0" algn="l"/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Assessment </a:t>
            </a:r>
            <a:endParaRPr lang="en-GB" sz="2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endParaRPr lang="en-GB" sz="1800" dirty="0"/>
          </a:p>
          <a:p>
            <a:pPr algn="l"/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Eligibility check 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Yes/ no questions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Failure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to meet eligibility requirements leads to rejection </a:t>
            </a:r>
          </a:p>
          <a:p>
            <a:pPr algn="l"/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2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Quality check </a:t>
            </a:r>
            <a:endParaRPr lang="en-GB" sz="22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Content-related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Relevance of the project for the selected DTP SO, its strategic dimension in regard to its contribution to the achievement of the </a:t>
            </a:r>
            <a:r>
              <a:rPr lang="en-US" sz="2200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programme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objectives and its feasibility and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value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for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the money </a:t>
            </a:r>
            <a:endParaRPr lang="en-GB" sz="22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22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itchFamily="2" charset="2"/>
              <a:buChar char="Ø"/>
            </a:pPr>
            <a:endParaRPr lang="en-US" sz="22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endParaRPr lang="en-US" sz="20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22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endParaRPr lang="en-US" sz="22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algn="l"/>
            <a:endParaRPr lang="hu-HU" sz="22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3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3055019"/>
            <a:ext cx="51845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  <a:latin typeface="Cambria" pitchFamily="18" charset="0"/>
              </a:rPr>
              <a:t>Danube Transnational Programme</a:t>
            </a:r>
            <a:endParaRPr lang="en-US" sz="2000" i="1" dirty="0">
              <a:solidFill>
                <a:srgbClr val="1F497D"/>
              </a:solidFill>
              <a:latin typeface="Cambria" pitchFamily="18" charset="0"/>
            </a:endParaRPr>
          </a:p>
          <a:p>
            <a:endParaRPr lang="en-US" sz="2000" dirty="0" smtClean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r>
              <a:rPr lang="hu-HU" sz="2000" dirty="0" smtClean="0">
                <a:solidFill>
                  <a:srgbClr val="1F497D"/>
                </a:solidFill>
                <a:latin typeface="Cambria" panose="02040503050406030204" pitchFamily="18" charset="0"/>
              </a:rPr>
              <a:t>Honvéd </a:t>
            </a:r>
            <a:r>
              <a:rPr lang="hu-HU" sz="2000" dirty="0">
                <a:solidFill>
                  <a:srgbClr val="1F497D"/>
                </a:solidFill>
                <a:latin typeface="Cambria" panose="02040503050406030204" pitchFamily="18" charset="0"/>
              </a:rPr>
              <a:t>utca 13-15 – 1055 Budapest, Hungary</a:t>
            </a:r>
            <a:endParaRPr lang="en-GB" sz="2000" dirty="0">
              <a:solidFill>
                <a:srgbClr val="1F497D"/>
              </a:solidFill>
              <a:latin typeface="Cambria" panose="02040503050406030204" pitchFamily="18" charset="0"/>
            </a:endParaRPr>
          </a:p>
          <a:p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Cambria" pitchFamily="18" charset="0"/>
              <a:hlinkClick r:id="rId3"/>
            </a:endParaRP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  <a:hlinkClick r:id="rId4"/>
              </a:rPr>
              <a:t>office@interreg-danube.eu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  <a:hlinkClick r:id="rId3"/>
              </a:rPr>
              <a:t>www.interreg-danube.eu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298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3203848" y="1628800"/>
            <a:ext cx="5544616" cy="4104456"/>
          </a:xfrm>
        </p:spPr>
        <p:txBody>
          <a:bodyPr anchor="t">
            <a:normAutofit fontScale="90000"/>
          </a:bodyPr>
          <a:lstStyle/>
          <a:p>
            <a:pPr lvl="0" algn="l"/>
            <a:r>
              <a:rPr lang="en-GB" sz="31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Content</a:t>
            </a:r>
            <a:r>
              <a:rPr lang="en-GB" sz="2800" b="1" dirty="0">
                <a:solidFill>
                  <a:srgbClr val="4F81BD"/>
                </a:solidFill>
                <a:latin typeface="Cambria" panose="02040503050406030204" pitchFamily="18" charset="0"/>
              </a:rPr>
              <a:t/>
            </a:r>
            <a:br>
              <a:rPr lang="en-GB" sz="2800" b="1" dirty="0">
                <a:solidFill>
                  <a:srgbClr val="4F81BD"/>
                </a:solidFill>
                <a:latin typeface="Cambria" panose="02040503050406030204" pitchFamily="18" charset="0"/>
              </a:rPr>
            </a:br>
            <a:r>
              <a:rPr lang="en-GB" sz="22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/>
            </a:r>
            <a:br>
              <a:rPr lang="en-GB" sz="2200" b="1" dirty="0" smtClean="0">
                <a:solidFill>
                  <a:srgbClr val="4F81BD"/>
                </a:solidFill>
                <a:latin typeface="Cambria" panose="02040503050406030204" pitchFamily="18" charset="0"/>
              </a:rPr>
            </a:b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What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is DTP?</a:t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Programme area</a:t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Programme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Priorities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and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Specific Objectives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Funds and financial framework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Timeframes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DTP requirements</a:t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Types of actions to be financed</a:t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SO3.1 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in a </a:t>
            </a: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nutshell</a:t>
            </a:r>
            <a: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2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2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Assessment procedure </a:t>
            </a:r>
            <a:r>
              <a:rPr lang="en-GB" sz="2200" dirty="0">
                <a:solidFill>
                  <a:schemeClr val="accent2"/>
                </a:solidFill>
                <a:latin typeface="Cambria" panose="02040503050406030204" pitchFamily="18" charset="0"/>
              </a:rPr>
              <a:t/>
            </a:r>
            <a:br>
              <a:rPr lang="en-GB" sz="2200" dirty="0">
                <a:solidFill>
                  <a:schemeClr val="accent2"/>
                </a:solidFill>
                <a:latin typeface="Cambria" panose="02040503050406030204" pitchFamily="18" charset="0"/>
              </a:rPr>
            </a:br>
            <a:r>
              <a:rPr lang="en-GB" sz="27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7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en-GB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/>
            </a:r>
            <a:br>
              <a:rPr lang="en-GB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</a:br>
            <a:r>
              <a:rPr lang="en-GB" sz="1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1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</a:br>
            <a:endParaRPr lang="en-GB" sz="28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IWT sector</a:t>
            </a:r>
            <a:endParaRPr lang="en-GB" sz="30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28007"/>
            <a:ext cx="185737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70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92888" cy="475252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What is DTP?</a:t>
            </a:r>
          </a:p>
          <a:p>
            <a:pPr algn="l"/>
            <a:endParaRPr lang="ro-RO" sz="21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just"/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DTP is a </a:t>
            </a:r>
            <a:r>
              <a:rPr lang="en-GB" sz="2600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financing instrument 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which supports the </a:t>
            </a:r>
            <a:r>
              <a:rPr lang="en-GB" sz="2600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policy integration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in the Danube area below the EU-level and above the national level in specific fields of action. </a:t>
            </a:r>
            <a:r>
              <a:rPr lang="en-GB" sz="26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Expected 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projects should therefore influence national/ regional/ local policies (act as “policy drivers</a:t>
            </a:r>
            <a:r>
              <a:rPr lang="en-GB" sz="26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”).</a:t>
            </a:r>
          </a:p>
          <a:p>
            <a:pPr algn="just"/>
            <a:endParaRPr lang="en-GB" sz="19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just"/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DTP fosters </a:t>
            </a:r>
            <a:r>
              <a:rPr lang="en-GB" sz="2600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transnational cooperation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tackling major issues with a view to ensure territorial integration and to create the conditions for competitiveness and economic growth in the region</a:t>
            </a:r>
            <a:r>
              <a:rPr lang="en-GB" sz="26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.</a:t>
            </a:r>
          </a:p>
          <a:p>
            <a:pPr algn="just"/>
            <a:r>
              <a:rPr lang="en-GB" sz="1900" dirty="0">
                <a:solidFill>
                  <a:srgbClr val="1F497D"/>
                </a:solidFill>
                <a:latin typeface="Cambria" panose="02040503050406030204" pitchFamily="18" charset="0"/>
              </a:rPr>
              <a:t/>
            </a:r>
            <a:br>
              <a:rPr lang="en-GB" sz="1900" dirty="0">
                <a:solidFill>
                  <a:srgbClr val="1F497D"/>
                </a:solidFill>
                <a:latin typeface="Cambria" panose="02040503050406030204" pitchFamily="18" charset="0"/>
              </a:rPr>
            </a:b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DTP supports the achievement of </a:t>
            </a:r>
            <a:r>
              <a:rPr lang="en-GB" sz="2600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EUSDR objectives</a:t>
            </a:r>
            <a:r>
              <a:rPr lang="en-GB" sz="26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as defined in the Action Plan.</a:t>
            </a:r>
            <a:endParaRPr lang="ro-RO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456" y="1556792"/>
            <a:ext cx="2160240" cy="77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2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3960440" cy="475252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Programme area</a:t>
            </a:r>
            <a:endParaRPr lang="ro-RO" sz="2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14 countries:</a:t>
            </a:r>
          </a:p>
          <a:p>
            <a:pPr algn="l"/>
            <a:endParaRPr lang="en-GB" sz="24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9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 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MS: DE, AT, CZ, SI, SK, HU, HR, RO, BG 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3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 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(potential) candidate countries: RS, MNE, BIH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2 </a:t>
            </a:r>
            <a:r>
              <a:rPr lang="en-GB" sz="2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 </a:t>
            </a:r>
            <a:r>
              <a:rPr lang="en-GB" sz="2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neighbouring countries: UA, MD </a:t>
            </a:r>
            <a:endParaRPr lang="en-GB" sz="24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006" y="2174002"/>
            <a:ext cx="4408473" cy="327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7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5" name="Alcím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92888" cy="72008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Programme Priorities and Specific Objectives</a:t>
            </a:r>
            <a:endParaRPr lang="en-GB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742149"/>
              </p:ext>
            </p:extLst>
          </p:nvPr>
        </p:nvGraphicFramePr>
        <p:xfrm>
          <a:off x="455995" y="2592923"/>
          <a:ext cx="8232011" cy="34283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928"/>
                <a:gridCol w="2016927"/>
                <a:gridCol w="2177985"/>
                <a:gridCol w="2097171"/>
              </a:tblGrid>
              <a:tr h="932343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u="sng" noProof="0" dirty="0" smtClean="0">
                          <a:effectLst/>
                        </a:rPr>
                        <a:t>Priority </a:t>
                      </a:r>
                      <a:r>
                        <a:rPr lang="en-GB" sz="1000" u="sng" noProof="0" dirty="0">
                          <a:effectLst/>
                        </a:rPr>
                        <a:t>Axis 1</a:t>
                      </a:r>
                      <a:endParaRPr lang="en-GB" sz="1000" noProof="0" dirty="0">
                        <a:effectLst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noProof="0" dirty="0">
                          <a:effectLst/>
                        </a:rPr>
                        <a:t>Innovative and socially responsible Danube region</a:t>
                      </a:r>
                      <a:endParaRPr lang="en-GB" sz="10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u="sng" noProof="0" dirty="0" smtClean="0">
                          <a:effectLst/>
                        </a:rPr>
                        <a:t>Priority </a:t>
                      </a:r>
                      <a:r>
                        <a:rPr lang="en-GB" sz="1000" u="sng" noProof="0" dirty="0">
                          <a:effectLst/>
                        </a:rPr>
                        <a:t>Axis 2</a:t>
                      </a:r>
                      <a:endParaRPr lang="en-GB" sz="1000" noProof="0" dirty="0">
                        <a:effectLst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noProof="0" dirty="0">
                          <a:effectLst/>
                        </a:rPr>
                        <a:t>Environment and culture responsible Danube region</a:t>
                      </a:r>
                      <a:endParaRPr lang="en-GB" sz="10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u="sng" noProof="0" dirty="0" smtClean="0">
                          <a:effectLst/>
                        </a:rPr>
                        <a:t>Priority </a:t>
                      </a:r>
                      <a:r>
                        <a:rPr lang="en-GB" sz="1000" u="sng" noProof="0" dirty="0">
                          <a:effectLst/>
                        </a:rPr>
                        <a:t>Axis 3</a:t>
                      </a:r>
                      <a:endParaRPr lang="en-GB" sz="1000" noProof="0" dirty="0">
                        <a:effectLst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noProof="0" dirty="0">
                          <a:effectLst/>
                        </a:rPr>
                        <a:t>Better connected and energy responsible Danube region</a:t>
                      </a: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noProof="0" dirty="0">
                          <a:effectLst/>
                        </a:rPr>
                        <a:t> </a:t>
                      </a:r>
                      <a:endParaRPr lang="en-GB" sz="10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u="sng" noProof="0" dirty="0" smtClean="0">
                          <a:effectLst/>
                        </a:rPr>
                        <a:t>Priority </a:t>
                      </a:r>
                      <a:r>
                        <a:rPr lang="en-GB" sz="1000" u="sng" noProof="0" dirty="0">
                          <a:effectLst/>
                        </a:rPr>
                        <a:t>Axis 4</a:t>
                      </a:r>
                      <a:endParaRPr lang="en-GB" sz="1000" noProof="0" dirty="0">
                        <a:effectLst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noProof="0" dirty="0">
                          <a:effectLst/>
                        </a:rPr>
                        <a:t>Well governed Danube region</a:t>
                      </a:r>
                      <a:endParaRPr lang="en-GB" sz="10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/>
                </a:tc>
              </a:tr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u="sng" noProof="0" dirty="0" smtClean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1.1 </a:t>
                      </a:r>
                      <a:endParaRPr lang="en-GB" sz="900" noProof="0" dirty="0" smtClean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0" noProof="0" dirty="0" smtClean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Improve framework conditions for innovation</a:t>
                      </a:r>
                      <a:endParaRPr lang="en-GB" sz="900" b="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2.1 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Strengthen transnational water management and flood risk prevention 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 3.1 </a:t>
                      </a:r>
                      <a:endParaRPr lang="en-GB" sz="900" b="1" noProof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FF0000"/>
                          </a:solidFill>
                          <a:effectLst/>
                          <a:latin typeface="Cambria" panose="02040503050406030204" pitchFamily="18" charset="0"/>
                        </a:rPr>
                        <a:t>Support environmentally-friendly and safe transport systems and balanced accessibility of urban and rural areas</a:t>
                      </a:r>
                      <a:endParaRPr lang="en-GB" sz="900" noProof="0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4.1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 Improve institutional capacities to tackle major societal challenges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4868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1.2 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 Increase competences for business and social innovation </a:t>
                      </a:r>
                      <a:endParaRPr lang="en-GB" sz="900" b="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2.2 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Foster sustainable use of natural and cultural heritage and resources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3. 2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 Improve energy security and energy efficiency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4.2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 Support to the governance and implementation of the EUSDR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49466">
                <a:tc rowSpan="2"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b="1" u="sng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2.3 </a:t>
                      </a:r>
                      <a:endParaRPr lang="en-GB" sz="900" b="1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Foster the restoration and management of ecological corridors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lnL w="12700" cmpd="sng">
                      <a:noFill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4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900" noProof="0" dirty="0">
                          <a:solidFill>
                            <a:srgbClr val="1F497D"/>
                          </a:solidFill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</a:rPr>
                        <a:t> </a:t>
                      </a:r>
                      <a:endParaRPr lang="en-GB" sz="900" noProof="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noFill/>
                  </a:tcPr>
                </a:tc>
              </a:tr>
              <a:tr h="55176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en-GB" sz="900" b="1" u="sng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Specific objective 2.4 </a:t>
                      </a:r>
                      <a:endParaRPr lang="en-GB" sz="900" b="1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>
                        <a:lnSpc>
                          <a:spcPts val="1400"/>
                        </a:lnSpc>
                        <a:spcAft>
                          <a:spcPts val="600"/>
                        </a:spcAft>
                      </a:pPr>
                      <a:r>
                        <a:rPr lang="en-GB" sz="900" dirty="0">
                          <a:solidFill>
                            <a:srgbClr val="1F497D"/>
                          </a:solidFill>
                          <a:effectLst/>
                          <a:latin typeface="Cambria" panose="02040503050406030204" pitchFamily="18" charset="0"/>
                        </a:rPr>
                        <a:t>Improve preparedness for environmental risk management </a:t>
                      </a:r>
                      <a:endParaRPr lang="en-GB" sz="900" dirty="0">
                        <a:solidFill>
                          <a:srgbClr val="1F497D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lnL w="12700" cmpd="sng">
                      <a:noFill/>
                    </a:lnL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074" marR="62074" marT="0" marB="0"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422775" y="2564904"/>
            <a:ext cx="2165449" cy="23009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7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920880" cy="475252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4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EU Funds</a:t>
            </a:r>
          </a:p>
          <a:p>
            <a:pPr algn="l"/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ERDF 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= 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202,095,405 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Euro</a:t>
            </a:r>
          </a:p>
          <a:p>
            <a:pPr algn="l"/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IPA = 19,829,192 Euro</a:t>
            </a:r>
          </a:p>
          <a:p>
            <a:pPr algn="l"/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ENI = </a:t>
            </a:r>
            <a:r>
              <a:rPr lang="en-GB" sz="3400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tbd</a:t>
            </a:r>
            <a:endParaRPr lang="en-GB" sz="34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US" sz="4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Financial </a:t>
            </a:r>
            <a:r>
              <a:rPr lang="en-US" sz="4000" b="1" dirty="0">
                <a:solidFill>
                  <a:srgbClr val="4F81BD"/>
                </a:solidFill>
                <a:latin typeface="Cambria" panose="02040503050406030204" pitchFamily="18" charset="0"/>
              </a:rPr>
              <a:t>framework </a:t>
            </a:r>
            <a:endParaRPr lang="en-US" sz="40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eimbursement principle (85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% of validated 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costs)</a:t>
            </a:r>
            <a:endParaRPr lang="en-GB" sz="34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Remaining 15% to be co-financed at national level (own co-financing, state co-financing or other sources) </a:t>
            </a: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Progress of activities and spending reported 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on a 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6-month 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basis </a:t>
            </a:r>
          </a:p>
          <a:p>
            <a:pPr marL="457200" lvl="0" indent="-457200" algn="l">
              <a:buFont typeface="Wingdings" panose="05000000000000000000" pitchFamily="2" charset="2"/>
              <a:buChar char="Ø"/>
            </a:pP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Reimbursement after approval of 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the progress 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report (ca. 10-12 months from </a:t>
            </a:r>
            <a:r>
              <a:rPr lang="en-GB" sz="34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actual payment</a:t>
            </a:r>
            <a:r>
              <a:rPr lang="en-GB" sz="34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) </a:t>
            </a:r>
          </a:p>
          <a:p>
            <a:pPr algn="l"/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21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3888432" cy="4752528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" name="Alcím 2"/>
          <p:cNvSpPr txBox="1">
            <a:spLocks/>
          </p:cNvSpPr>
          <p:nvPr/>
        </p:nvSpPr>
        <p:spPr>
          <a:xfrm>
            <a:off x="4788024" y="1779320"/>
            <a:ext cx="3888432" cy="3449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</a:p>
          <a:p>
            <a:r>
              <a:rPr lang="en-US" sz="2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Budget allocated for</a:t>
            </a:r>
          </a:p>
          <a:p>
            <a:r>
              <a:rPr lang="en-US" sz="20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transport projects* 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36,497,926.00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euro 85%=31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,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023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,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237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,00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euro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</a:br>
            <a:endParaRPr lang="en-GB" sz="20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66</a:t>
            </a:r>
            <a:r>
              <a:rPr lang="ro-RO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% of PA3 budget</a:t>
            </a:r>
            <a:endParaRPr lang="en-GB" sz="20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r>
              <a:rPr lang="en-GB" sz="2900" dirty="0" smtClean="0">
                <a:solidFill>
                  <a:srgbClr val="FFFF00"/>
                </a:solidFill>
                <a:latin typeface="Cambria" panose="02040503050406030204" pitchFamily="18" charset="0"/>
              </a:rPr>
              <a:t> </a:t>
            </a:r>
          </a:p>
          <a:p>
            <a:pPr algn="l"/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5004048" y="2204864"/>
            <a:ext cx="3528392" cy="26642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lcím 2"/>
          <p:cNvSpPr txBox="1">
            <a:spLocks/>
          </p:cNvSpPr>
          <p:nvPr/>
        </p:nvSpPr>
        <p:spPr>
          <a:xfrm>
            <a:off x="683568" y="5445224"/>
            <a:ext cx="7748128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* acc. to CP, but not necessarily “booked”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for transport projects!</a:t>
            </a:r>
          </a:p>
          <a:p>
            <a:pPr algn="l"/>
            <a:endParaRPr lang="en-US" sz="26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636912"/>
            <a:ext cx="3369887" cy="18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8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20136" cy="4752528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Timeframes</a:t>
            </a:r>
            <a:endParaRPr lang="en-GB" sz="2800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Programming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Period 2014 - 2020</a:t>
            </a:r>
          </a:p>
          <a:p>
            <a:pPr algn="l"/>
            <a:r>
              <a:rPr lang="en-GB" sz="8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  <a:endParaRPr lang="en-GB" sz="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1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Calls </a:t>
            </a:r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for </a:t>
            </a:r>
            <a:r>
              <a:rPr lang="en-GB" sz="18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Proposals</a:t>
            </a:r>
          </a:p>
          <a:p>
            <a:pPr algn="l"/>
            <a:endParaRPr lang="en-US" sz="1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1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  <a:endParaRPr lang="en-GB" sz="1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18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515680"/>
              </p:ext>
            </p:extLst>
          </p:nvPr>
        </p:nvGraphicFramePr>
        <p:xfrm>
          <a:off x="683568" y="3325318"/>
          <a:ext cx="7776864" cy="2551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4104456"/>
              </a:tblGrid>
              <a:tr h="3199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en-US" sz="1400" baseline="30000" dirty="0" smtClean="0">
                          <a:latin typeface="Cambria" panose="02040503050406030204" pitchFamily="18" charset="0"/>
                        </a:rPr>
                        <a:t>st</a:t>
                      </a:r>
                      <a:r>
                        <a:rPr lang="en-US" sz="14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Cambria" panose="02040503050406030204" pitchFamily="18" charset="0"/>
                        </a:rPr>
                        <a:t>CfP</a:t>
                      </a:r>
                      <a:endParaRPr lang="en-GB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en-US" sz="1400" baseline="30000" dirty="0" smtClean="0">
                          <a:latin typeface="Cambria" panose="02040503050406030204" pitchFamily="18" charset="0"/>
                        </a:rPr>
                        <a:t>nd</a:t>
                      </a:r>
                      <a:r>
                        <a:rPr lang="en-US" sz="14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400" dirty="0" err="1" smtClean="0">
                          <a:latin typeface="Cambria" panose="02040503050406030204" pitchFamily="18" charset="0"/>
                        </a:rPr>
                        <a:t>CfP</a:t>
                      </a:r>
                      <a:endParaRPr lang="en-GB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3243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PA1, 2, 3, SO 4.1</a:t>
                      </a:r>
                      <a:endParaRPr lang="en-GB" sz="1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PA1, 2, 3, SO 4.1</a:t>
                      </a:r>
                    </a:p>
                  </a:txBody>
                  <a:tcPr/>
                </a:tc>
              </a:tr>
              <a:tr h="324378">
                <a:tc>
                  <a:txBody>
                    <a:bodyPr/>
                    <a:lstStyle/>
                    <a:p>
                      <a:pPr marL="0" lv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2-step procedure (</a:t>
                      </a:r>
                      <a:r>
                        <a:rPr lang="en-GB" sz="14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EoI</a:t>
                      </a: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– AF)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1-step procedure (AF)</a:t>
                      </a:r>
                    </a:p>
                  </a:txBody>
                  <a:tcPr/>
                </a:tc>
              </a:tr>
              <a:tr h="5434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Allocated budget: 76M EUR of ERDF and 7.5M EUR of IPA (40%)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tbd</a:t>
                      </a:r>
                      <a:endParaRPr lang="en-GB" sz="14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1039786">
                <a:tc>
                  <a:txBody>
                    <a:bodyPr/>
                    <a:lstStyle/>
                    <a:p>
                      <a:pPr marL="0" lv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Approval of projects</a:t>
                      </a:r>
                      <a:r>
                        <a:rPr lang="en-GB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: </a:t>
                      </a: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end of September 2016 </a:t>
                      </a:r>
                    </a:p>
                    <a:p>
                      <a:pPr marL="0" lvl="0" indent="0" algn="l">
                        <a:buFont typeface="Wingdings" panose="05000000000000000000" pitchFamily="2" charset="2"/>
                        <a:buNone/>
                      </a:pPr>
                      <a:endParaRPr lang="en-GB" sz="14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  <a:p>
                      <a:pPr marL="0" lvl="0" indent="0" algn="l">
                        <a:buFont typeface="Wingdings" panose="05000000000000000000" pitchFamily="2" charset="2"/>
                        <a:buNone/>
                      </a:pPr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Starting of the projects: end of 2016/ beginning of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To be launched at the end of 2016/beginning 2017</a:t>
                      </a:r>
                    </a:p>
                    <a:p>
                      <a:endParaRPr lang="en-GB" sz="14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" panose="02040503050406030204" pitchFamily="18" charset="0"/>
                      </a:endParaRPr>
                    </a:p>
                    <a:p>
                      <a:r>
                        <a:rPr lang="en-GB" sz="1400" i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" panose="02040503050406030204" pitchFamily="18" charset="0"/>
                        </a:rPr>
                        <a:t>* Follow DTP website for further info and relevant  documents</a:t>
                      </a:r>
                      <a:endParaRPr lang="en-GB" sz="1400" i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8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3419872" y="764704"/>
            <a:ext cx="5011824" cy="57606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4F81BD"/>
                </a:solidFill>
                <a:latin typeface="Cambria" panose="02040503050406030204" pitchFamily="18" charset="0"/>
              </a:rPr>
              <a:t>Danube Transnational Programme: opportunities for cooperation in the </a:t>
            </a:r>
            <a:r>
              <a:rPr lang="en-GB" sz="2800" dirty="0" smtClean="0">
                <a:solidFill>
                  <a:srgbClr val="4F81BD"/>
                </a:solidFill>
                <a:latin typeface="Cambria" panose="02040503050406030204" pitchFamily="18" charset="0"/>
              </a:rPr>
              <a:t>IWT sector</a:t>
            </a:r>
            <a:endParaRPr lang="en-GB" sz="2800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7" name="Alcím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20136" cy="4752528"/>
          </a:xfrm>
        </p:spPr>
        <p:txBody>
          <a:bodyPr>
            <a:noAutofit/>
          </a:bodyPr>
          <a:lstStyle/>
          <a:p>
            <a:pPr algn="l"/>
            <a:r>
              <a:rPr lang="en-GB" sz="1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Figures </a:t>
            </a:r>
            <a:r>
              <a:rPr lang="en-GB" sz="1800" b="1" dirty="0">
                <a:solidFill>
                  <a:srgbClr val="4F81BD"/>
                </a:solidFill>
                <a:latin typeface="Cambria" panose="02040503050406030204" pitchFamily="18" charset="0"/>
              </a:rPr>
              <a:t>1</a:t>
            </a:r>
            <a:r>
              <a:rPr lang="en-GB" sz="1800" b="1" baseline="30000" dirty="0">
                <a:solidFill>
                  <a:srgbClr val="4F81BD"/>
                </a:solidFill>
                <a:latin typeface="Cambria" panose="02040503050406030204" pitchFamily="18" charset="0"/>
              </a:rPr>
              <a:t>st</a:t>
            </a:r>
            <a:r>
              <a:rPr lang="en-GB" sz="1800" b="1" dirty="0">
                <a:solidFill>
                  <a:srgbClr val="4F81BD"/>
                </a:solidFill>
                <a:latin typeface="Cambria" panose="02040503050406030204" pitchFamily="18" charset="0"/>
              </a:rPr>
              <a:t> Call for </a:t>
            </a:r>
            <a:r>
              <a:rPr lang="en-GB" sz="1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Proposals</a:t>
            </a:r>
          </a:p>
          <a:p>
            <a:pPr algn="l"/>
            <a:endParaRPr lang="en-US" sz="1800" b="1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endParaRPr lang="en-US" sz="1800" b="1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l"/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5 projects tackling: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waterways and port management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promotion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environmentally-friendly inland waterway transport by reducing the pollution from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ships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interoperability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between maritime and inland waterway transport by increasing the attractiveness of the Danube-Black Sea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region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development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Danube ports as multimodal </a:t>
            </a: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hubs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removal </a:t>
            </a:r>
            <a:r>
              <a:rPr lang="en-GB" sz="1800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of administrative barriers along the Danube in order to ensure an efficient and seamless transport activity </a:t>
            </a:r>
          </a:p>
          <a:p>
            <a:pPr algn="l"/>
            <a:r>
              <a:rPr lang="en-GB" sz="1800" b="1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</a:t>
            </a:r>
            <a:endParaRPr lang="en-US" sz="18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l"/>
            <a:endParaRPr lang="en-GB" sz="18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376688"/>
              </p:ext>
            </p:extLst>
          </p:nvPr>
        </p:nvGraphicFramePr>
        <p:xfrm>
          <a:off x="683568" y="2060848"/>
          <a:ext cx="7633003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626"/>
                <a:gridCol w="1037551"/>
                <a:gridCol w="1419152"/>
                <a:gridCol w="1037551"/>
                <a:gridCol w="1461572"/>
                <a:gridCol w="1037551"/>
              </a:tblGrid>
              <a:tr h="8537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Submitted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  <a:latin typeface="Cambria"/>
                          <a:ea typeface="Calibri"/>
                          <a:cs typeface="Times New Roman"/>
                        </a:rPr>
                        <a:t>EoIs</a:t>
                      </a: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(step 1)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SO </a:t>
                      </a: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3.1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Transport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Invited </a:t>
                      </a: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for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GB" sz="1400" baseline="300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nd</a:t>
                      </a: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step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SO </a:t>
                      </a: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3.1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Transport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Submitted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AF (step 2)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SO </a:t>
                      </a: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3.1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ambria"/>
                          <a:ea typeface="Calibri"/>
                          <a:cs typeface="Times New Roman"/>
                        </a:rPr>
                        <a:t>Transport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8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mbria"/>
                          <a:ea typeface="Calibri"/>
                          <a:cs typeface="Times New Roman"/>
                        </a:rPr>
                        <a:t>576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Cambria"/>
                          <a:ea typeface="Calibri"/>
                          <a:cs typeface="Times New Roman"/>
                        </a:rPr>
                        <a:t>41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mbria"/>
                          <a:ea typeface="Calibri"/>
                          <a:cs typeface="Times New Roman"/>
                        </a:rPr>
                        <a:t>100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mbria"/>
                          <a:ea typeface="Calibri"/>
                          <a:cs typeface="Times New Roman"/>
                        </a:rPr>
                        <a:t>91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789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2610</TotalTime>
  <Words>1131</Words>
  <Application>Microsoft Office PowerPoint</Application>
  <PresentationFormat>Diavetítés a képernyőre (4:3 oldalarány)</PresentationFormat>
  <Paragraphs>229</Paragraphs>
  <Slides>18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18</vt:i4>
      </vt:variant>
    </vt:vector>
  </HeadingPairs>
  <TitlesOfParts>
    <vt:vector size="20" baseType="lpstr">
      <vt:lpstr>Office-téma</vt:lpstr>
      <vt:lpstr>1_Office-téma</vt:lpstr>
      <vt:lpstr>Danube Transnational Programme </vt:lpstr>
      <vt:lpstr>Content  What is DTP? Programme area Programme Priorities and Specific Objectives Funds and financial framework Timeframes  DTP requirements Types of actions to be financed SO3.1 in a nutshell Assessment procedure    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  (Cambria 36-40)</dc:title>
  <dc:creator>Gábor Eszter</dc:creator>
  <cp:lastModifiedBy>Csalagovits Imre</cp:lastModifiedBy>
  <cp:revision>173</cp:revision>
  <cp:lastPrinted>2016-01-18T07:30:05Z</cp:lastPrinted>
  <dcterms:created xsi:type="dcterms:W3CDTF">2015-08-11T09:15:14Z</dcterms:created>
  <dcterms:modified xsi:type="dcterms:W3CDTF">2016-09-13T11:10:03Z</dcterms:modified>
</cp:coreProperties>
</file>