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1" r:id="rId2"/>
    <p:sldMasterId id="2147483704" r:id="rId3"/>
    <p:sldMasterId id="2147483731" r:id="rId4"/>
    <p:sldMasterId id="2147483745" r:id="rId5"/>
  </p:sldMasterIdLst>
  <p:notesMasterIdLst>
    <p:notesMasterId r:id="rId30"/>
  </p:notesMasterIdLst>
  <p:handoutMasterIdLst>
    <p:handoutMasterId r:id="rId31"/>
  </p:handoutMasterIdLst>
  <p:sldIdLst>
    <p:sldId id="646" r:id="rId6"/>
    <p:sldId id="655" r:id="rId7"/>
    <p:sldId id="768" r:id="rId8"/>
    <p:sldId id="769" r:id="rId9"/>
    <p:sldId id="770" r:id="rId10"/>
    <p:sldId id="771" r:id="rId11"/>
    <p:sldId id="772" r:id="rId12"/>
    <p:sldId id="773" r:id="rId13"/>
    <p:sldId id="774" r:id="rId14"/>
    <p:sldId id="775" r:id="rId15"/>
    <p:sldId id="776" r:id="rId16"/>
    <p:sldId id="767" r:id="rId17"/>
    <p:sldId id="789" r:id="rId18"/>
    <p:sldId id="790" r:id="rId19"/>
    <p:sldId id="792" r:id="rId20"/>
    <p:sldId id="793" r:id="rId21"/>
    <p:sldId id="791" r:id="rId22"/>
    <p:sldId id="796" r:id="rId23"/>
    <p:sldId id="761" r:id="rId24"/>
    <p:sldId id="794" r:id="rId25"/>
    <p:sldId id="795" r:id="rId26"/>
    <p:sldId id="797" r:id="rId27"/>
    <p:sldId id="798" r:id="rId28"/>
    <p:sldId id="411" r:id="rId29"/>
  </p:sldIdLst>
  <p:sldSz cx="9144000" cy="6858000" type="screen4x3"/>
  <p:notesSz cx="6669088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94"/>
    <a:srgbClr val="005DA3"/>
    <a:srgbClr val="0A4279"/>
    <a:srgbClr val="FFFFFF"/>
    <a:srgbClr val="1CB1E7"/>
    <a:srgbClr val="BBE0E3"/>
    <a:srgbClr val="0B4EA2"/>
    <a:srgbClr val="F4860C"/>
    <a:srgbClr val="111F8A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2308" autoAdjust="0"/>
  </p:normalViewPr>
  <p:slideViewPr>
    <p:cSldViewPr>
      <p:cViewPr>
        <p:scale>
          <a:sx n="70" d="100"/>
          <a:sy n="70" d="100"/>
        </p:scale>
        <p:origin x="-2280" y="-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7"/>
            <a:ext cx="2889992" cy="496412"/>
          </a:xfrm>
          <a:prstGeom prst="rect">
            <a:avLst/>
          </a:prstGeom>
        </p:spPr>
        <p:txBody>
          <a:bodyPr vert="horz" lIns="91674" tIns="45836" rIns="91674" bIns="4583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536" y="7"/>
            <a:ext cx="2889991" cy="496412"/>
          </a:xfrm>
          <a:prstGeom prst="rect">
            <a:avLst/>
          </a:prstGeom>
        </p:spPr>
        <p:txBody>
          <a:bodyPr vert="horz" lIns="91674" tIns="45836" rIns="91674" bIns="45836" rtlCol="0"/>
          <a:lstStyle>
            <a:lvl1pPr algn="r">
              <a:defRPr sz="1200"/>
            </a:lvl1pPr>
          </a:lstStyle>
          <a:p>
            <a:fld id="{4E14E0D1-E8D3-4277-87E4-869382D2AF3A}" type="datetimeFigureOut">
              <a:rPr lang="de-DE" smtClean="0"/>
              <a:t>13.09.2016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3" y="9428635"/>
            <a:ext cx="2889992" cy="496411"/>
          </a:xfrm>
          <a:prstGeom prst="rect">
            <a:avLst/>
          </a:prstGeom>
        </p:spPr>
        <p:txBody>
          <a:bodyPr vert="horz" lIns="91674" tIns="45836" rIns="91674" bIns="4583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536" y="9428635"/>
            <a:ext cx="2889991" cy="496411"/>
          </a:xfrm>
          <a:prstGeom prst="rect">
            <a:avLst/>
          </a:prstGeom>
        </p:spPr>
        <p:txBody>
          <a:bodyPr vert="horz" lIns="91674" tIns="45836" rIns="91674" bIns="45836" rtlCol="0" anchor="b"/>
          <a:lstStyle>
            <a:lvl1pPr algn="r">
              <a:defRPr sz="1200"/>
            </a:lvl1pPr>
          </a:lstStyle>
          <a:p>
            <a:fld id="{6784F56F-C9D0-4CEB-BCAF-83C6C091CF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928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" y="3"/>
            <a:ext cx="289066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3" tIns="45562" rIns="91123" bIns="4556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70" y="3"/>
            <a:ext cx="2890665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3" tIns="45562" rIns="91123" bIns="455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6125"/>
            <a:ext cx="495776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07" y="4714885"/>
            <a:ext cx="5335893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3" tIns="45562" rIns="91123" bIns="455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" y="9428170"/>
            <a:ext cx="289066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3" tIns="45562" rIns="91123" bIns="4556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70" y="9428170"/>
            <a:ext cx="2890665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3" tIns="45562" rIns="91123" bIns="455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E9D790-D749-4087-91B9-3AF51F57FF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2004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058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7516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18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39462" indent="-282457" defTabSz="91718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36171" indent="-226917" defTabSz="91718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1592" indent="-226917" defTabSz="91718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48600" indent="-226917" defTabSz="91718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05608" indent="-226917" defTabSz="917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2616" indent="-226917" defTabSz="917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19622" indent="-226917" defTabSz="917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76631" indent="-226917" defTabSz="917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2B9980F3-382C-42C1-A0BD-D004BB62EFB9}" type="slidenum">
              <a:rPr lang="de-DE" altLang="en-US" smtClean="0"/>
              <a:pPr eaLnBrk="1" hangingPunct="1">
                <a:spcBef>
                  <a:spcPct val="0"/>
                </a:spcBef>
                <a:defRPr/>
              </a:pPr>
              <a:t>24</a:t>
            </a:fld>
            <a:endParaRPr lang="de-DE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8838" y="747713"/>
            <a:ext cx="4954587" cy="3717925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543" y="4715120"/>
            <a:ext cx="4894010" cy="44661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075" lvl="1"/>
            <a:endParaRPr lang="de-AT" baseline="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751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548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7516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55663" y="746125"/>
            <a:ext cx="4957762" cy="37195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9D790-D749-4087-91B9-3AF51F57FF8F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751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4.bin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5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6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7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8.bin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9.bin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0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1.bin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3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4.bin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5.bin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6.bin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7.bin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8.bin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9.bin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0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0.bin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1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1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2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4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4.bin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9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25.bin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6.bin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7.bin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8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8.bin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9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29.bin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0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0.bin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1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32.bin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2B06701E-E85B-4F4F-9A22-664C7072922B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sp>
        <p:nvSpPr>
          <p:cNvPr id="5" name="Rechteck 4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 userDrawn="1"/>
        </p:nvSpPr>
        <p:spPr>
          <a:xfrm>
            <a:off x="1547667" y="6381328"/>
            <a:ext cx="141353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753" y="6403636"/>
            <a:ext cx="1270635" cy="24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2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02F3528F-0D0A-4277-BCA8-DE59DFE22DC3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5" name="Grafik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10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4A997E54-A571-413C-8C26-91E1205C2F55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5" name="Grafik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9664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93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93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60356877-BC49-43DA-8962-B68A09ABBBD5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8" name="Grafik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1365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66754" y="1090261"/>
            <a:ext cx="6479931" cy="37189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Leere Folie zur freien Gestaltung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054044" y="6304285"/>
            <a:ext cx="424673" cy="138499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4" name="Rechteck 3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907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te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A:\kunden\Brainds\viadonau\PowerPoint\Links\viadonau_logo_RGB_INVERS_300dp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989" y="2938648"/>
            <a:ext cx="3144030" cy="64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846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62710438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0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666754" y="1784205"/>
            <a:ext cx="6479931" cy="1231106"/>
          </a:xfrm>
        </p:spPr>
        <p:txBody>
          <a:bodyPr/>
          <a:lstStyle>
            <a:lvl1pPr>
              <a:lnSpc>
                <a:spcPts val="4800"/>
              </a:lnSpc>
              <a:defRPr sz="5000"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Titel in Georgia</a:t>
            </a:r>
            <a:br>
              <a:rPr lang="de-AT" noProof="0" dirty="0" smtClean="0"/>
            </a:br>
            <a:r>
              <a:rPr lang="de-AT" noProof="0" dirty="0" smtClean="0"/>
              <a:t>Regular, 50 </a:t>
            </a:r>
            <a:r>
              <a:rPr lang="de-AT" noProof="0" dirty="0" err="1" smtClean="0"/>
              <a:t>pt</a:t>
            </a:r>
            <a:r>
              <a:rPr lang="de-AT" noProof="0" dirty="0" smtClean="0"/>
              <a:t>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48</a:t>
            </a:r>
            <a:endParaRPr lang="de-AT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66754" y="3191320"/>
            <a:ext cx="6479931" cy="64120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AT" noProof="0" dirty="0" smtClean="0"/>
              <a:t>Autor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Book, 20pt,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25pt</a:t>
            </a:r>
            <a:br>
              <a:rPr lang="de-AT" noProof="0" dirty="0" smtClean="0"/>
            </a:br>
            <a:r>
              <a:rPr lang="de-AT" noProof="0" dirty="0" smtClean="0"/>
              <a:t>Ort, Datum</a:t>
            </a:r>
            <a:endParaRPr lang="de-AT" noProof="0" dirty="0"/>
          </a:p>
        </p:txBody>
      </p:sp>
      <p:pic>
        <p:nvPicPr>
          <p:cNvPr id="6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43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/ Zwischen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6736780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4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 descr="A:\kunden\Brainds\viadonau\PowerPoint\Links\viadonau_logo_RGB_INVERS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118" y="511934"/>
            <a:ext cx="1166400" cy="23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4" y="2023583"/>
            <a:ext cx="6479931" cy="16030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AT" noProof="0" dirty="0" smtClean="0"/>
              <a:t>Aufzählung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Book, Regular, 20pt,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25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3822619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7952933" y="6304285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pic>
        <p:nvPicPr>
          <p:cNvPr id="4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4" y="1983078"/>
            <a:ext cx="6479931" cy="346249"/>
          </a:xfrm>
        </p:spPr>
        <p:txBody>
          <a:bodyPr/>
          <a:lstStyle>
            <a:lvl1pPr>
              <a:lnSpc>
                <a:spcPts val="2700"/>
              </a:lnSpc>
              <a:defRPr sz="2400" baseline="0">
                <a:solidFill>
                  <a:schemeClr val="tx2"/>
                </a:solidFill>
                <a:latin typeface="+mj-lt"/>
              </a:defRPr>
            </a:lvl1pPr>
            <a:lvl2pPr>
              <a:lnSpc>
                <a:spcPts val="2700"/>
              </a:lnSpc>
              <a:defRPr sz="2400"/>
            </a:lvl2pPr>
            <a:lvl3pPr>
              <a:lnSpc>
                <a:spcPts val="2700"/>
              </a:lnSpc>
              <a:defRPr sz="2400"/>
            </a:lvl3pPr>
            <a:lvl4pPr>
              <a:lnSpc>
                <a:spcPts val="2700"/>
              </a:lnSpc>
              <a:defRPr sz="2400"/>
            </a:lvl4pPr>
            <a:lvl5pPr>
              <a:lnSpc>
                <a:spcPts val="2700"/>
              </a:lnSpc>
              <a:defRPr sz="2400"/>
            </a:lvl5pPr>
          </a:lstStyle>
          <a:p>
            <a:pPr lvl="0"/>
            <a:r>
              <a:rPr lang="de-AT" noProof="0" dirty="0" smtClean="0"/>
              <a:t>Zitat in Georgia Regular, 24pt,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27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1649660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mit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52693592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8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6754" y="2023583"/>
            <a:ext cx="6479931" cy="320601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AT" noProof="0" dirty="0" smtClean="0"/>
              <a:t>Textmasterformat bearbeiten</a:t>
            </a:r>
            <a:endParaRPr lang="de-AT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6754" y="4943507"/>
            <a:ext cx="6479931" cy="320601"/>
          </a:xfrm>
        </p:spPr>
        <p:txBody>
          <a:bodyPr/>
          <a:lstStyle>
            <a:lvl1pPr marL="234950" indent="-234950">
              <a:buSzPct val="80000"/>
              <a:buFont typeface="Wingdings" panose="05000000000000000000" pitchFamily="2" charset="2"/>
              <a:buChar char="à"/>
              <a:defRPr>
                <a:solidFill>
                  <a:schemeClr val="accent2"/>
                </a:solidFill>
              </a:defRPr>
            </a:lvl1pPr>
            <a:lvl2pPr marL="241300" indent="-241300">
              <a:buClrTx/>
              <a:buSzPct val="80000"/>
              <a:buFont typeface="Wingdings" panose="05000000000000000000" pitchFamily="2" charset="2"/>
              <a:buChar char="à"/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de-AT" noProof="0" dirty="0" smtClean="0"/>
              <a:t>Hier steht eine Hervorhebung oder Conclusio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7952933" y="6304285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5"/>
          </p:nvPr>
        </p:nvSpPr>
        <p:spPr>
          <a:xfrm>
            <a:off x="666754" y="2346312"/>
            <a:ext cx="6479931" cy="1603003"/>
          </a:xfrm>
        </p:spPr>
        <p:txBody>
          <a:bodyPr/>
          <a:lstStyle/>
          <a:p>
            <a:pPr lvl="0"/>
            <a:r>
              <a:rPr lang="de-AT" noProof="0" dirty="0" smtClean="0"/>
              <a:t>Textmasterformat bearbeiten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2222525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92441693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2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noProof="0" dirty="0" smtClean="0"/>
              <a:t>Textmasterformat bearbeiten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6754" y="4943507"/>
            <a:ext cx="6479931" cy="320601"/>
          </a:xfrm>
        </p:spPr>
        <p:txBody>
          <a:bodyPr/>
          <a:lstStyle>
            <a:lvl1pPr marL="234950" indent="-234950">
              <a:buSzPct val="80000"/>
              <a:buFont typeface="Wingdings" panose="05000000000000000000" pitchFamily="2" charset="2"/>
              <a:buChar char="à"/>
              <a:defRPr>
                <a:solidFill>
                  <a:schemeClr val="accent2"/>
                </a:solidFill>
              </a:defRPr>
            </a:lvl1pPr>
            <a:lvl2pPr marL="241300" indent="-241300">
              <a:buClrTx/>
              <a:buSzPct val="80000"/>
              <a:buFont typeface="Wingdings" panose="05000000000000000000" pitchFamily="2" charset="2"/>
              <a:buChar char="à"/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de-AT" noProof="0" dirty="0" smtClean="0"/>
              <a:t>Hier steht eine Hervorhebung oder Conclusio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7952933" y="6304285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97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5F933930-83CC-44DD-8E3F-5ABA50FA8A1E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sp>
        <p:nvSpPr>
          <p:cNvPr id="6" name="Rechteck 5"/>
          <p:cNvSpPr/>
          <p:nvPr userDrawn="1"/>
        </p:nvSpPr>
        <p:spPr>
          <a:xfrm>
            <a:off x="1547667" y="6381328"/>
            <a:ext cx="141353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753" y="6403636"/>
            <a:ext cx="1270635" cy="240665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121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01131056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6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5527" y="2023583"/>
            <a:ext cx="3821723" cy="320601"/>
          </a:xfrm>
        </p:spPr>
        <p:txBody>
          <a:bodyPr/>
          <a:lstStyle/>
          <a:p>
            <a:pPr lvl="0"/>
            <a:r>
              <a:rPr lang="de-AT" noProof="0" dirty="0" smtClean="0"/>
              <a:t>Textmasterformat bearbeiten</a:t>
            </a:r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8215" y="5627040"/>
            <a:ext cx="3821723" cy="410369"/>
          </a:xfrm>
        </p:spPr>
        <p:txBody>
          <a:bodyPr/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noProof="0" dirty="0" smtClean="0"/>
              <a:t>Bildlegende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Regular, 14pt,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16pt</a:t>
            </a:r>
            <a:endParaRPr lang="de-AT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4" y="1951038"/>
            <a:ext cx="3823188" cy="35083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5"/>
          </p:nvPr>
        </p:nvSpPr>
        <p:spPr>
          <a:xfrm>
            <a:off x="7952933" y="6304285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520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Objekt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022963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0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666754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5" name="Inhaltsplatzhalter 8"/>
          <p:cNvSpPr>
            <a:spLocks noGrp="1"/>
          </p:cNvSpPr>
          <p:nvPr>
            <p:ph sz="quarter" idx="16"/>
          </p:nvPr>
        </p:nvSpPr>
        <p:spPr>
          <a:xfrm>
            <a:off x="3326426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6" name="Inhaltsplatzhalter 8"/>
          <p:cNvSpPr>
            <a:spLocks noGrp="1"/>
          </p:cNvSpPr>
          <p:nvPr>
            <p:ph sz="quarter" idx="17"/>
          </p:nvPr>
        </p:nvSpPr>
        <p:spPr>
          <a:xfrm>
            <a:off x="5986100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8"/>
          </p:nvPr>
        </p:nvSpPr>
        <p:spPr>
          <a:xfrm>
            <a:off x="7952933" y="6304285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9"/>
          </p:nvPr>
        </p:nvSpPr>
        <p:spPr>
          <a:xfrm>
            <a:off x="666754" y="3770084"/>
            <a:ext cx="2492619" cy="641201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  <a:endParaRPr lang="en-GB" dirty="0"/>
          </a:p>
        </p:txBody>
      </p:sp>
      <p:sp>
        <p:nvSpPr>
          <p:cNvPr id="20" name="Textplatzhalter 16"/>
          <p:cNvSpPr>
            <a:spLocks noGrp="1"/>
          </p:cNvSpPr>
          <p:nvPr>
            <p:ph type="body" sz="quarter" idx="20"/>
          </p:nvPr>
        </p:nvSpPr>
        <p:spPr>
          <a:xfrm>
            <a:off x="3326426" y="3770084"/>
            <a:ext cx="2492619" cy="641201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  <a:endParaRPr lang="en-GB" dirty="0"/>
          </a:p>
        </p:txBody>
      </p:sp>
      <p:sp>
        <p:nvSpPr>
          <p:cNvPr id="21" name="Textplatzhalter 16"/>
          <p:cNvSpPr>
            <a:spLocks noGrp="1"/>
          </p:cNvSpPr>
          <p:nvPr>
            <p:ph type="body" sz="quarter" idx="21"/>
          </p:nvPr>
        </p:nvSpPr>
        <p:spPr>
          <a:xfrm>
            <a:off x="5986100" y="3770084"/>
            <a:ext cx="2492619" cy="641201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687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Fotos und Bild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77825339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4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8218" y="5801425"/>
            <a:ext cx="7808303" cy="205184"/>
          </a:xfrm>
        </p:spPr>
        <p:txBody>
          <a:bodyPr>
            <a:spAutoFit/>
          </a:bodyPr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noProof="0" dirty="0" smtClean="0"/>
              <a:t>Bildlegende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Regular, 14pt,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16pt</a:t>
            </a:r>
            <a:endParaRPr lang="de-AT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4" y="1951044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/>
          </p:nvPr>
        </p:nvSpPr>
        <p:spPr>
          <a:xfrm>
            <a:off x="666754" y="3901341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3" name="Bildplatzhalter 4"/>
          <p:cNvSpPr>
            <a:spLocks noGrp="1"/>
          </p:cNvSpPr>
          <p:nvPr>
            <p:ph type="pic" sz="quarter" idx="16"/>
          </p:nvPr>
        </p:nvSpPr>
        <p:spPr>
          <a:xfrm>
            <a:off x="3324962" y="1951044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7"/>
          </p:nvPr>
        </p:nvSpPr>
        <p:spPr>
          <a:xfrm>
            <a:off x="3324962" y="3901341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8"/>
          </p:nvPr>
        </p:nvSpPr>
        <p:spPr>
          <a:xfrm>
            <a:off x="5986100" y="1951044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9"/>
          </p:nvPr>
        </p:nvSpPr>
        <p:spPr>
          <a:xfrm>
            <a:off x="5986100" y="3901341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20"/>
          </p:nvPr>
        </p:nvSpPr>
        <p:spPr>
          <a:xfrm>
            <a:off x="7952933" y="6304285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016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oß und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69566858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8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334811" y="361188"/>
            <a:ext cx="8474378" cy="6135624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08007" y="777266"/>
            <a:ext cx="4570710" cy="1487587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</a:t>
            </a:r>
            <a:br>
              <a:rPr lang="de-AT" noProof="0" dirty="0" smtClean="0"/>
            </a:br>
            <a:r>
              <a:rPr lang="de-AT" noProof="0" dirty="0" smtClean="0"/>
              <a:t>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29, steht auf ruhigem</a:t>
            </a:r>
            <a:br>
              <a:rPr lang="de-AT" noProof="0" dirty="0" smtClean="0"/>
            </a:br>
            <a:r>
              <a:rPr lang="de-AT" noProof="0" dirty="0" smtClean="0"/>
              <a:t>Bildhintergrund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486109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groß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01549204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2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6" hasCustomPrompt="1"/>
          </p:nvPr>
        </p:nvSpPr>
        <p:spPr>
          <a:xfrm>
            <a:off x="334108" y="361950"/>
            <a:ext cx="8475785" cy="6134100"/>
          </a:xfrm>
          <a:solidFill>
            <a:schemeClr val="bg2"/>
          </a:solidFill>
        </p:spPr>
        <p:txBody>
          <a:bodyPr vert="horz" wrap="square" lIns="0" tIns="0" rIns="0" bIns="0" rtlCol="0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de-D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648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52173842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6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66754" y="1090261"/>
            <a:ext cx="6479931" cy="37189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Danke für Ihre Aufmerksamkeit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68215" y="2023583"/>
            <a:ext cx="3821723" cy="320601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AT" noProof="0" dirty="0" smtClean="0"/>
              <a:t>Kontakt</a:t>
            </a:r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4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1" y="2459737"/>
            <a:ext cx="1163077" cy="12600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16"/>
          </p:nvPr>
        </p:nvSpPr>
        <p:spPr>
          <a:xfrm>
            <a:off x="3326862" y="2459737"/>
            <a:ext cx="1163077" cy="12600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>
          <a:xfrm>
            <a:off x="7952933" y="6304285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66754" y="3843957"/>
            <a:ext cx="2492619" cy="1025922"/>
          </a:xfrm>
        </p:spPr>
        <p:txBody>
          <a:bodyPr/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dirty="0" smtClean="0"/>
              <a:t>Titel, Vorname, Nachname</a:t>
            </a:r>
            <a:br>
              <a:rPr lang="de-AT" dirty="0" smtClean="0"/>
            </a:br>
            <a:r>
              <a:rPr lang="de-AT" dirty="0" smtClean="0"/>
              <a:t>Funktion</a:t>
            </a:r>
            <a:br>
              <a:rPr lang="de-AT" dirty="0" smtClean="0"/>
            </a:br>
            <a:r>
              <a:rPr lang="de-AT" dirty="0" smtClean="0"/>
              <a:t>T +43 50 4321-1000</a:t>
            </a:r>
            <a:br>
              <a:rPr lang="de-AT" dirty="0" smtClean="0"/>
            </a:br>
            <a:r>
              <a:rPr lang="de-AT" dirty="0" smtClean="0"/>
              <a:t>max.mustermann@via-donau.org</a:t>
            </a:r>
            <a:br>
              <a:rPr lang="de-AT" dirty="0" smtClean="0"/>
            </a:br>
            <a:r>
              <a:rPr lang="de-AT" dirty="0" smtClean="0"/>
              <a:t>Donau-City-Straße 1, 1220 Wien</a:t>
            </a:r>
          </a:p>
        </p:txBody>
      </p:sp>
      <p:sp>
        <p:nvSpPr>
          <p:cNvPr id="18" name="Textplatzhalt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326865" y="3843957"/>
            <a:ext cx="2492619" cy="1025922"/>
          </a:xfrm>
        </p:spPr>
        <p:txBody>
          <a:bodyPr/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dirty="0" smtClean="0"/>
              <a:t>Titel, Vorname, Nachname</a:t>
            </a:r>
            <a:br>
              <a:rPr lang="de-AT" dirty="0" smtClean="0"/>
            </a:br>
            <a:r>
              <a:rPr lang="de-AT" dirty="0" smtClean="0"/>
              <a:t>Funktion</a:t>
            </a:r>
            <a:br>
              <a:rPr lang="de-AT" dirty="0" smtClean="0"/>
            </a:br>
            <a:r>
              <a:rPr lang="de-AT" dirty="0" smtClean="0"/>
              <a:t>T +43 50 4321-1000</a:t>
            </a:r>
            <a:br>
              <a:rPr lang="de-AT" dirty="0" smtClean="0"/>
            </a:br>
            <a:r>
              <a:rPr lang="de-AT" dirty="0" smtClean="0"/>
              <a:t>max.mustermann@via-donau.org</a:t>
            </a:r>
            <a:br>
              <a:rPr lang="de-AT" dirty="0" smtClean="0"/>
            </a:br>
            <a:r>
              <a:rPr lang="de-AT" dirty="0" smtClean="0"/>
              <a:t>Donau-City-Straße 1, 1220 Wien</a:t>
            </a:r>
          </a:p>
        </p:txBody>
      </p:sp>
    </p:spTree>
    <p:extLst>
      <p:ext uri="{BB962C8B-B14F-4D97-AF65-F5344CB8AC3E}">
        <p14:creationId xmlns:p14="http://schemas.microsoft.com/office/powerpoint/2010/main" val="1622430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0075" y="1916113"/>
            <a:ext cx="3881438" cy="1923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913" y="1916113"/>
            <a:ext cx="3883025" cy="1923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34547" y="6304285"/>
            <a:ext cx="944169" cy="1384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prstClr val="black"/>
                </a:solidFill>
              </a:rPr>
              <a:t>© via donau I </a:t>
            </a:r>
            <a:fld id="{A6956936-0F1F-4CC5-9997-1D31CCEA0BF9}" type="slidenum">
              <a:rPr lang="en-GB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8754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E561A604-D712-4C90-A131-D4C40AFF7122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1498504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72B1DD36-8C3C-479C-96B1-33BD109C3360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39657765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5D540162-0B41-4EC0-BD46-E05596222FA6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62080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265A44AC-40CA-4D8C-AFD2-31DE9EEFDDAC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5" name="Grafik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2887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20A10A7F-2588-4216-85A6-32F08652D436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6875898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ACB857FE-3F8E-4E6B-B652-D884C189717D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42695858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EEBEF19D-0264-4F2C-88C3-5D106E4B7F21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17088105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CE1F3059-EC55-49D0-8E5A-D3E137706361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35148712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4D1C3D3E-2D23-42D2-9B06-113055541004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12387736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427D0901-FE28-4F88-B94F-904F91B6D2E8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21926564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B03F4C12-7D8F-41AD-9426-0F49C5489E45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8516399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1D66F875-D22D-44B7-BFF0-E3F7C23BF720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</p:spTree>
    <p:extLst>
      <p:ext uri="{BB962C8B-B14F-4D97-AF65-F5344CB8AC3E}">
        <p14:creationId xmlns:p14="http://schemas.microsoft.com/office/powerpoint/2010/main" val="15114746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te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A:\kunden\Brainds\viadonau\PowerPoint\Links\viadonau_logo_RGB_INVERS_300dp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988" y="2938646"/>
            <a:ext cx="3144030" cy="64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505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22131662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7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666753" y="1784205"/>
            <a:ext cx="6479931" cy="1231106"/>
          </a:xfrm>
        </p:spPr>
        <p:txBody>
          <a:bodyPr/>
          <a:lstStyle>
            <a:lvl1pPr>
              <a:lnSpc>
                <a:spcPts val="4800"/>
              </a:lnSpc>
              <a:defRPr sz="5000"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Titel in Georgia</a:t>
            </a:r>
            <a:br>
              <a:rPr lang="de-AT" noProof="0" dirty="0" smtClean="0"/>
            </a:br>
            <a:r>
              <a:rPr lang="de-AT" noProof="0" dirty="0" smtClean="0"/>
              <a:t>Regular, 50 </a:t>
            </a:r>
            <a:r>
              <a:rPr lang="de-AT" noProof="0" dirty="0" err="1" smtClean="0"/>
              <a:t>pt</a:t>
            </a:r>
            <a:r>
              <a:rPr lang="de-AT" noProof="0" dirty="0" smtClean="0"/>
              <a:t>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48</a:t>
            </a:r>
            <a:endParaRPr lang="de-AT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66753" y="3191320"/>
            <a:ext cx="6479931" cy="64120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de-AT" noProof="0" dirty="0" smtClean="0"/>
              <a:t>Autor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Book, 20pt,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25pt</a:t>
            </a:r>
            <a:br>
              <a:rPr lang="de-AT" noProof="0" dirty="0" smtClean="0"/>
            </a:br>
            <a:r>
              <a:rPr lang="de-AT" noProof="0" dirty="0" smtClean="0"/>
              <a:t>Ort, Datum</a:t>
            </a:r>
            <a:endParaRPr lang="de-AT" noProof="0" dirty="0"/>
          </a:p>
        </p:txBody>
      </p:sp>
      <p:pic>
        <p:nvPicPr>
          <p:cNvPr id="6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712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207CF497-5BF3-402D-A39C-8770E7E4FEED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6" name="Grafik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68293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/ Zwischen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7322546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1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 descr="A:\kunden\Brainds\viadonau\PowerPoint\Links\viadonau_logo_RGB_INVERS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118" y="511934"/>
            <a:ext cx="1166400" cy="23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3" y="2023580"/>
            <a:ext cx="6479931" cy="16030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AT" noProof="0" dirty="0" smtClean="0"/>
              <a:t>Aufzählung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Book, Regular, 20pt,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25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3786751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7952932" y="6304283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pic>
        <p:nvPicPr>
          <p:cNvPr id="4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3" y="1983078"/>
            <a:ext cx="6479931" cy="346249"/>
          </a:xfrm>
        </p:spPr>
        <p:txBody>
          <a:bodyPr/>
          <a:lstStyle>
            <a:lvl1pPr>
              <a:lnSpc>
                <a:spcPts val="2700"/>
              </a:lnSpc>
              <a:defRPr sz="2400" baseline="0">
                <a:solidFill>
                  <a:schemeClr val="tx2"/>
                </a:solidFill>
                <a:latin typeface="+mj-lt"/>
              </a:defRPr>
            </a:lvl1pPr>
            <a:lvl2pPr>
              <a:lnSpc>
                <a:spcPts val="2700"/>
              </a:lnSpc>
              <a:defRPr sz="2400"/>
            </a:lvl2pPr>
            <a:lvl3pPr>
              <a:lnSpc>
                <a:spcPts val="2700"/>
              </a:lnSpc>
              <a:defRPr sz="2400"/>
            </a:lvl3pPr>
            <a:lvl4pPr>
              <a:lnSpc>
                <a:spcPts val="2700"/>
              </a:lnSpc>
              <a:defRPr sz="2400"/>
            </a:lvl4pPr>
            <a:lvl5pPr>
              <a:lnSpc>
                <a:spcPts val="2700"/>
              </a:lnSpc>
              <a:defRPr sz="2400"/>
            </a:lvl5pPr>
          </a:lstStyle>
          <a:p>
            <a:pPr lvl="0"/>
            <a:r>
              <a:rPr lang="de-AT" noProof="0" dirty="0" smtClean="0"/>
              <a:t>Zitat in Georgia Regular, 24pt,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27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38484709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mit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7169096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66753" y="2023580"/>
            <a:ext cx="6479931" cy="320601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AT" noProof="0" dirty="0" smtClean="0"/>
              <a:t>Textmasterformat bearbeiten</a:t>
            </a:r>
            <a:endParaRPr lang="de-AT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6753" y="4943505"/>
            <a:ext cx="6479931" cy="320601"/>
          </a:xfrm>
        </p:spPr>
        <p:txBody>
          <a:bodyPr/>
          <a:lstStyle>
            <a:lvl1pPr marL="234950" indent="-234950">
              <a:buSzPct val="80000"/>
              <a:buFont typeface="Wingdings" panose="05000000000000000000" pitchFamily="2" charset="2"/>
              <a:buChar char="à"/>
              <a:defRPr>
                <a:solidFill>
                  <a:schemeClr val="accent2"/>
                </a:solidFill>
              </a:defRPr>
            </a:lvl1pPr>
            <a:lvl2pPr marL="241300" indent="-241300">
              <a:buClrTx/>
              <a:buSzPct val="80000"/>
              <a:buFont typeface="Wingdings" panose="05000000000000000000" pitchFamily="2" charset="2"/>
              <a:buChar char="à"/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de-AT" noProof="0" dirty="0" smtClean="0"/>
              <a:t>Hier steht eine Hervorhebung oder Conclusio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7952932" y="6304283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5"/>
          </p:nvPr>
        </p:nvSpPr>
        <p:spPr>
          <a:xfrm>
            <a:off x="666753" y="2346310"/>
            <a:ext cx="6479931" cy="1603003"/>
          </a:xfrm>
        </p:spPr>
        <p:txBody>
          <a:bodyPr/>
          <a:lstStyle/>
          <a:p>
            <a:pPr lvl="0"/>
            <a:r>
              <a:rPr lang="de-AT" noProof="0" dirty="0" smtClean="0"/>
              <a:t>Textmasterformat bearbeiten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7069048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3084979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noProof="0" dirty="0" smtClean="0"/>
              <a:t>Textmasterformat bearbeiten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  <p:sp>
        <p:nvSpPr>
          <p:cNvPr id="9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6753" y="4943505"/>
            <a:ext cx="6479931" cy="320601"/>
          </a:xfrm>
        </p:spPr>
        <p:txBody>
          <a:bodyPr/>
          <a:lstStyle>
            <a:lvl1pPr marL="234950" indent="-234950">
              <a:buSzPct val="80000"/>
              <a:buFont typeface="Wingdings" panose="05000000000000000000" pitchFamily="2" charset="2"/>
              <a:buChar char="à"/>
              <a:defRPr>
                <a:solidFill>
                  <a:schemeClr val="accent2"/>
                </a:solidFill>
              </a:defRPr>
            </a:lvl1pPr>
            <a:lvl2pPr marL="241300" indent="-241300">
              <a:buClrTx/>
              <a:buSzPct val="80000"/>
              <a:buFont typeface="Wingdings" panose="05000000000000000000" pitchFamily="2" charset="2"/>
              <a:buChar char="à"/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de-AT" noProof="0" dirty="0" smtClean="0"/>
              <a:t>Hier steht eine Hervorhebung oder Conclusio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7952932" y="6304283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2243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08390125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3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5527" y="2023581"/>
            <a:ext cx="3821723" cy="320601"/>
          </a:xfrm>
        </p:spPr>
        <p:txBody>
          <a:bodyPr/>
          <a:lstStyle/>
          <a:p>
            <a:pPr lvl="0"/>
            <a:r>
              <a:rPr lang="de-AT" noProof="0" dirty="0" smtClean="0"/>
              <a:t>Textmasterformat bearbeiten</a:t>
            </a:r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8215" y="5627039"/>
            <a:ext cx="3821723" cy="410369"/>
          </a:xfrm>
        </p:spPr>
        <p:txBody>
          <a:bodyPr/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noProof="0" dirty="0" smtClean="0"/>
              <a:t>Bildlegende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Regular, 14pt,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16pt</a:t>
            </a:r>
            <a:endParaRPr lang="de-AT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3" y="1951038"/>
            <a:ext cx="3823188" cy="35083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5"/>
          </p:nvPr>
        </p:nvSpPr>
        <p:spPr>
          <a:xfrm>
            <a:off x="7952932" y="6304283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3102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Objekt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93616842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7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666753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5" name="Inhaltsplatzhalter 8"/>
          <p:cNvSpPr>
            <a:spLocks noGrp="1"/>
          </p:cNvSpPr>
          <p:nvPr>
            <p:ph sz="quarter" idx="16"/>
          </p:nvPr>
        </p:nvSpPr>
        <p:spPr>
          <a:xfrm>
            <a:off x="3326425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6" name="Inhaltsplatzhalter 8"/>
          <p:cNvSpPr>
            <a:spLocks noGrp="1"/>
          </p:cNvSpPr>
          <p:nvPr>
            <p:ph sz="quarter" idx="17"/>
          </p:nvPr>
        </p:nvSpPr>
        <p:spPr>
          <a:xfrm>
            <a:off x="5986099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8"/>
          </p:nvPr>
        </p:nvSpPr>
        <p:spPr>
          <a:xfrm>
            <a:off x="7952932" y="6304283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9"/>
          </p:nvPr>
        </p:nvSpPr>
        <p:spPr>
          <a:xfrm>
            <a:off x="666753" y="3770084"/>
            <a:ext cx="2492619" cy="641201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  <a:endParaRPr lang="en-GB" dirty="0"/>
          </a:p>
        </p:txBody>
      </p:sp>
      <p:sp>
        <p:nvSpPr>
          <p:cNvPr id="20" name="Textplatzhalter 16"/>
          <p:cNvSpPr>
            <a:spLocks noGrp="1"/>
          </p:cNvSpPr>
          <p:nvPr>
            <p:ph type="body" sz="quarter" idx="20"/>
          </p:nvPr>
        </p:nvSpPr>
        <p:spPr>
          <a:xfrm>
            <a:off x="3326425" y="3770084"/>
            <a:ext cx="2492619" cy="641201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  <a:endParaRPr lang="en-GB" dirty="0"/>
          </a:p>
        </p:txBody>
      </p:sp>
      <p:sp>
        <p:nvSpPr>
          <p:cNvPr id="21" name="Textplatzhalter 16"/>
          <p:cNvSpPr>
            <a:spLocks noGrp="1"/>
          </p:cNvSpPr>
          <p:nvPr>
            <p:ph type="body" sz="quarter" idx="21"/>
          </p:nvPr>
        </p:nvSpPr>
        <p:spPr>
          <a:xfrm>
            <a:off x="5986099" y="3770084"/>
            <a:ext cx="2492619" cy="641201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4405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Fotos und Bild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95587537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1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 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</a:t>
            </a:r>
            <a:endParaRPr lang="de-AT" noProof="0" dirty="0"/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8217" y="5801425"/>
            <a:ext cx="7808303" cy="205184"/>
          </a:xfrm>
        </p:spPr>
        <p:txBody>
          <a:bodyPr>
            <a:spAutoFit/>
          </a:bodyPr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noProof="0" dirty="0" smtClean="0"/>
              <a:t>Bildlegende in Franklin </a:t>
            </a:r>
            <a:r>
              <a:rPr lang="de-AT" noProof="0" dirty="0" err="1" smtClean="0"/>
              <a:t>Gothic</a:t>
            </a:r>
            <a:r>
              <a:rPr lang="de-AT" noProof="0" dirty="0" smtClean="0"/>
              <a:t> Regular, 14pt,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16pt</a:t>
            </a:r>
            <a:endParaRPr lang="de-AT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3" y="1951042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/>
          </p:nvPr>
        </p:nvSpPr>
        <p:spPr>
          <a:xfrm>
            <a:off x="666753" y="3901339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3" name="Bildplatzhalter 4"/>
          <p:cNvSpPr>
            <a:spLocks noGrp="1"/>
          </p:cNvSpPr>
          <p:nvPr>
            <p:ph type="pic" sz="quarter" idx="16"/>
          </p:nvPr>
        </p:nvSpPr>
        <p:spPr>
          <a:xfrm>
            <a:off x="3324961" y="1951042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7"/>
          </p:nvPr>
        </p:nvSpPr>
        <p:spPr>
          <a:xfrm>
            <a:off x="3324961" y="3901339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8"/>
          </p:nvPr>
        </p:nvSpPr>
        <p:spPr>
          <a:xfrm>
            <a:off x="5986099" y="1951042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9"/>
          </p:nvPr>
        </p:nvSpPr>
        <p:spPr>
          <a:xfrm>
            <a:off x="5986099" y="3901339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20"/>
          </p:nvPr>
        </p:nvSpPr>
        <p:spPr>
          <a:xfrm>
            <a:off x="7952932" y="6304283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744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oß und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94701333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5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334811" y="361188"/>
            <a:ext cx="8474378" cy="6135624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08007" y="777265"/>
            <a:ext cx="4570710" cy="1487587"/>
          </a:xfrm>
        </p:spPr>
        <p:txBody>
          <a:bodyPr anchor="t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Headline in Georgia Regular,</a:t>
            </a:r>
            <a:br>
              <a:rPr lang="de-AT" noProof="0" dirty="0" smtClean="0"/>
            </a:br>
            <a:r>
              <a:rPr lang="de-AT" noProof="0" dirty="0" smtClean="0"/>
              <a:t>28pt, </a:t>
            </a:r>
            <a:r>
              <a:rPr lang="de-AT" noProof="0" dirty="0" err="1" smtClean="0"/>
              <a:t>Zab</a:t>
            </a:r>
            <a:r>
              <a:rPr lang="de-AT" noProof="0" dirty="0" smtClean="0"/>
              <a:t> 29, steht auf ruhigem</a:t>
            </a:r>
            <a:br>
              <a:rPr lang="de-AT" noProof="0" dirty="0" smtClean="0"/>
            </a:br>
            <a:r>
              <a:rPr lang="de-AT" noProof="0" dirty="0" smtClean="0"/>
              <a:t>Bildhintergrund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898276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groß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9322650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9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6" hasCustomPrompt="1"/>
          </p:nvPr>
        </p:nvSpPr>
        <p:spPr>
          <a:xfrm>
            <a:off x="334108" y="361950"/>
            <a:ext cx="8475785" cy="6134100"/>
          </a:xfrm>
          <a:solidFill>
            <a:schemeClr val="bg2"/>
          </a:solidFill>
        </p:spPr>
        <p:txBody>
          <a:bodyPr vert="horz" wrap="square" lIns="0" tIns="0" rIns="0" bIns="0" rtlCol="0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de-D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352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78624498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3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66753" y="1090259"/>
            <a:ext cx="6479931" cy="37189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AT" noProof="0" dirty="0" smtClean="0"/>
              <a:t>Danke für Ihre Aufmerksamkeit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68215" y="2023580"/>
            <a:ext cx="3821723" cy="320601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AT" noProof="0" dirty="0" smtClean="0"/>
              <a:t>Kontakt</a:t>
            </a:r>
          </a:p>
        </p:txBody>
      </p:sp>
      <p:pic>
        <p:nvPicPr>
          <p:cNvPr id="7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2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1" y="2459737"/>
            <a:ext cx="1163077" cy="12600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2" name="Bildplatzhalter 4"/>
          <p:cNvSpPr>
            <a:spLocks noGrp="1"/>
          </p:cNvSpPr>
          <p:nvPr>
            <p:ph type="pic" sz="quarter" idx="16"/>
          </p:nvPr>
        </p:nvSpPr>
        <p:spPr>
          <a:xfrm>
            <a:off x="3326862" y="2459737"/>
            <a:ext cx="1163077" cy="1260000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>
          <a:xfrm>
            <a:off x="7952932" y="6304283"/>
            <a:ext cx="525785" cy="138499"/>
          </a:xfrm>
        </p:spPr>
        <p:txBody>
          <a:bodyPr/>
          <a:lstStyle/>
          <a:p>
            <a:r>
              <a:rPr lang="de-AT" dirty="0" smtClean="0">
                <a:solidFill>
                  <a:prstClr val="black"/>
                </a:solidFill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</a:rPr>
              <a:pPr/>
              <a:t>‹Nr.›</a:t>
            </a:fld>
            <a:endParaRPr lang="de-AT" dirty="0">
              <a:solidFill>
                <a:prstClr val="black"/>
              </a:solidFill>
            </a:endParaRPr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666753" y="3843957"/>
            <a:ext cx="2492619" cy="1025922"/>
          </a:xfrm>
        </p:spPr>
        <p:txBody>
          <a:bodyPr/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dirty="0" smtClean="0"/>
              <a:t>Titel, Vorname, Nachname</a:t>
            </a:r>
            <a:br>
              <a:rPr lang="de-AT" dirty="0" smtClean="0"/>
            </a:br>
            <a:r>
              <a:rPr lang="de-AT" dirty="0" smtClean="0"/>
              <a:t>Funktion</a:t>
            </a:r>
            <a:br>
              <a:rPr lang="de-AT" dirty="0" smtClean="0"/>
            </a:br>
            <a:r>
              <a:rPr lang="de-AT" dirty="0" smtClean="0"/>
              <a:t>T +43 50 4321-1000</a:t>
            </a:r>
            <a:br>
              <a:rPr lang="de-AT" dirty="0" smtClean="0"/>
            </a:br>
            <a:r>
              <a:rPr lang="de-AT" dirty="0" smtClean="0"/>
              <a:t>max.mustermann@via-donau.org</a:t>
            </a:r>
            <a:br>
              <a:rPr lang="de-AT" dirty="0" smtClean="0"/>
            </a:br>
            <a:r>
              <a:rPr lang="de-AT" dirty="0" smtClean="0"/>
              <a:t>Donau-City-Straße 1, 1220 Wien</a:t>
            </a:r>
          </a:p>
        </p:txBody>
      </p:sp>
      <p:sp>
        <p:nvSpPr>
          <p:cNvPr id="18" name="Textplatzhalt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3326864" y="3843957"/>
            <a:ext cx="2492619" cy="1025922"/>
          </a:xfrm>
        </p:spPr>
        <p:txBody>
          <a:bodyPr/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de-AT" dirty="0" smtClean="0"/>
              <a:t>Titel, Vorname, Nachname</a:t>
            </a:r>
            <a:br>
              <a:rPr lang="de-AT" dirty="0" smtClean="0"/>
            </a:br>
            <a:r>
              <a:rPr lang="de-AT" dirty="0" smtClean="0"/>
              <a:t>Funktion</a:t>
            </a:r>
            <a:br>
              <a:rPr lang="de-AT" dirty="0" smtClean="0"/>
            </a:br>
            <a:r>
              <a:rPr lang="de-AT" dirty="0" smtClean="0"/>
              <a:t>T +43 50 4321-1000</a:t>
            </a:r>
            <a:br>
              <a:rPr lang="de-AT" dirty="0" smtClean="0"/>
            </a:br>
            <a:r>
              <a:rPr lang="de-AT" dirty="0" smtClean="0"/>
              <a:t>max.mustermann@via-donau.org</a:t>
            </a:r>
            <a:br>
              <a:rPr lang="de-AT" dirty="0" smtClean="0"/>
            </a:br>
            <a:r>
              <a:rPr lang="de-AT" dirty="0" smtClean="0"/>
              <a:t>Donau-City-Straße 1, 1220 Wien</a:t>
            </a:r>
          </a:p>
        </p:txBody>
      </p:sp>
    </p:spTree>
    <p:extLst>
      <p:ext uri="{BB962C8B-B14F-4D97-AF65-F5344CB8AC3E}">
        <p14:creationId xmlns:p14="http://schemas.microsoft.com/office/powerpoint/2010/main" val="2146894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828108BF-9B95-4EE4-8F5C-62D8076C28D2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8" name="Grafik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8542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0075" y="1916113"/>
            <a:ext cx="3881438" cy="1923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913" y="1916113"/>
            <a:ext cx="3883025" cy="1923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534547" y="6304283"/>
            <a:ext cx="944169" cy="1384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>
                <a:solidFill>
                  <a:prstClr val="black"/>
                </a:solidFill>
              </a:rPr>
              <a:t>© via donau I </a:t>
            </a:r>
            <a:fld id="{A6956936-0F1F-4CC5-9997-1D31CCEA0BF9}" type="slidenum">
              <a:rPr lang="en-GB">
                <a:solidFill>
                  <a:prstClr val="black"/>
                </a:solidFill>
              </a:rPr>
              <a:pPr>
                <a:defRPr/>
              </a:pPr>
              <a:t>‹Nr.›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476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86933538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/>
          <p:cNvSpPr>
            <a:spLocks noGrp="1"/>
          </p:cNvSpPr>
          <p:nvPr>
            <p:ph type="title" hasCustomPrompt="1"/>
          </p:nvPr>
        </p:nvSpPr>
        <p:spPr>
          <a:xfrm>
            <a:off x="666752" y="1784205"/>
            <a:ext cx="6479931" cy="1231106"/>
          </a:xfrm>
        </p:spPr>
        <p:txBody>
          <a:bodyPr/>
          <a:lstStyle>
            <a:lvl1pPr>
              <a:lnSpc>
                <a:spcPts val="4800"/>
              </a:lnSpc>
              <a:defRPr sz="5000" baseline="0">
                <a:solidFill>
                  <a:schemeClr val="accent1"/>
                </a:solidFill>
              </a:defRPr>
            </a:lvl1pPr>
          </a:lstStyle>
          <a:p>
            <a:r>
              <a:rPr lang="en-US" noProof="0" dirty="0" err="1" smtClean="0"/>
              <a:t>Titel</a:t>
            </a:r>
            <a:r>
              <a:rPr lang="en-US" noProof="0" dirty="0" smtClean="0"/>
              <a:t>– </a:t>
            </a:r>
            <a:r>
              <a:rPr lang="en-US" noProof="0" dirty="0" err="1" smtClean="0"/>
              <a:t>für</a:t>
            </a:r>
            <a:r>
              <a:rPr lang="en-US" noProof="0" dirty="0" smtClean="0"/>
              <a:t> </a:t>
            </a:r>
            <a:r>
              <a:rPr lang="en-US" noProof="0" dirty="0" err="1" smtClean="0"/>
              <a:t>bis</a:t>
            </a:r>
            <a:r>
              <a:rPr lang="en-US" noProof="0" dirty="0" smtClean="0"/>
              <a:t> </a:t>
            </a:r>
            <a:r>
              <a:rPr lang="en-US" noProof="0" dirty="0" err="1" smtClean="0"/>
              <a:t>zu</a:t>
            </a:r>
            <a:r>
              <a:rPr lang="en-US" noProof="0" dirty="0" smtClean="0"/>
              <a:t> </a:t>
            </a:r>
            <a:r>
              <a:rPr lang="en-US" noProof="0" dirty="0" err="1" smtClean="0"/>
              <a:t>zwei</a:t>
            </a:r>
            <a:r>
              <a:rPr lang="en-US" noProof="0" dirty="0" smtClean="0"/>
              <a:t> </a:t>
            </a:r>
            <a:r>
              <a:rPr lang="en-US" noProof="0" dirty="0" err="1" smtClean="0"/>
              <a:t>Zeilen</a:t>
            </a:r>
            <a:r>
              <a:rPr lang="en-US" noProof="0" dirty="0" smtClean="0"/>
              <a:t> </a:t>
            </a:r>
            <a:r>
              <a:rPr lang="en-US" noProof="0" dirty="0" err="1" smtClean="0"/>
              <a:t>optimiert</a:t>
            </a:r>
            <a:endParaRPr lang="en-US" noProof="0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66752" y="3191320"/>
            <a:ext cx="6479931" cy="641201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noProof="0" dirty="0" err="1" smtClean="0"/>
              <a:t>Autor</a:t>
            </a:r>
            <a:r>
              <a:rPr lang="en-US" noProof="0" dirty="0" smtClean="0"/>
              <a:t> </a:t>
            </a:r>
            <a:r>
              <a:rPr lang="en-US" noProof="0" dirty="0" err="1" smtClean="0"/>
              <a:t>oder</a:t>
            </a:r>
            <a:r>
              <a:rPr lang="en-US" noProof="0" dirty="0" smtClean="0"/>
              <a:t> </a:t>
            </a:r>
            <a:r>
              <a:rPr lang="en-US" noProof="0" dirty="0" err="1" smtClean="0"/>
              <a:t>Untertitel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Ort, Datum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751935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/ Zwischen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23389608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5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 descr="A:\kunden\Brainds\viadonau\PowerPoint\Links\viadonau_logo_RGB_INVERS_300dpi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118" y="511932"/>
            <a:ext cx="1166400" cy="23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2" y="2023579"/>
            <a:ext cx="6479931" cy="160300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err="1" smtClean="0"/>
              <a:t>Erste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r>
              <a:rPr lang="en-US" noProof="0" dirty="0" smtClean="0"/>
              <a:t> hat </a:t>
            </a:r>
            <a:r>
              <a:rPr lang="en-US" noProof="0" dirty="0" err="1" smtClean="0"/>
              <a:t>keine</a:t>
            </a:r>
            <a:r>
              <a:rPr lang="en-US" noProof="0" dirty="0" smtClean="0"/>
              <a:t> </a:t>
            </a:r>
            <a:r>
              <a:rPr lang="en-US" noProof="0" dirty="0" err="1" smtClean="0"/>
              <a:t>Aufzählungszeichen</a:t>
            </a:r>
            <a:endParaRPr lang="en-US" noProof="0" dirty="0" smtClean="0"/>
          </a:p>
          <a:p>
            <a:pPr lvl="1"/>
            <a:r>
              <a:rPr lang="en-US" noProof="0" dirty="0" smtClean="0"/>
              <a:t>Ab </a:t>
            </a:r>
            <a:r>
              <a:rPr lang="en-US" noProof="0" dirty="0" err="1" smtClean="0"/>
              <a:t>Zweiter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r>
              <a:rPr lang="en-US" noProof="0" dirty="0" smtClean="0"/>
              <a:t> </a:t>
            </a:r>
            <a:r>
              <a:rPr lang="en-US" noProof="0" dirty="0" err="1" smtClean="0"/>
              <a:t>bitte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Aufzählungszeichen</a:t>
            </a:r>
            <a:r>
              <a:rPr lang="en-US" noProof="0" dirty="0" smtClean="0"/>
              <a:t> </a:t>
            </a:r>
            <a:r>
              <a:rPr lang="en-US" noProof="0" dirty="0" err="1" smtClean="0"/>
              <a:t>verwenden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666752" y="718361"/>
            <a:ext cx="6479931" cy="74379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Überschrift </a:t>
            </a:r>
            <a:br>
              <a:rPr lang="de-DE" dirty="0" smtClean="0"/>
            </a:br>
            <a:r>
              <a:rPr lang="de-DE" dirty="0" smtClean="0"/>
              <a:t>– für bis zu zwei Zeilen optimiert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1014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5411271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9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2" y="2023576"/>
            <a:ext cx="6479931" cy="1923604"/>
          </a:xfrm>
        </p:spPr>
        <p:txBody>
          <a:bodyPr/>
          <a:lstStyle>
            <a:lvl1pPr>
              <a:defRPr>
                <a:sym typeface="Wingdings" panose="05000000000000000000" pitchFamily="2" charset="2"/>
              </a:defRPr>
            </a:lvl1pPr>
            <a:lvl2pPr>
              <a:defRPr/>
            </a:lvl2pPr>
          </a:lstStyle>
          <a:p>
            <a:pPr lvl="0"/>
            <a:r>
              <a:rPr lang="en-US" noProof="0" dirty="0" err="1" smtClean="0"/>
              <a:t>Erste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r>
              <a:rPr lang="en-US" noProof="0" dirty="0" smtClean="0"/>
              <a:t> hat </a:t>
            </a:r>
            <a:r>
              <a:rPr lang="en-US" noProof="0" dirty="0" err="1" smtClean="0"/>
              <a:t>keine</a:t>
            </a:r>
            <a:r>
              <a:rPr lang="en-US" noProof="0" dirty="0" smtClean="0"/>
              <a:t> </a:t>
            </a:r>
            <a:r>
              <a:rPr lang="en-US" noProof="0" dirty="0" err="1" smtClean="0"/>
              <a:t>Aufzählungszeichen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err="1" smtClean="0"/>
              <a:t>über</a:t>
            </a:r>
            <a:r>
              <a:rPr lang="en-US" noProof="0" dirty="0" smtClean="0"/>
              <a:t> Start  </a:t>
            </a:r>
            <a:r>
              <a:rPr lang="en-US" noProof="0" dirty="0" err="1" smtClean="0"/>
              <a:t>Absatz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einrücken</a:t>
            </a:r>
            <a:r>
              <a:rPr lang="en-US" noProof="0" dirty="0" smtClean="0"/>
              <a:t> in </a:t>
            </a:r>
            <a:r>
              <a:rPr lang="en-US" noProof="0" dirty="0" err="1" smtClean="0"/>
              <a:t>Aufzählung</a:t>
            </a:r>
            <a:r>
              <a:rPr lang="en-US" noProof="0" dirty="0" smtClean="0"/>
              <a:t> </a:t>
            </a:r>
            <a:r>
              <a:rPr lang="en-US" noProof="0" dirty="0" err="1" smtClean="0"/>
              <a:t>wechseln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r>
              <a:rPr lang="en-US" noProof="0" dirty="0" smtClean="0"/>
              <a:t> </a:t>
            </a:r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8018655" y="6304281"/>
            <a:ext cx="460062" cy="138499"/>
          </a:xfrm>
        </p:spPr>
        <p:txBody>
          <a:bodyPr/>
          <a:lstStyle/>
          <a:p>
            <a:r>
              <a:rPr lang="de-AT" dirty="0" smtClean="0">
                <a:solidFill>
                  <a:srgbClr val="4691AF"/>
                </a:solidFill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</a:rPr>
              <a:pPr/>
              <a:t>‹Nr.›</a:t>
            </a:fld>
            <a:endParaRPr lang="de-AT" dirty="0">
              <a:solidFill>
                <a:srgbClr val="4691AF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err="1" smtClean="0"/>
              <a:t>Überschrift</a:t>
            </a:r>
            <a:r>
              <a:rPr lang="en-US" noProof="0" dirty="0" smtClean="0"/>
              <a:t>, </a:t>
            </a:r>
            <a:r>
              <a:rPr lang="en-US" noProof="0" dirty="0" err="1" smtClean="0"/>
              <a:t>nach</a:t>
            </a:r>
            <a:r>
              <a:rPr lang="en-US" noProof="0" dirty="0" smtClean="0"/>
              <a:t> </a:t>
            </a:r>
            <a:r>
              <a:rPr lang="en-US" noProof="0" dirty="0" err="1" smtClean="0"/>
              <a:t>Möglichkeit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einzeilig</a:t>
            </a:r>
            <a:endParaRPr lang="en-US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666752" y="4943478"/>
            <a:ext cx="6479931" cy="641201"/>
          </a:xfrm>
        </p:spPr>
        <p:txBody>
          <a:bodyPr/>
          <a:lstStyle>
            <a:lvl1pPr marL="273050" indent="-273050">
              <a:buClr>
                <a:schemeClr val="accent2"/>
              </a:buClr>
              <a:buSzPct val="80000"/>
              <a:buFont typeface="Wingdings" panose="05000000000000000000" pitchFamily="2" charset="2"/>
              <a:buChar char=""/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dirty="0" err="1" smtClean="0"/>
              <a:t>Hier</a:t>
            </a:r>
            <a:r>
              <a:rPr lang="en-US" noProof="0" dirty="0" smtClean="0"/>
              <a:t> </a:t>
            </a:r>
            <a:r>
              <a:rPr lang="en-US" noProof="0" dirty="0" err="1" smtClean="0"/>
              <a:t>ist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Bereich</a:t>
            </a:r>
            <a:r>
              <a:rPr lang="en-US" noProof="0" dirty="0" smtClean="0"/>
              <a:t> </a:t>
            </a:r>
            <a:r>
              <a:rPr lang="en-US" noProof="0" dirty="0" err="1" smtClean="0"/>
              <a:t>für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eine</a:t>
            </a:r>
            <a:r>
              <a:rPr lang="en-US" noProof="0" dirty="0" smtClean="0"/>
              <a:t> </a:t>
            </a:r>
            <a:r>
              <a:rPr lang="en-US" noProof="0" dirty="0" err="1" smtClean="0"/>
              <a:t>Hervorhebung</a:t>
            </a:r>
            <a:r>
              <a:rPr lang="en-US" noProof="0" dirty="0" smtClean="0"/>
              <a:t> </a:t>
            </a:r>
            <a:r>
              <a:rPr lang="en-US" noProof="0" dirty="0" err="1" smtClean="0"/>
              <a:t>oder</a:t>
            </a:r>
            <a:r>
              <a:rPr lang="en-US" noProof="0" dirty="0" smtClean="0"/>
              <a:t> </a:t>
            </a:r>
            <a:r>
              <a:rPr lang="en-US" noProof="0" dirty="0" err="1" smtClean="0"/>
              <a:t>Conclusio</a:t>
            </a:r>
            <a:r>
              <a:rPr lang="en-US" noProof="0" dirty="0" smtClean="0"/>
              <a:t>, das </a:t>
            </a:r>
            <a:r>
              <a:rPr lang="en-US" noProof="0" dirty="0" err="1" smtClean="0"/>
              <a:t>Textfeld</a:t>
            </a:r>
            <a:r>
              <a:rPr lang="en-US" noProof="0" dirty="0" smtClean="0"/>
              <a:t> </a:t>
            </a:r>
            <a:r>
              <a:rPr lang="en-US" noProof="0" dirty="0" err="1" smtClean="0"/>
              <a:t>erweitert</a:t>
            </a:r>
            <a:r>
              <a:rPr lang="en-US" noProof="0" dirty="0" smtClean="0"/>
              <a:t> </a:t>
            </a:r>
            <a:r>
              <a:rPr lang="en-US" noProof="0" dirty="0" err="1" smtClean="0"/>
              <a:t>sich</a:t>
            </a:r>
            <a:r>
              <a:rPr lang="en-US" noProof="0" dirty="0" smtClean="0"/>
              <a:t> </a:t>
            </a:r>
            <a:r>
              <a:rPr lang="en-US" noProof="0" dirty="0" err="1" smtClean="0"/>
              <a:t>automatisch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066483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00637857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Überschrift</a:t>
            </a:r>
            <a:r>
              <a:rPr lang="en-US" noProof="0" dirty="0" smtClean="0"/>
              <a:t>, </a:t>
            </a:r>
            <a:r>
              <a:rPr lang="en-US" noProof="0" dirty="0" err="1" smtClean="0"/>
              <a:t>nach</a:t>
            </a:r>
            <a:r>
              <a:rPr lang="en-US" noProof="0" dirty="0" smtClean="0"/>
              <a:t> </a:t>
            </a:r>
            <a:r>
              <a:rPr lang="en-US" noProof="0" dirty="0" err="1" smtClean="0"/>
              <a:t>Möglichkeit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einzeilig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2" y="2023579"/>
            <a:ext cx="6479931" cy="320601"/>
          </a:xfrm>
        </p:spPr>
        <p:txBody>
          <a:bodyPr/>
          <a:lstStyle>
            <a:lvl1pPr>
              <a:defRPr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AT" noProof="0" dirty="0" smtClean="0"/>
              <a:t>Zwischenüberschrift bitte unbedingt einzeilig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>
          <a:xfrm>
            <a:off x="8018655" y="6304281"/>
            <a:ext cx="460062" cy="138499"/>
          </a:xfrm>
        </p:spPr>
        <p:txBody>
          <a:bodyPr/>
          <a:lstStyle/>
          <a:p>
            <a:r>
              <a:rPr lang="de-AT" dirty="0" smtClean="0">
                <a:solidFill>
                  <a:srgbClr val="4691AF"/>
                </a:solidFill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</a:rPr>
              <a:pPr/>
              <a:t>‹Nr.›</a:t>
            </a:fld>
            <a:endParaRPr lang="de-AT" dirty="0">
              <a:solidFill>
                <a:srgbClr val="4691AF"/>
              </a:solidFill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5" hasCustomPrompt="1"/>
          </p:nvPr>
        </p:nvSpPr>
        <p:spPr>
          <a:xfrm>
            <a:off x="666752" y="2346305"/>
            <a:ext cx="6479931" cy="1923604"/>
          </a:xfrm>
        </p:spPr>
        <p:txBody>
          <a:bodyPr/>
          <a:lstStyle>
            <a:lvl1pPr>
              <a:defRPr baseline="0">
                <a:sym typeface="Wingdings" panose="05000000000000000000" pitchFamily="2" charset="2"/>
              </a:defRPr>
            </a:lvl1pPr>
          </a:lstStyle>
          <a:p>
            <a:pPr lvl="0"/>
            <a:r>
              <a:rPr lang="en-US" noProof="0" dirty="0" err="1" smtClean="0"/>
              <a:t>Erste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r>
              <a:rPr lang="en-US" noProof="0" dirty="0" smtClean="0"/>
              <a:t> hat </a:t>
            </a:r>
            <a:r>
              <a:rPr lang="en-US" noProof="0" dirty="0" err="1" smtClean="0"/>
              <a:t>keine</a:t>
            </a:r>
            <a:r>
              <a:rPr lang="en-US" noProof="0" dirty="0" smtClean="0"/>
              <a:t> </a:t>
            </a:r>
            <a:r>
              <a:rPr lang="en-US" noProof="0" dirty="0" err="1" smtClean="0"/>
              <a:t>Aufzählungszeichen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err="1" smtClean="0"/>
              <a:t>über</a:t>
            </a:r>
            <a:r>
              <a:rPr lang="en-US" noProof="0" dirty="0" smtClean="0"/>
              <a:t> Start  </a:t>
            </a:r>
            <a:r>
              <a:rPr lang="en-US" noProof="0" dirty="0" err="1" smtClean="0"/>
              <a:t>Absatz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einrücken</a:t>
            </a:r>
            <a:r>
              <a:rPr lang="en-US" noProof="0" dirty="0" smtClean="0"/>
              <a:t> in </a:t>
            </a:r>
            <a:r>
              <a:rPr lang="en-US" noProof="0" dirty="0" err="1" smtClean="0"/>
              <a:t>Aufzählung</a:t>
            </a:r>
            <a:r>
              <a:rPr lang="en-US" noProof="0" dirty="0" smtClean="0"/>
              <a:t> </a:t>
            </a:r>
            <a:r>
              <a:rPr lang="en-US" noProof="0" dirty="0" err="1" smtClean="0"/>
              <a:t>wechseln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12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66752" y="4943478"/>
            <a:ext cx="6479931" cy="641201"/>
          </a:xfrm>
        </p:spPr>
        <p:txBody>
          <a:bodyPr/>
          <a:lstStyle>
            <a:lvl1pPr marL="273050" indent="-273050">
              <a:buClr>
                <a:schemeClr val="accent2"/>
              </a:buClr>
              <a:buSzPct val="80000"/>
              <a:buFont typeface="Wingdings" panose="05000000000000000000" pitchFamily="2" charset="2"/>
              <a:buChar char=""/>
              <a:defRPr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dirty="0" err="1" smtClean="0"/>
              <a:t>Hier</a:t>
            </a:r>
            <a:r>
              <a:rPr lang="en-US" noProof="0" dirty="0" smtClean="0"/>
              <a:t> </a:t>
            </a:r>
            <a:r>
              <a:rPr lang="en-US" noProof="0" dirty="0" err="1" smtClean="0"/>
              <a:t>ist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Bereich</a:t>
            </a:r>
            <a:r>
              <a:rPr lang="en-US" noProof="0" dirty="0" smtClean="0"/>
              <a:t> </a:t>
            </a:r>
            <a:r>
              <a:rPr lang="en-US" noProof="0" dirty="0" err="1" smtClean="0"/>
              <a:t>für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eine</a:t>
            </a:r>
            <a:r>
              <a:rPr lang="en-US" noProof="0" dirty="0" smtClean="0"/>
              <a:t> </a:t>
            </a:r>
            <a:r>
              <a:rPr lang="en-US" noProof="0" dirty="0" err="1" smtClean="0"/>
              <a:t>Hervorhebung</a:t>
            </a:r>
            <a:r>
              <a:rPr lang="en-US" noProof="0" dirty="0" smtClean="0"/>
              <a:t> </a:t>
            </a:r>
            <a:r>
              <a:rPr lang="en-US" noProof="0" dirty="0" err="1" smtClean="0"/>
              <a:t>oder</a:t>
            </a:r>
            <a:r>
              <a:rPr lang="en-US" noProof="0" dirty="0" smtClean="0"/>
              <a:t> </a:t>
            </a:r>
            <a:r>
              <a:rPr lang="en-US" noProof="0" dirty="0" err="1" smtClean="0"/>
              <a:t>Conclusio</a:t>
            </a:r>
            <a:r>
              <a:rPr lang="en-US" noProof="0" dirty="0" smtClean="0"/>
              <a:t>, das </a:t>
            </a:r>
            <a:r>
              <a:rPr lang="en-US" noProof="0" dirty="0" err="1" smtClean="0"/>
              <a:t>Textfeld</a:t>
            </a:r>
            <a:r>
              <a:rPr lang="en-US" noProof="0" dirty="0" smtClean="0"/>
              <a:t> </a:t>
            </a:r>
            <a:r>
              <a:rPr lang="en-US" noProof="0" dirty="0" err="1" smtClean="0"/>
              <a:t>erweitert</a:t>
            </a:r>
            <a:r>
              <a:rPr lang="en-US" noProof="0" dirty="0" smtClean="0"/>
              <a:t> </a:t>
            </a:r>
            <a:r>
              <a:rPr lang="en-US" noProof="0" dirty="0" err="1" smtClean="0"/>
              <a:t>sich</a:t>
            </a:r>
            <a:r>
              <a:rPr lang="en-US" noProof="0" dirty="0" smtClean="0"/>
              <a:t> </a:t>
            </a:r>
            <a:r>
              <a:rPr lang="en-US" noProof="0" dirty="0" err="1" smtClean="0"/>
              <a:t>automatisch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295535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groß und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15369241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0" y="3175"/>
            <a:ext cx="9144000" cy="685482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en-US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28268" y="545253"/>
            <a:ext cx="6767322" cy="1115690"/>
          </a:xfrm>
        </p:spPr>
        <p:txBody>
          <a:bodyPr anchor="t" anchorCtr="0"/>
          <a:lstStyle>
            <a:lvl1pPr>
              <a:defRPr baseline="0">
                <a:sym typeface="Wingdings" panose="05000000000000000000" pitchFamily="2" charset="2"/>
              </a:defRPr>
            </a:lvl1pPr>
          </a:lstStyle>
          <a:p>
            <a:r>
              <a:rPr lang="de-AT" noProof="0" smtClean="0"/>
              <a:t>Titel, möglichst auf ruhigem Bildhintergrund </a:t>
            </a:r>
            <a:br>
              <a:rPr lang="de-AT" noProof="0" smtClean="0"/>
            </a:br>
            <a:r>
              <a:rPr lang="de-AT" noProof="0" smtClean="0"/>
              <a:t> bei Bedarf auf weiße Schrift ändern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28216542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noProof="0" dirty="0" err="1" smtClean="0"/>
              <a:t>Überschrift</a:t>
            </a:r>
            <a:r>
              <a:rPr lang="en-US" noProof="0" dirty="0" smtClean="0"/>
              <a:t>, </a:t>
            </a:r>
            <a:r>
              <a:rPr lang="en-US" noProof="0" dirty="0" err="1" smtClean="0"/>
              <a:t>nach</a:t>
            </a:r>
            <a:r>
              <a:rPr lang="en-US" noProof="0" dirty="0" smtClean="0"/>
              <a:t> </a:t>
            </a:r>
            <a:r>
              <a:rPr lang="en-US" noProof="0" dirty="0" err="1" smtClean="0"/>
              <a:t>Möglichkeit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einzeilig</a:t>
            </a:r>
            <a:endParaRPr 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018655" y="6304281"/>
            <a:ext cx="460062" cy="138499"/>
          </a:xfrm>
        </p:spPr>
        <p:txBody>
          <a:bodyPr/>
          <a:lstStyle/>
          <a:p>
            <a:r>
              <a:rPr lang="de-AT" dirty="0" smtClean="0">
                <a:solidFill>
                  <a:srgbClr val="4691AF"/>
                </a:solidFill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</a:rPr>
              <a:pPr/>
              <a:t>‹Nr.›</a:t>
            </a:fld>
            <a:endParaRPr lang="de-AT" dirty="0">
              <a:solidFill>
                <a:srgbClr val="4691AF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>
          <a:xfrm>
            <a:off x="666752" y="1983076"/>
            <a:ext cx="6479931" cy="692497"/>
          </a:xfrm>
        </p:spPr>
        <p:txBody>
          <a:bodyPr/>
          <a:lstStyle>
            <a:lvl1pPr>
              <a:lnSpc>
                <a:spcPts val="2700"/>
              </a:lnSpc>
              <a:defRPr sz="2400" baseline="0">
                <a:solidFill>
                  <a:schemeClr val="accent1"/>
                </a:solidFill>
                <a:latin typeface="+mj-lt"/>
              </a:defRPr>
            </a:lvl1pPr>
            <a:lvl2pPr>
              <a:lnSpc>
                <a:spcPts val="2700"/>
              </a:lnSpc>
              <a:defRPr sz="2400"/>
            </a:lvl2pPr>
            <a:lvl3pPr>
              <a:lnSpc>
                <a:spcPts val="2700"/>
              </a:lnSpc>
              <a:defRPr sz="2400"/>
            </a:lvl3pPr>
            <a:lvl4pPr>
              <a:lnSpc>
                <a:spcPts val="2700"/>
              </a:lnSpc>
              <a:defRPr sz="2400"/>
            </a:lvl4pPr>
            <a:lvl5pPr>
              <a:lnSpc>
                <a:spcPts val="2700"/>
              </a:lnSpc>
              <a:defRPr sz="2400"/>
            </a:lvl5pPr>
          </a:lstStyle>
          <a:p>
            <a:pPr lvl="0"/>
            <a:r>
              <a:rPr lang="en-US" noProof="0" dirty="0" err="1" smtClean="0"/>
              <a:t>Bitte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hier</a:t>
            </a:r>
            <a:r>
              <a:rPr lang="en-US" noProof="0" dirty="0" smtClean="0"/>
              <a:t> das </a:t>
            </a:r>
            <a:r>
              <a:rPr lang="en-US" noProof="0" dirty="0" err="1" smtClean="0"/>
              <a:t>Zitat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eingeben</a:t>
            </a:r>
            <a:r>
              <a:rPr lang="en-US" noProof="0" dirty="0" smtClean="0"/>
              <a:t> -</a:t>
            </a:r>
            <a:br>
              <a:rPr lang="en-US" noProof="0" dirty="0" smtClean="0"/>
            </a:br>
            <a:r>
              <a:rPr lang="en-US" noProof="0" dirty="0" smtClean="0"/>
              <a:t>das </a:t>
            </a:r>
            <a:r>
              <a:rPr lang="en-US" noProof="0" dirty="0" err="1" smtClean="0"/>
              <a:t>Textfeld</a:t>
            </a:r>
            <a:r>
              <a:rPr lang="en-US" noProof="0" dirty="0" smtClean="0"/>
              <a:t> </a:t>
            </a:r>
            <a:r>
              <a:rPr lang="en-US" noProof="0" dirty="0" err="1" smtClean="0"/>
              <a:t>erweitert</a:t>
            </a:r>
            <a:r>
              <a:rPr lang="en-US" noProof="0" dirty="0" smtClean="0"/>
              <a:t> </a:t>
            </a:r>
            <a:r>
              <a:rPr lang="en-US" noProof="0" dirty="0" err="1" smtClean="0"/>
              <a:t>sich</a:t>
            </a:r>
            <a:r>
              <a:rPr lang="en-US" noProof="0" dirty="0" smtClean="0"/>
              <a:t> </a:t>
            </a:r>
            <a:r>
              <a:rPr lang="en-US" noProof="0" dirty="0" err="1" smtClean="0"/>
              <a:t>automatisch</a:t>
            </a:r>
            <a:r>
              <a:rPr lang="en-US" noProof="0" dirty="0" smtClean="0"/>
              <a:t> 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82937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84425539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1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Überschrift</a:t>
            </a:r>
            <a:r>
              <a:rPr lang="en-US" noProof="0" dirty="0" smtClean="0"/>
              <a:t>, </a:t>
            </a:r>
            <a:r>
              <a:rPr lang="en-US" noProof="0" dirty="0" err="1" smtClean="0"/>
              <a:t>nach</a:t>
            </a:r>
            <a:r>
              <a:rPr lang="en-US" noProof="0" dirty="0" smtClean="0"/>
              <a:t> </a:t>
            </a:r>
            <a:r>
              <a:rPr lang="en-US" noProof="0" dirty="0" err="1" smtClean="0"/>
              <a:t>Möglichkeit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einzeilig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55527" y="2023579"/>
            <a:ext cx="3821723" cy="1603003"/>
          </a:xfrm>
        </p:spPr>
        <p:txBody>
          <a:bodyPr/>
          <a:lstStyle>
            <a:lvl1pPr>
              <a:defRPr b="1" baseline="0">
                <a:solidFill>
                  <a:schemeClr val="accent1"/>
                </a:solidFill>
                <a:sym typeface="Wingdings" panose="05000000000000000000" pitchFamily="2" charset="2"/>
              </a:defRPr>
            </a:lvl1pPr>
            <a:lvl2pPr marL="0" indent="0">
              <a:buNone/>
              <a:defRPr baseline="0"/>
            </a:lvl2pPr>
          </a:lstStyle>
          <a:p>
            <a:pPr lvl="0"/>
            <a:r>
              <a:rPr lang="en-US" noProof="0" dirty="0" err="1" smtClean="0"/>
              <a:t>Zwischenüberschrift</a:t>
            </a:r>
            <a:r>
              <a:rPr lang="en-US" noProof="0" dirty="0" smtClean="0"/>
              <a:t> – </a:t>
            </a:r>
            <a:r>
              <a:rPr lang="en-US" noProof="0" dirty="0" err="1" smtClean="0"/>
              <a:t>mit</a:t>
            </a:r>
            <a:r>
              <a:rPr lang="en-US" noProof="0" dirty="0" smtClean="0"/>
              <a:t> Start  </a:t>
            </a:r>
            <a:r>
              <a:rPr lang="en-US" noProof="0" dirty="0" err="1" smtClean="0"/>
              <a:t>Absatz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einrücken</a:t>
            </a:r>
            <a:r>
              <a:rPr lang="en-US" noProof="0" dirty="0" smtClean="0"/>
              <a:t> in </a:t>
            </a:r>
            <a:r>
              <a:rPr lang="en-US" noProof="0" dirty="0" err="1" smtClean="0"/>
              <a:t>Textbereich</a:t>
            </a:r>
            <a:r>
              <a:rPr lang="en-US" noProof="0" dirty="0" smtClean="0"/>
              <a:t> </a:t>
            </a:r>
            <a:r>
              <a:rPr lang="en-US" noProof="0" dirty="0" err="1" smtClean="0"/>
              <a:t>wechseln</a:t>
            </a:r>
            <a:endParaRPr lang="en-US" noProof="0" dirty="0" smtClean="0"/>
          </a:p>
          <a:p>
            <a:pPr lvl="1"/>
            <a:r>
              <a:rPr lang="en-US" noProof="0" dirty="0" smtClean="0"/>
              <a:t>Ab </a:t>
            </a:r>
            <a:r>
              <a:rPr lang="en-US" noProof="0" dirty="0" err="1" smtClean="0"/>
              <a:t>hier</a:t>
            </a:r>
            <a:r>
              <a:rPr lang="en-US" noProof="0" dirty="0" smtClean="0"/>
              <a:t> </a:t>
            </a:r>
            <a:r>
              <a:rPr lang="en-US" noProof="0" dirty="0" err="1" smtClean="0"/>
              <a:t>können</a:t>
            </a:r>
            <a:r>
              <a:rPr lang="en-US" noProof="0" dirty="0" smtClean="0"/>
              <a:t> </a:t>
            </a:r>
            <a:r>
              <a:rPr lang="en-US" noProof="0" dirty="0" err="1" smtClean="0"/>
              <a:t>Sie</a:t>
            </a:r>
            <a:r>
              <a:rPr lang="en-US" noProof="0" dirty="0" smtClean="0"/>
              <a:t> </a:t>
            </a:r>
            <a:r>
              <a:rPr lang="en-US" noProof="0" dirty="0" err="1" smtClean="0"/>
              <a:t>Bildbeschriebungen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eingeben</a:t>
            </a:r>
            <a:endParaRPr lang="en-US" noProof="0" dirty="0" smtClean="0"/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8215" y="5627037"/>
            <a:ext cx="3821723" cy="205184"/>
          </a:xfrm>
        </p:spPr>
        <p:txBody>
          <a:bodyPr/>
          <a:lstStyle>
            <a:lvl1pPr>
              <a:lnSpc>
                <a:spcPts val="1600"/>
              </a:lnSpc>
              <a:defRPr sz="140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en-US" noProof="0" dirty="0" err="1" smtClean="0"/>
              <a:t>Bildblegende</a:t>
            </a:r>
            <a:r>
              <a:rPr lang="en-US" noProof="0" dirty="0" smtClean="0"/>
              <a:t> </a:t>
            </a:r>
            <a:r>
              <a:rPr lang="en-US" noProof="0" dirty="0" err="1" smtClean="0"/>
              <a:t>bitte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hier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eingeben</a:t>
            </a:r>
            <a:endParaRPr lang="en-US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2" y="1951038"/>
            <a:ext cx="3823188" cy="3508375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en-US" noProof="0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5"/>
          </p:nvPr>
        </p:nvSpPr>
        <p:spPr>
          <a:xfrm>
            <a:off x="8018655" y="6304281"/>
            <a:ext cx="460062" cy="138499"/>
          </a:xfrm>
        </p:spPr>
        <p:txBody>
          <a:bodyPr/>
          <a:lstStyle/>
          <a:p>
            <a:r>
              <a:rPr lang="de-AT" dirty="0" smtClean="0">
                <a:solidFill>
                  <a:srgbClr val="4691AF"/>
                </a:solidFill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</a:rPr>
              <a:pPr/>
              <a:t>‹Nr.›</a:t>
            </a:fld>
            <a:endParaRPr lang="de-AT" dirty="0">
              <a:solidFill>
                <a:srgbClr val="4691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2519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Objekte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602793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5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 smtClean="0"/>
              <a:t>Überschrift, nach Möglichkeit einzeilig</a:t>
            </a:r>
            <a:endParaRPr lang="de-AT" noProof="0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5"/>
          </p:nvPr>
        </p:nvSpPr>
        <p:spPr>
          <a:xfrm>
            <a:off x="666752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5" name="Inhaltsplatzhalter 8"/>
          <p:cNvSpPr>
            <a:spLocks noGrp="1"/>
          </p:cNvSpPr>
          <p:nvPr>
            <p:ph sz="quarter" idx="16"/>
          </p:nvPr>
        </p:nvSpPr>
        <p:spPr>
          <a:xfrm>
            <a:off x="3326424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6" name="Inhaltsplatzhalter 8"/>
          <p:cNvSpPr>
            <a:spLocks noGrp="1"/>
          </p:cNvSpPr>
          <p:nvPr>
            <p:ph sz="quarter" idx="17"/>
          </p:nvPr>
        </p:nvSpPr>
        <p:spPr>
          <a:xfrm>
            <a:off x="5986098" y="1951038"/>
            <a:ext cx="2492619" cy="1587690"/>
          </a:xfrm>
          <a:solidFill>
            <a:schemeClr val="bg2"/>
          </a:solidFill>
        </p:spPr>
        <p:txBody>
          <a:bodyPr>
            <a:noAutofit/>
          </a:bodyPr>
          <a:lstStyle/>
          <a:p>
            <a:pPr lvl="0"/>
            <a:endParaRPr lang="de-AT" noProof="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8"/>
          </p:nvPr>
        </p:nvSpPr>
        <p:spPr>
          <a:xfrm>
            <a:off x="8018655" y="6304281"/>
            <a:ext cx="460062" cy="138499"/>
          </a:xfrm>
        </p:spPr>
        <p:txBody>
          <a:bodyPr/>
          <a:lstStyle/>
          <a:p>
            <a:r>
              <a:rPr lang="de-AT" dirty="0" smtClean="0">
                <a:solidFill>
                  <a:srgbClr val="4691AF"/>
                </a:solidFill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</a:rPr>
              <a:pPr/>
              <a:t>‹Nr.›</a:t>
            </a:fld>
            <a:endParaRPr lang="de-AT" dirty="0">
              <a:solidFill>
                <a:srgbClr val="4691AF"/>
              </a:solidFill>
            </a:endParaRP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666752" y="3770080"/>
            <a:ext cx="2492619" cy="961802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 marL="0" indent="0">
              <a:buNone/>
              <a:defRPr baseline="0"/>
            </a:lvl2pPr>
          </a:lstStyle>
          <a:p>
            <a:pPr lvl="0"/>
            <a:r>
              <a:rPr lang="en-US" noProof="0" dirty="0" err="1" smtClean="0"/>
              <a:t>Zwischenüberschrift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Beschreibung</a:t>
            </a:r>
            <a:r>
              <a:rPr lang="en-US" noProof="0" dirty="0" smtClean="0"/>
              <a:t> der </a:t>
            </a:r>
            <a:r>
              <a:rPr lang="en-US" noProof="0" dirty="0" err="1" smtClean="0"/>
              <a:t>Grafik</a:t>
            </a:r>
            <a:r>
              <a:rPr lang="en-US" noProof="0" dirty="0" smtClean="0"/>
              <a:t> </a:t>
            </a:r>
            <a:r>
              <a:rPr lang="en-US" noProof="0" dirty="0" err="1" smtClean="0"/>
              <a:t>oder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Bildes</a:t>
            </a:r>
            <a:endParaRPr lang="en-US" noProof="0" dirty="0" smtClean="0"/>
          </a:p>
        </p:txBody>
      </p:sp>
      <p:sp>
        <p:nvSpPr>
          <p:cNvPr id="20" name="Textplatzhalt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3326424" y="3770080"/>
            <a:ext cx="2492619" cy="961802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 dirty="0" err="1" smtClean="0"/>
              <a:t>Zwischenüberschrift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Beschreibung</a:t>
            </a:r>
            <a:r>
              <a:rPr lang="en-US" noProof="0" dirty="0" smtClean="0"/>
              <a:t> der </a:t>
            </a:r>
            <a:r>
              <a:rPr lang="en-US" noProof="0" dirty="0" err="1" smtClean="0"/>
              <a:t>Grafik</a:t>
            </a:r>
            <a:r>
              <a:rPr lang="en-US" noProof="0" dirty="0" smtClean="0"/>
              <a:t> </a:t>
            </a:r>
            <a:r>
              <a:rPr lang="en-US" noProof="0" dirty="0" err="1" smtClean="0"/>
              <a:t>oder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Bildes</a:t>
            </a:r>
            <a:endParaRPr lang="en-US" noProof="0" dirty="0" smtClean="0"/>
          </a:p>
        </p:txBody>
      </p:sp>
      <p:sp>
        <p:nvSpPr>
          <p:cNvPr id="21" name="Textplatzhalt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5986098" y="3770080"/>
            <a:ext cx="2492619" cy="961802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 noProof="0" dirty="0" err="1" smtClean="0"/>
              <a:t>Zwischenüberschrift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Beschreibung</a:t>
            </a:r>
            <a:r>
              <a:rPr lang="en-US" noProof="0" dirty="0" smtClean="0"/>
              <a:t> der </a:t>
            </a:r>
            <a:r>
              <a:rPr lang="en-US" noProof="0" dirty="0" err="1" smtClean="0"/>
              <a:t>Grafik</a:t>
            </a:r>
            <a:r>
              <a:rPr lang="en-US" noProof="0" dirty="0" smtClean="0"/>
              <a:t> </a:t>
            </a:r>
            <a:r>
              <a:rPr lang="en-US" noProof="0" dirty="0" err="1" smtClean="0"/>
              <a:t>oder</a:t>
            </a:r>
            <a:r>
              <a:rPr lang="en-US" noProof="0" dirty="0" smtClean="0"/>
              <a:t> des </a:t>
            </a:r>
            <a:r>
              <a:rPr lang="en-US" noProof="0" dirty="0" err="1" smtClean="0"/>
              <a:t>Bildes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674923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Fotos und Bildle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5523320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9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8216" y="5801428"/>
            <a:ext cx="7808303" cy="410369"/>
          </a:xfrm>
        </p:spPr>
        <p:txBody>
          <a:bodyPr>
            <a:spAutoFit/>
          </a:bodyPr>
          <a:lstStyle>
            <a:lvl1pPr>
              <a:lnSpc>
                <a:spcPts val="1600"/>
              </a:lnSpc>
              <a:defRPr sz="1400" baseline="0"/>
            </a:lvl1pPr>
            <a:lvl2pPr>
              <a:lnSpc>
                <a:spcPts val="1600"/>
              </a:lnSpc>
              <a:defRPr sz="1400"/>
            </a:lvl2pPr>
            <a:lvl3pPr>
              <a:lnSpc>
                <a:spcPts val="1600"/>
              </a:lnSpc>
              <a:defRPr sz="1400"/>
            </a:lvl3pPr>
            <a:lvl4pPr>
              <a:lnSpc>
                <a:spcPts val="1600"/>
              </a:lnSpc>
              <a:defRPr sz="1400"/>
            </a:lvl4pPr>
            <a:lvl5pPr>
              <a:lnSpc>
                <a:spcPts val="1600"/>
              </a:lnSpc>
              <a:defRPr sz="1400"/>
            </a:lvl5pPr>
          </a:lstStyle>
          <a:p>
            <a:pPr lvl="0"/>
            <a:r>
              <a:rPr lang="en-US" noProof="0" dirty="0" err="1" smtClean="0"/>
              <a:t>Bildlegende</a:t>
            </a:r>
            <a:r>
              <a:rPr lang="en-US" noProof="0" dirty="0" smtClean="0"/>
              <a:t> </a:t>
            </a:r>
            <a:r>
              <a:rPr lang="en-US" noProof="0" dirty="0" err="1" smtClean="0"/>
              <a:t>bitte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hier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eingeben</a:t>
            </a:r>
            <a:r>
              <a:rPr lang="en-US" noProof="0" dirty="0" smtClean="0"/>
              <a:t> </a:t>
            </a:r>
            <a:br>
              <a:rPr lang="en-US" noProof="0" dirty="0" smtClean="0"/>
            </a:br>
            <a:r>
              <a:rPr lang="en-US" noProof="0" dirty="0" smtClean="0"/>
              <a:t>– </a:t>
            </a:r>
            <a:r>
              <a:rPr lang="en-US" noProof="0" dirty="0" err="1" smtClean="0"/>
              <a:t>Textfeld</a:t>
            </a:r>
            <a:r>
              <a:rPr lang="en-US" noProof="0" dirty="0" smtClean="0"/>
              <a:t> </a:t>
            </a:r>
            <a:r>
              <a:rPr lang="en-US" noProof="0" dirty="0" err="1" smtClean="0"/>
              <a:t>erweitert</a:t>
            </a:r>
            <a:r>
              <a:rPr lang="en-US" noProof="0" dirty="0" smtClean="0"/>
              <a:t> </a:t>
            </a:r>
            <a:r>
              <a:rPr lang="en-US" noProof="0" dirty="0" err="1" smtClean="0"/>
              <a:t>sich</a:t>
            </a:r>
            <a:r>
              <a:rPr lang="en-US" noProof="0" dirty="0" smtClean="0"/>
              <a:t> </a:t>
            </a:r>
            <a:r>
              <a:rPr lang="en-US" noProof="0" dirty="0" err="1" smtClean="0"/>
              <a:t>automatisch</a:t>
            </a:r>
            <a:endParaRPr lang="en-US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>
          <a:xfrm>
            <a:off x="666752" y="1951040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1" name="Bildplatzhalter 4"/>
          <p:cNvSpPr>
            <a:spLocks noGrp="1"/>
          </p:cNvSpPr>
          <p:nvPr>
            <p:ph type="pic" sz="quarter" idx="15"/>
          </p:nvPr>
        </p:nvSpPr>
        <p:spPr>
          <a:xfrm>
            <a:off x="666752" y="3901337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3" name="Bildplatzhalter 4"/>
          <p:cNvSpPr>
            <a:spLocks noGrp="1"/>
          </p:cNvSpPr>
          <p:nvPr>
            <p:ph type="pic" sz="quarter" idx="16"/>
          </p:nvPr>
        </p:nvSpPr>
        <p:spPr>
          <a:xfrm>
            <a:off x="3324960" y="1951040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4" name="Bildplatzhalter 4"/>
          <p:cNvSpPr>
            <a:spLocks noGrp="1"/>
          </p:cNvSpPr>
          <p:nvPr>
            <p:ph type="pic" sz="quarter" idx="17"/>
          </p:nvPr>
        </p:nvSpPr>
        <p:spPr>
          <a:xfrm>
            <a:off x="3324960" y="3901337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5" name="Bildplatzhalter 4"/>
          <p:cNvSpPr>
            <a:spLocks noGrp="1"/>
          </p:cNvSpPr>
          <p:nvPr>
            <p:ph type="pic" sz="quarter" idx="18"/>
          </p:nvPr>
        </p:nvSpPr>
        <p:spPr>
          <a:xfrm>
            <a:off x="5986098" y="1951040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6" name="Bildplatzhalter 4"/>
          <p:cNvSpPr>
            <a:spLocks noGrp="1"/>
          </p:cNvSpPr>
          <p:nvPr>
            <p:ph type="pic" sz="quarter" idx="19"/>
          </p:nvPr>
        </p:nvSpPr>
        <p:spPr>
          <a:xfrm>
            <a:off x="5986098" y="3901337"/>
            <a:ext cx="2492619" cy="1770297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de-AT" noProof="0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20"/>
          </p:nvPr>
        </p:nvSpPr>
        <p:spPr>
          <a:xfrm>
            <a:off x="8018655" y="6304281"/>
            <a:ext cx="460062" cy="138499"/>
          </a:xfrm>
        </p:spPr>
        <p:txBody>
          <a:bodyPr/>
          <a:lstStyle/>
          <a:p>
            <a:r>
              <a:rPr lang="de-AT" dirty="0" smtClean="0">
                <a:solidFill>
                  <a:srgbClr val="4691AF"/>
                </a:solidFill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</a:rPr>
              <a:pPr/>
              <a:t>‹Nr.›</a:t>
            </a:fld>
            <a:endParaRPr lang="de-AT" dirty="0">
              <a:solidFill>
                <a:srgbClr val="4691AF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Überschrift, </a:t>
            </a:r>
            <a:r>
              <a:rPr lang="en-US" noProof="0" dirty="0" err="1" smtClean="0"/>
              <a:t>nach</a:t>
            </a:r>
            <a:r>
              <a:rPr lang="de-DE" dirty="0" smtClean="0"/>
              <a:t> Möglichkeit einzeilig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1073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A9B38978-736F-478A-B1B8-F34D45B9FAC4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4" name="Grafik 3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5" name="Rechteck 4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2233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 groß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24460679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3" name="think-cell Folie" r:id="rId4" imgW="270" imgH="270" progId="TCLayout.ActiveDocument.1">
                  <p:embed/>
                </p:oleObj>
              </mc:Choice>
              <mc:Fallback>
                <p:oleObj name="think-cell Foli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6" hasCustomPrompt="1"/>
          </p:nvPr>
        </p:nvSpPr>
        <p:spPr>
          <a:xfrm>
            <a:off x="334108" y="361950"/>
            <a:ext cx="8475785" cy="6134100"/>
          </a:xfrm>
          <a:solidFill>
            <a:schemeClr val="bg2"/>
          </a:solidFill>
        </p:spPr>
        <p:txBody>
          <a:bodyPr vert="horz" wrap="square" lIns="0" tIns="0" rIns="0" bIns="0" rtlCol="0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de-D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00515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Leere Folie zur freien Gestaltung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018655" y="6304281"/>
            <a:ext cx="460062" cy="138499"/>
          </a:xfrm>
        </p:spPr>
        <p:txBody>
          <a:bodyPr/>
          <a:lstStyle/>
          <a:p>
            <a:r>
              <a:rPr lang="de-AT" dirty="0" smtClean="0">
                <a:solidFill>
                  <a:srgbClr val="4691AF"/>
                </a:solidFill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</a:rPr>
              <a:pPr/>
              <a:t>‹Nr.›</a:t>
            </a:fld>
            <a:endParaRPr lang="de-AT" dirty="0">
              <a:solidFill>
                <a:srgbClr val="4691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55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F8710601-7BB6-417F-A63A-0285E4C8A649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3" name="Grafik 2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221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EEDE8D26-6021-41EB-99E9-0153695B1BC1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6" name="Grafik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811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740CC038-3B95-4D77-AF79-4097FEBD1FC3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6" name="Grafik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3419872" y="6525344"/>
            <a:ext cx="2051288" cy="23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81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tif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6.emf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6" Type="http://schemas.openxmlformats.org/officeDocument/2006/relationships/tags" Target="../tags/tag1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image" Target="../media/image6.emf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39.xml"/><Relationship Id="rId16" Type="http://schemas.openxmlformats.org/officeDocument/2006/relationships/tags" Target="../tags/tag12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vmlDrawing" Target="../drawings/vmlDrawing12.v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vmlDrawing" Target="../drawings/vmlDrawing23.v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6.emf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oleObject" Target="../embeddings/oleObject23.bin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ags" Target="../tags/tag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3"/>
          <p:cNvSpPr txBox="1">
            <a:spLocks noChangeArrowheads="1"/>
          </p:cNvSpPr>
          <p:nvPr/>
        </p:nvSpPr>
        <p:spPr bwMode="auto">
          <a:xfrm>
            <a:off x="2463802" y="1073156"/>
            <a:ext cx="491648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AT" smtClean="0"/>
          </a:p>
        </p:txBody>
      </p:sp>
      <p:sp>
        <p:nvSpPr>
          <p:cNvPr id="1027" name="Text Box 14"/>
          <p:cNvSpPr txBox="1">
            <a:spLocks noChangeArrowheads="1"/>
          </p:cNvSpPr>
          <p:nvPr/>
        </p:nvSpPr>
        <p:spPr bwMode="auto">
          <a:xfrm>
            <a:off x="306391" y="260351"/>
            <a:ext cx="5670655" cy="5539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b="1" smtClean="0">
                <a:solidFill>
                  <a:srgbClr val="0B4EA2"/>
                </a:solidFill>
              </a:rPr>
              <a:t>EU Strategy for the Danube Region</a:t>
            </a:r>
          </a:p>
          <a:p>
            <a:pPr eaLnBrk="1" hangingPunct="1">
              <a:defRPr/>
            </a:pPr>
            <a:r>
              <a:rPr lang="de-DE" sz="1200" b="1" smtClean="0">
                <a:solidFill>
                  <a:srgbClr val="0B4EA2"/>
                </a:solidFill>
              </a:rPr>
              <a:t>Priority Area 1a – To improve mobility and multimodality: Inland waterways</a:t>
            </a:r>
          </a:p>
        </p:txBody>
      </p:sp>
      <p:pic>
        <p:nvPicPr>
          <p:cNvPr id="1028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6" y="6388106"/>
            <a:ext cx="1296987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0" descr="signet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3" y="6388100"/>
            <a:ext cx="100806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Group 23"/>
          <p:cNvGrpSpPr>
            <a:grpSpLocks/>
          </p:cNvGrpSpPr>
          <p:nvPr/>
        </p:nvGrpSpPr>
        <p:grpSpPr bwMode="auto">
          <a:xfrm>
            <a:off x="3148021" y="6308726"/>
            <a:ext cx="1944688" cy="400050"/>
            <a:chOff x="1927" y="4015"/>
            <a:chExt cx="1225" cy="252"/>
          </a:xfrm>
        </p:grpSpPr>
        <p:pic>
          <p:nvPicPr>
            <p:cNvPr id="1035" name="Picture 21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4041"/>
              <a:ext cx="153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" name="Text Box 22"/>
            <p:cNvSpPr txBox="1">
              <a:spLocks noChangeArrowheads="1"/>
            </p:cNvSpPr>
            <p:nvPr userDrawn="1"/>
          </p:nvSpPr>
          <p:spPr bwMode="auto">
            <a:xfrm>
              <a:off x="2050" y="4015"/>
              <a:ext cx="1102" cy="2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de-DE" sz="1000" b="1" smtClean="0">
                  <a:solidFill>
                    <a:srgbClr val="005DA3"/>
                  </a:solidFill>
                </a:rPr>
                <a:t>Ministerul Transporturilor</a:t>
              </a:r>
              <a:br>
                <a:rPr lang="de-DE" sz="1000" b="1" smtClean="0">
                  <a:solidFill>
                    <a:srgbClr val="005DA3"/>
                  </a:solidFill>
                </a:rPr>
              </a:br>
              <a:r>
                <a:rPr lang="de-DE" sz="1000" b="1" smtClean="0">
                  <a:solidFill>
                    <a:srgbClr val="005DA3"/>
                  </a:solidFill>
                </a:rPr>
                <a:t>si Infrastructurii</a:t>
              </a:r>
              <a:endParaRPr lang="de-DE" smtClean="0"/>
            </a:p>
          </p:txBody>
        </p:sp>
      </p:grpSp>
      <p:sp>
        <p:nvSpPr>
          <p:cNvPr id="1031" name="Line 24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19050">
            <a:solidFill>
              <a:srgbClr val="1CB1E7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91" y="6508750"/>
            <a:ext cx="2376487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1CB1E7"/>
                </a:solidFill>
              </a:defRPr>
            </a:lvl1pPr>
          </a:lstStyle>
          <a:p>
            <a:pPr>
              <a:defRPr/>
            </a:pPr>
            <a:r>
              <a:rPr lang="de-DE"/>
              <a:t>Slide No.</a:t>
            </a:r>
            <a:r>
              <a:rPr lang="de-DE" b="0"/>
              <a:t> </a:t>
            </a:r>
            <a:fld id="{F2457623-BFE3-4924-A841-CF7F50D363FE}" type="slidenum">
              <a:rPr lang="en-GB" b="0"/>
              <a:pPr>
                <a:defRPr/>
              </a:pPr>
              <a:t>‹Nr.›</a:t>
            </a:fld>
            <a:endParaRPr lang="en-GB" b="0"/>
          </a:p>
        </p:txBody>
      </p:sp>
      <p:pic>
        <p:nvPicPr>
          <p:cNvPr id="1033" name="Picture 3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115888"/>
            <a:ext cx="1871662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Line 33"/>
          <p:cNvSpPr>
            <a:spLocks noChangeShapeType="1"/>
          </p:cNvSpPr>
          <p:nvPr/>
        </p:nvSpPr>
        <p:spPr bwMode="auto">
          <a:xfrm>
            <a:off x="0" y="981075"/>
            <a:ext cx="9144000" cy="0"/>
          </a:xfrm>
          <a:prstGeom prst="line">
            <a:avLst/>
          </a:prstGeom>
          <a:noFill/>
          <a:ln w="19050">
            <a:solidFill>
              <a:srgbClr val="1CB1E7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AT"/>
          </a:p>
        </p:txBody>
      </p:sp>
      <p:pic>
        <p:nvPicPr>
          <p:cNvPr id="13" name="Grafik 12"/>
          <p:cNvPicPr/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18" y="6391596"/>
            <a:ext cx="1397699" cy="2647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7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600" b="1">
          <a:solidFill>
            <a:srgbClr val="0078BC"/>
          </a:solidFill>
          <a:latin typeface="+mn-lt"/>
          <a:ea typeface="+mn-ea"/>
          <a:cs typeface="+mn-cs"/>
        </a:defRPr>
      </a:lvl1pPr>
      <a:lvl2pPr marL="742950" indent="-2206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0078BC"/>
          </a:solidFill>
          <a:latin typeface="+mn-lt"/>
        </a:defRPr>
      </a:lvl2pPr>
      <a:lvl3pPr marL="1150938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78B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78B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1314759150"/>
              </p:ext>
            </p:extLst>
          </p:nvPr>
        </p:nvGraphicFramePr>
        <p:xfrm>
          <a:off x="1469" y="1595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6" name="think-cell Folie" r:id="rId17" imgW="270" imgH="270" progId="TCLayout.ActiveDocument.1">
                  <p:embed/>
                </p:oleObj>
              </mc:Choice>
              <mc:Fallback>
                <p:oleObj name="think-cell Folie" r:id="rId1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469" y="1595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66754" y="718364"/>
            <a:ext cx="6479931" cy="74379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r>
              <a:rPr lang="de-AT" noProof="0" dirty="0" smtClean="0"/>
              <a:t>Titelmasterformat durch Klicken bearbeiten</a:t>
            </a:r>
            <a:endParaRPr lang="de-AT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6754" y="2023583"/>
            <a:ext cx="6479931" cy="16030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AT" noProof="0" dirty="0" smtClean="0"/>
              <a:t>Textmasterformat bearbeiten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2243" y="6304285"/>
            <a:ext cx="466474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prstClr val="black"/>
                </a:solidFill>
                <a:latin typeface="Franklin Gothic Book"/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  <a:latin typeface="Franklin Gothic Book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AT" dirty="0">
              <a:solidFill>
                <a:prstClr val="black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224780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</p:sldLayoutIdLst>
  <p:hf hdr="0" ftr="0" dt="0"/>
  <p:txStyles>
    <p:titleStyle>
      <a:lvl1pPr algn="l" defTabSz="914400" rtl="0" eaLnBrk="1" latinLnBrk="0" hangingPunct="1">
        <a:lnSpc>
          <a:spcPts val="29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ts val="2500"/>
        </a:lnSpc>
        <a:spcBef>
          <a:spcPts val="0"/>
        </a:spcBef>
        <a:buSzPct val="100000"/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228600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76275" indent="-228600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31775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3"/>
          <p:cNvSpPr txBox="1">
            <a:spLocks noChangeArrowheads="1"/>
          </p:cNvSpPr>
          <p:nvPr/>
        </p:nvSpPr>
        <p:spPr bwMode="auto">
          <a:xfrm>
            <a:off x="2463802" y="1073156"/>
            <a:ext cx="49164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AT" altLang="en-US">
              <a:solidFill>
                <a:prstClr val="black"/>
              </a:solidFill>
            </a:endParaRPr>
          </a:p>
        </p:txBody>
      </p:sp>
      <p:sp>
        <p:nvSpPr>
          <p:cNvPr id="1027" name="Text Box 14"/>
          <p:cNvSpPr txBox="1">
            <a:spLocks noChangeArrowheads="1"/>
          </p:cNvSpPr>
          <p:nvPr/>
        </p:nvSpPr>
        <p:spPr bwMode="auto">
          <a:xfrm>
            <a:off x="306391" y="260351"/>
            <a:ext cx="567065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en-US" b="1">
                <a:solidFill>
                  <a:srgbClr val="0B4EA2"/>
                </a:solidFill>
              </a:rPr>
              <a:t>EU Strategy for the Danube Region</a:t>
            </a:r>
          </a:p>
          <a:p>
            <a:pPr eaLnBrk="1" hangingPunct="1"/>
            <a:r>
              <a:rPr lang="de-DE" altLang="en-US" sz="1200" b="1">
                <a:solidFill>
                  <a:srgbClr val="0B4EA2"/>
                </a:solidFill>
              </a:rPr>
              <a:t>Priority Area 1a – To improve mobility and multimodality: Inland waterways</a:t>
            </a:r>
          </a:p>
        </p:txBody>
      </p:sp>
      <p:pic>
        <p:nvPicPr>
          <p:cNvPr id="1028" name="Picture 20" descr="signet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3" y="6388100"/>
            <a:ext cx="100806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23"/>
          <p:cNvGrpSpPr>
            <a:grpSpLocks/>
          </p:cNvGrpSpPr>
          <p:nvPr/>
        </p:nvGrpSpPr>
        <p:grpSpPr bwMode="auto">
          <a:xfrm>
            <a:off x="3148020" y="6350006"/>
            <a:ext cx="1944688" cy="327025"/>
            <a:chOff x="1927" y="4041"/>
            <a:chExt cx="1225" cy="206"/>
          </a:xfrm>
        </p:grpSpPr>
        <p:pic>
          <p:nvPicPr>
            <p:cNvPr id="1035" name="Picture 21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4041"/>
              <a:ext cx="153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" name="Text Box 22"/>
            <p:cNvSpPr txBox="1">
              <a:spLocks noChangeArrowheads="1"/>
            </p:cNvSpPr>
            <p:nvPr/>
          </p:nvSpPr>
          <p:spPr bwMode="auto">
            <a:xfrm>
              <a:off x="2050" y="4064"/>
              <a:ext cx="110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en-US" sz="1000" b="1">
                  <a:solidFill>
                    <a:srgbClr val="005DA3"/>
                  </a:solidFill>
                </a:rPr>
                <a:t>Ministerul Transporturilor</a:t>
              </a:r>
              <a:endParaRPr lang="de-DE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30" name="Line 24"/>
          <p:cNvSpPr>
            <a:spLocks noChangeShapeType="1"/>
          </p:cNvSpPr>
          <p:nvPr/>
        </p:nvSpPr>
        <p:spPr bwMode="auto">
          <a:xfrm>
            <a:off x="0" y="6165850"/>
            <a:ext cx="9144000" cy="0"/>
          </a:xfrm>
          <a:prstGeom prst="line">
            <a:avLst/>
          </a:prstGeom>
          <a:noFill/>
          <a:ln w="19050">
            <a:solidFill>
              <a:srgbClr val="1CB1E7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91" y="6508750"/>
            <a:ext cx="23764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37A7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 smtClean="0">
                <a:solidFill>
                  <a:srgbClr val="1CB1E7"/>
                </a:solidFill>
              </a:defRPr>
            </a:lvl1pPr>
          </a:lstStyle>
          <a:p>
            <a:pPr>
              <a:defRPr/>
            </a:pPr>
            <a:r>
              <a:rPr lang="de-DE" altLang="en-US"/>
              <a:t>Slide No.</a:t>
            </a:r>
            <a:r>
              <a:rPr lang="de-DE" altLang="en-US" b="0"/>
              <a:t> </a:t>
            </a:r>
            <a:fld id="{DA121930-93D9-409E-837B-A202315D4F41}" type="slidenum">
              <a:rPr lang="en-GB" altLang="en-US" b="0"/>
              <a:pPr>
                <a:defRPr/>
              </a:pPr>
              <a:t>‹Nr.›</a:t>
            </a:fld>
            <a:endParaRPr lang="en-GB" altLang="en-US" b="0"/>
          </a:p>
        </p:txBody>
      </p:sp>
      <p:pic>
        <p:nvPicPr>
          <p:cNvPr id="1032" name="Picture 3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513" y="115888"/>
            <a:ext cx="1871662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Line 33"/>
          <p:cNvSpPr>
            <a:spLocks noChangeShapeType="1"/>
          </p:cNvSpPr>
          <p:nvPr/>
        </p:nvSpPr>
        <p:spPr bwMode="auto">
          <a:xfrm>
            <a:off x="0" y="981075"/>
            <a:ext cx="9144000" cy="0"/>
          </a:xfrm>
          <a:prstGeom prst="line">
            <a:avLst/>
          </a:prstGeom>
          <a:noFill/>
          <a:ln w="19050">
            <a:solidFill>
              <a:srgbClr val="1CB1E7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AT">
              <a:solidFill>
                <a:prstClr val="black"/>
              </a:solidFill>
            </a:endParaRPr>
          </a:p>
        </p:txBody>
      </p:sp>
      <p:pic>
        <p:nvPicPr>
          <p:cNvPr id="1034" name="Picture 34" descr="C:\Users\katja.rosner\Desktop\viadonau_logo_300dpi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5" t="37680" r="11998" b="37746"/>
          <a:stretch>
            <a:fillRect/>
          </a:stretch>
        </p:blipFill>
        <p:spPr bwMode="auto">
          <a:xfrm>
            <a:off x="1611316" y="6350000"/>
            <a:ext cx="138747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162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600" b="1">
          <a:solidFill>
            <a:srgbClr val="0078BC"/>
          </a:solidFill>
          <a:latin typeface="+mn-lt"/>
          <a:ea typeface="+mn-ea"/>
          <a:cs typeface="+mn-cs"/>
        </a:defRPr>
      </a:lvl1pPr>
      <a:lvl2pPr marL="742950" indent="-2206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0078BC"/>
          </a:solidFill>
          <a:latin typeface="+mn-lt"/>
        </a:defRPr>
      </a:lvl2pPr>
      <a:lvl3pPr marL="1150938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78BC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78BC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449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4042411915"/>
              </p:ext>
            </p:extLst>
          </p:nvPr>
        </p:nvGraphicFramePr>
        <p:xfrm>
          <a:off x="1468" y="159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3" name="think-cell Folie" r:id="rId17" imgW="270" imgH="270" progId="TCLayout.ActiveDocument.1">
                  <p:embed/>
                </p:oleObj>
              </mc:Choice>
              <mc:Fallback>
                <p:oleObj name="think-cell Folie" r:id="rId1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468" y="1593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66753" y="718363"/>
            <a:ext cx="6479931" cy="743793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r>
              <a:rPr lang="de-AT" noProof="0" dirty="0" smtClean="0"/>
              <a:t>Titelmasterformat durch Klicken bearbeiten</a:t>
            </a:r>
            <a:endParaRPr lang="de-AT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6753" y="2023580"/>
            <a:ext cx="6479931" cy="16030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de-AT" noProof="0" dirty="0" smtClean="0"/>
              <a:t>Textmasterformat bearbeiten</a:t>
            </a:r>
          </a:p>
          <a:p>
            <a:pPr lvl="1"/>
            <a:r>
              <a:rPr lang="de-AT" noProof="0" dirty="0" smtClean="0"/>
              <a:t>Zweite Ebene</a:t>
            </a:r>
          </a:p>
          <a:p>
            <a:pPr lvl="2"/>
            <a:r>
              <a:rPr lang="de-AT" noProof="0" dirty="0" smtClean="0"/>
              <a:t>Dritte Ebene</a:t>
            </a:r>
          </a:p>
          <a:p>
            <a:pPr lvl="3"/>
            <a:r>
              <a:rPr lang="de-AT" noProof="0" dirty="0" smtClean="0"/>
              <a:t>Vierte Ebene</a:t>
            </a:r>
          </a:p>
          <a:p>
            <a:pPr lvl="4"/>
            <a:r>
              <a:rPr lang="de-AT" noProof="0" dirty="0" smtClean="0"/>
              <a:t>Fünfte Ebene</a:t>
            </a:r>
            <a:endParaRPr lang="de-AT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2243" y="6304283"/>
            <a:ext cx="466474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prstClr val="black"/>
                </a:solidFill>
                <a:latin typeface="Franklin Gothic Book"/>
              </a:rPr>
              <a:t>Seite </a:t>
            </a:r>
            <a:fld id="{12B588E4-0580-4920-92CD-EC1C9E43FDE4}" type="slidenum">
              <a:rPr lang="de-AT" smtClean="0">
                <a:solidFill>
                  <a:prstClr val="black"/>
                </a:solidFill>
                <a:latin typeface="Franklin Gothic Book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AT" dirty="0">
              <a:solidFill>
                <a:prstClr val="black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5406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</p:sldLayoutIdLst>
  <p:hf hdr="0" ftr="0" dt="0"/>
  <p:txStyles>
    <p:titleStyle>
      <a:lvl1pPr algn="l" defTabSz="914400" rtl="0" eaLnBrk="1" latinLnBrk="0" hangingPunct="1">
        <a:lnSpc>
          <a:spcPts val="29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ts val="2500"/>
        </a:lnSpc>
        <a:spcBef>
          <a:spcPts val="0"/>
        </a:spcBef>
        <a:buSzPct val="100000"/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228600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76275" indent="-228600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31775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711740322"/>
              </p:ext>
            </p:extLst>
          </p:nvPr>
        </p:nvGraphicFramePr>
        <p:xfrm>
          <a:off x="1467" y="1591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think-cell Folie" r:id="rId15" imgW="270" imgH="270" progId="TCLayout.ActiveDocument.1">
                  <p:embed/>
                </p:oleObj>
              </mc:Choice>
              <mc:Fallback>
                <p:oleObj name="think-cell Folie" r:id="rId1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467" y="1591"/>
                        <a:ext cx="1465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66752" y="1090257"/>
            <a:ext cx="6479931" cy="371897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r>
              <a:rPr lang="en-US" noProof="0" dirty="0" err="1" smtClean="0"/>
              <a:t>Überschrift</a:t>
            </a:r>
            <a:r>
              <a:rPr lang="en-US" noProof="0" dirty="0" smtClean="0"/>
              <a:t>, </a:t>
            </a:r>
            <a:r>
              <a:rPr lang="en-US" noProof="0" dirty="0" err="1" smtClean="0"/>
              <a:t>nach</a:t>
            </a:r>
            <a:r>
              <a:rPr lang="en-US" noProof="0" dirty="0" smtClean="0"/>
              <a:t> </a:t>
            </a:r>
            <a:r>
              <a:rPr lang="en-US" noProof="0" dirty="0" err="1" smtClean="0"/>
              <a:t>Möglichkeit</a:t>
            </a:r>
            <a:r>
              <a:rPr lang="en-US" noProof="0" dirty="0" smtClean="0"/>
              <a:t> </a:t>
            </a:r>
            <a:r>
              <a:rPr lang="en-US" noProof="0" dirty="0" err="1" smtClean="0"/>
              <a:t>einzeilig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6752" y="2023579"/>
            <a:ext cx="6479931" cy="16030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noProof="0" dirty="0" smtClean="0"/>
              <a:t>Die </a:t>
            </a:r>
            <a:r>
              <a:rPr lang="en-US" noProof="0" dirty="0" err="1" smtClean="0"/>
              <a:t>erste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r>
              <a:rPr lang="en-US" noProof="0" dirty="0" smtClean="0"/>
              <a:t> hat </a:t>
            </a:r>
            <a:r>
              <a:rPr lang="en-US" noProof="0" dirty="0" err="1" smtClean="0"/>
              <a:t>keine</a:t>
            </a:r>
            <a:r>
              <a:rPr lang="en-US" noProof="0" dirty="0" smtClean="0"/>
              <a:t> </a:t>
            </a:r>
            <a:r>
              <a:rPr lang="en-US" noProof="0" dirty="0" err="1" smtClean="0"/>
              <a:t>Aufzählungszeichen</a:t>
            </a:r>
            <a:endParaRPr lang="en-US" noProof="0" dirty="0" smtClean="0"/>
          </a:p>
          <a:p>
            <a:pPr lvl="1"/>
            <a:r>
              <a:rPr lang="en-US" noProof="0" dirty="0" smtClean="0"/>
              <a:t>Ab </a:t>
            </a:r>
            <a:r>
              <a:rPr lang="en-US" noProof="0" dirty="0" err="1" smtClean="0"/>
              <a:t>Zweiter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r>
              <a:rPr lang="en-US" noProof="0" dirty="0" smtClean="0"/>
              <a:t> </a:t>
            </a:r>
            <a:r>
              <a:rPr lang="en-US" noProof="0" dirty="0" err="1" smtClean="0"/>
              <a:t>bitte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Aufzählungszeichen</a:t>
            </a:r>
            <a:r>
              <a:rPr lang="en-US" noProof="0" dirty="0" smtClean="0"/>
              <a:t> </a:t>
            </a:r>
            <a:r>
              <a:rPr lang="en-US" noProof="0" dirty="0" err="1" smtClean="0"/>
              <a:t>verwenden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8655" y="6304281"/>
            <a:ext cx="460062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srgbClr val="4691AF"/>
                </a:solidFill>
                <a:latin typeface="Franklin Gothic Book"/>
              </a:rPr>
              <a:t>Page </a:t>
            </a:r>
            <a:fld id="{12B588E4-0580-4920-92CD-EC1C9E43FDE4}" type="slidenum">
              <a:rPr lang="de-AT" smtClean="0">
                <a:solidFill>
                  <a:srgbClr val="4691AF"/>
                </a:solidFill>
                <a:latin typeface="Franklin Gothic Book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AT" dirty="0">
              <a:solidFill>
                <a:srgbClr val="4691AF"/>
              </a:solidFill>
              <a:latin typeface="Franklin Gothic Book"/>
            </a:endParaRPr>
          </a:p>
        </p:txBody>
      </p:sp>
      <p:pic>
        <p:nvPicPr>
          <p:cNvPr id="8" name="Picture 9" descr="A:\kunden\Brainds\viadonau\PowerPoint\Links\viadonau_logo_RGB_300dpi.pn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38" y="511930"/>
            <a:ext cx="1164980" cy="23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941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 ftr="0" dt="0"/>
  <p:txStyles>
    <p:titleStyle>
      <a:lvl1pPr algn="l" defTabSz="914400" rtl="0" eaLnBrk="1" latinLnBrk="0" hangingPunct="1">
        <a:lnSpc>
          <a:spcPts val="2900"/>
        </a:lnSpc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0"/>
        </a:spcBef>
        <a:buFont typeface="Arial" panose="020B0604020202020204" pitchFamily="34" charset="0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ts val="2500"/>
        </a:lnSpc>
        <a:spcBef>
          <a:spcPts val="0"/>
        </a:spcBef>
        <a:buSzPct val="100000"/>
        <a:buFont typeface="Franklin Gothic Book" panose="020B05030201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447675" indent="-228600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76275" indent="-228600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231775" algn="l" defTabSz="914400" rtl="0" eaLnBrk="1" latinLnBrk="0" hangingPunct="1">
        <a:lnSpc>
          <a:spcPts val="2500"/>
        </a:lnSpc>
        <a:spcBef>
          <a:spcPts val="0"/>
        </a:spcBef>
        <a:buFont typeface="Franklin Gothic Book" panose="020B05030201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10" Type="http://schemas.openxmlformats.org/officeDocument/2006/relationships/image" Target="../media/image32.png"/><Relationship Id="rId4" Type="http://schemas.openxmlformats.org/officeDocument/2006/relationships/image" Target="../media/image28.png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nube-navigation.eu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mailto:naval5@mt.ro" TargetMode="External"/><Relationship Id="rId13" Type="http://schemas.openxmlformats.org/officeDocument/2006/relationships/image" Target="../media/image46.png"/><Relationship Id="rId3" Type="http://schemas.openxmlformats.org/officeDocument/2006/relationships/image" Target="../media/image43.wmf"/><Relationship Id="rId7" Type="http://schemas.openxmlformats.org/officeDocument/2006/relationships/hyperlink" Target="mailto:cristina.cuc@mt.ro" TargetMode="External"/><Relationship Id="rId12" Type="http://schemas.openxmlformats.org/officeDocument/2006/relationships/hyperlink" Target="mailto:reinhard.vorderwinkler@bmvit.gv.at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cabinet.mosteanu@mt.ro" TargetMode="External"/><Relationship Id="rId11" Type="http://schemas.openxmlformats.org/officeDocument/2006/relationships/hyperlink" Target="mailto:gudrun.maierbrugger@via-donau.org" TargetMode="External"/><Relationship Id="rId5" Type="http://schemas.openxmlformats.org/officeDocument/2006/relationships/image" Target="../media/image45.png"/><Relationship Id="rId10" Type="http://schemas.openxmlformats.org/officeDocument/2006/relationships/hyperlink" Target="mailto:gert-jan.muilerman@viadonau.org" TargetMode="External"/><Relationship Id="rId4" Type="http://schemas.openxmlformats.org/officeDocument/2006/relationships/image" Target="../media/image44.png"/><Relationship Id="rId9" Type="http://schemas.openxmlformats.org/officeDocument/2006/relationships/hyperlink" Target="mailto:monica.patrichi@mt.ro" TargetMode="External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4410" y="1196756"/>
            <a:ext cx="7920038" cy="192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n-GB" sz="3600" b="1" dirty="0" smtClean="0">
                <a:solidFill>
                  <a:srgbClr val="0B4EA2"/>
                </a:solidFill>
              </a:rPr>
              <a:t>Key issues in Priority Area 1a (Inland Waterways) </a:t>
            </a:r>
            <a:br>
              <a:rPr lang="en-GB" sz="3600" b="1" dirty="0" smtClean="0">
                <a:solidFill>
                  <a:srgbClr val="0B4EA2"/>
                </a:solidFill>
              </a:rPr>
            </a:br>
            <a:r>
              <a:rPr lang="en-GB" sz="1000" b="1" dirty="0" smtClean="0">
                <a:solidFill>
                  <a:schemeClr val="bg1"/>
                </a:solidFill>
              </a:rPr>
              <a:t>x</a:t>
            </a:r>
          </a:p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0B4EA2"/>
                </a:solidFill>
              </a:rPr>
              <a:t>Danube Transnational Programme</a:t>
            </a:r>
          </a:p>
          <a:p>
            <a:pPr>
              <a:spcBef>
                <a:spcPct val="20000"/>
              </a:spcBef>
            </a:pPr>
            <a:r>
              <a:rPr lang="en-GB" sz="1600" b="1" dirty="0" smtClean="0">
                <a:solidFill>
                  <a:srgbClr val="0B4EA2"/>
                </a:solidFill>
                <a:latin typeface="+mn-lt"/>
              </a:rPr>
              <a:t>Gert-Jan Muilerman </a:t>
            </a:r>
            <a:r>
              <a:rPr lang="en-GB" sz="1600" b="1" dirty="0">
                <a:solidFill>
                  <a:srgbClr val="0B4EA2"/>
                </a:solidFill>
                <a:cs typeface="Calibri"/>
              </a:rPr>
              <a:t>| </a:t>
            </a:r>
            <a:r>
              <a:rPr lang="en-GB" sz="1600" b="1" dirty="0" smtClean="0">
                <a:solidFill>
                  <a:srgbClr val="0B4EA2"/>
                </a:solidFill>
                <a:cs typeface="Calibri"/>
              </a:rPr>
              <a:t> </a:t>
            </a:r>
            <a:r>
              <a:rPr lang="en-GB" sz="1600" b="1" dirty="0" smtClean="0">
                <a:solidFill>
                  <a:srgbClr val="0B4EA2"/>
                </a:solidFill>
                <a:latin typeface="+mn-lt"/>
              </a:rPr>
              <a:t>Budapest  </a:t>
            </a:r>
            <a:r>
              <a:rPr lang="en-GB" sz="1600" b="1" dirty="0" smtClean="0">
                <a:solidFill>
                  <a:srgbClr val="0B4EA2"/>
                </a:solidFill>
                <a:latin typeface="+mn-lt"/>
                <a:cs typeface="Calibri"/>
              </a:rPr>
              <a:t>| </a:t>
            </a:r>
            <a:r>
              <a:rPr lang="en-GB" sz="1600" b="1" dirty="0" smtClean="0">
                <a:solidFill>
                  <a:srgbClr val="0B4EA2"/>
                </a:solidFill>
                <a:latin typeface="+mn-lt"/>
                <a:cs typeface="Calibri"/>
              </a:rPr>
              <a:t>16</a:t>
            </a:r>
            <a:r>
              <a:rPr lang="en-GB" sz="1600" b="1" baseline="30000" dirty="0" smtClean="0">
                <a:solidFill>
                  <a:srgbClr val="0B4EA2"/>
                </a:solidFill>
                <a:latin typeface="+mn-lt"/>
                <a:cs typeface="Calibri"/>
              </a:rPr>
              <a:t>th</a:t>
            </a:r>
            <a:r>
              <a:rPr lang="en-GB" sz="1600" b="1" dirty="0" smtClean="0">
                <a:solidFill>
                  <a:srgbClr val="0B4EA2"/>
                </a:solidFill>
                <a:latin typeface="+mn-lt"/>
                <a:cs typeface="Calibri"/>
              </a:rPr>
              <a:t> </a:t>
            </a:r>
            <a:r>
              <a:rPr lang="en-GB" sz="1600" b="1" dirty="0" smtClean="0">
                <a:solidFill>
                  <a:srgbClr val="0B4EA2"/>
                </a:solidFill>
                <a:latin typeface="+mn-lt"/>
                <a:cs typeface="Calibri"/>
              </a:rPr>
              <a:t>September 2016</a:t>
            </a:r>
            <a:endParaRPr lang="en-GB" sz="1600" b="1" dirty="0">
              <a:solidFill>
                <a:srgbClr val="0B4EA2"/>
              </a:solidFill>
              <a:latin typeface="+mn-lt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9144000" cy="2768138"/>
          </a:xfrm>
          <a:prstGeom prst="rect">
            <a:avLst/>
          </a:prstGeom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32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>
                <a:solidFill>
                  <a:srgbClr val="1CB1E7"/>
                </a:solidFill>
              </a:rPr>
              <a:t>Slide </a:t>
            </a:r>
            <a:r>
              <a:rPr lang="de-DE" dirty="0" err="1" smtClean="0">
                <a:solidFill>
                  <a:srgbClr val="1CB1E7"/>
                </a:solidFill>
              </a:rPr>
              <a:t>No</a:t>
            </a:r>
            <a:r>
              <a:rPr lang="de-DE" dirty="0" smtClean="0">
                <a:solidFill>
                  <a:srgbClr val="1CB1E7"/>
                </a:solidFill>
              </a:rPr>
              <a:t>.</a:t>
            </a:r>
            <a:r>
              <a:rPr lang="de-DE" b="0" dirty="0" smtClean="0">
                <a:solidFill>
                  <a:srgbClr val="1CB1E7"/>
                </a:solidFill>
              </a:rPr>
              <a:t> </a:t>
            </a:r>
            <a:fld id="{3E9A0763-0DAF-4241-99FA-BCB6FC555391}" type="slidenum">
              <a:rPr lang="en-GB" b="0" smtClean="0">
                <a:solidFill>
                  <a:srgbClr val="1CB1E7"/>
                </a:solidFill>
              </a:rPr>
              <a:pPr eaLnBrk="1" hangingPunct="1"/>
              <a:t>10</a:t>
            </a:fld>
            <a:endParaRPr lang="en-GB" b="0" dirty="0" smtClean="0">
              <a:solidFill>
                <a:srgbClr val="1CB1E7"/>
              </a:solidFill>
            </a:endParaRP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276225" y="1051520"/>
            <a:ext cx="86423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40000"/>
              </a:spcBef>
            </a:pPr>
            <a:r>
              <a:rPr lang="en-GB" sz="2800" b="1" dirty="0">
                <a:solidFill>
                  <a:srgbClr val="004494"/>
                </a:solidFill>
              </a:rPr>
              <a:t>Working group on administrative processes</a:t>
            </a:r>
            <a:endParaRPr lang="en-GB" sz="2800" dirty="0">
              <a:solidFill>
                <a:srgbClr val="004494"/>
              </a:solidFill>
            </a:endParaRP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8621" y="1698886"/>
            <a:ext cx="8400231" cy="510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  <a:tabLst>
                <a:tab pos="533400" algn="l"/>
              </a:tabLst>
            </a:pPr>
            <a:r>
              <a:rPr lang="en-US" sz="2000" dirty="0">
                <a:solidFill>
                  <a:srgbClr val="004494"/>
                </a:solidFill>
              </a:rPr>
              <a:t>Focus border controls - Schengen/Non-Schengen: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rgbClr val="004494"/>
                </a:solidFill>
              </a:rPr>
              <a:t>Long waiting times and administrative burden are major issue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rgbClr val="004494"/>
                </a:solidFill>
              </a:rPr>
              <a:t>Foster simplification, standardisation and ultimately digitalisation of procedures</a:t>
            </a:r>
          </a:p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4494"/>
                </a:solidFill>
              </a:rPr>
              <a:t>Intensified cooperation with PA11 (Security), project DARIF and                             Hungarian Ministry of Interior</a:t>
            </a:r>
          </a:p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Practical manual and recommendations for </a:t>
            </a:r>
            <a:r>
              <a:rPr lang="en-US" sz="2000" dirty="0" smtClean="0">
                <a:solidFill>
                  <a:srgbClr val="004494"/>
                </a:solidFill>
              </a:rPr>
              <a:t/>
            </a:r>
            <a:br>
              <a:rPr lang="en-US" sz="2000" dirty="0" smtClean="0">
                <a:solidFill>
                  <a:srgbClr val="004494"/>
                </a:solidFill>
              </a:rPr>
            </a:br>
            <a:r>
              <a:rPr lang="en-US" sz="2000" dirty="0" smtClean="0">
                <a:solidFill>
                  <a:srgbClr val="004494"/>
                </a:solidFill>
              </a:rPr>
              <a:t>simplified </a:t>
            </a:r>
            <a:r>
              <a:rPr lang="en-US" sz="2000" dirty="0">
                <a:solidFill>
                  <a:srgbClr val="004494"/>
                </a:solidFill>
              </a:rPr>
              <a:t>and </a:t>
            </a:r>
            <a:r>
              <a:rPr lang="en-US" sz="2000" dirty="0" smtClean="0">
                <a:solidFill>
                  <a:srgbClr val="004494"/>
                </a:solidFill>
              </a:rPr>
              <a:t>faster border </a:t>
            </a:r>
            <a:r>
              <a:rPr lang="en-US" sz="2000" dirty="0">
                <a:solidFill>
                  <a:srgbClr val="004494"/>
                </a:solidFill>
              </a:rPr>
              <a:t>control procedures</a:t>
            </a:r>
          </a:p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4494"/>
                </a:solidFill>
              </a:rPr>
              <a:t>Involvement of shipping companies, vessel operators, interest groups and administrations from the start - o</a:t>
            </a:r>
            <a:r>
              <a:rPr lang="en-US" sz="2000" dirty="0" err="1">
                <a:solidFill>
                  <a:srgbClr val="004494"/>
                </a:solidFill>
              </a:rPr>
              <a:t>ngoing</a:t>
            </a:r>
            <a:r>
              <a:rPr lang="en-US" sz="2000" dirty="0">
                <a:solidFill>
                  <a:srgbClr val="004494"/>
                </a:solidFill>
              </a:rPr>
              <a:t> feedback loops and validation</a:t>
            </a:r>
          </a:p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Steps towards implementation of measures taken, e.g. digital control forms developed and tested</a:t>
            </a:r>
          </a:p>
          <a:p>
            <a:pPr marL="239713" indent="-165100" eaLnBrk="1" hangingPunct="1">
              <a:spcBef>
                <a:spcPct val="40000"/>
              </a:spcBef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004494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1008113" cy="116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37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>
                <a:solidFill>
                  <a:srgbClr val="1CB1E7"/>
                </a:solidFill>
              </a:rPr>
              <a:t>Slide </a:t>
            </a:r>
            <a:r>
              <a:rPr lang="de-DE" dirty="0" err="1" smtClean="0">
                <a:solidFill>
                  <a:srgbClr val="1CB1E7"/>
                </a:solidFill>
              </a:rPr>
              <a:t>No</a:t>
            </a:r>
            <a:r>
              <a:rPr lang="de-DE" dirty="0" smtClean="0">
                <a:solidFill>
                  <a:srgbClr val="1CB1E7"/>
                </a:solidFill>
              </a:rPr>
              <a:t>.</a:t>
            </a:r>
            <a:r>
              <a:rPr lang="de-DE" b="0" dirty="0" smtClean="0">
                <a:solidFill>
                  <a:srgbClr val="1CB1E7"/>
                </a:solidFill>
              </a:rPr>
              <a:t> </a:t>
            </a:r>
            <a:fld id="{3E9A0763-0DAF-4241-99FA-BCB6FC555391}" type="slidenum">
              <a:rPr lang="en-GB" b="0" smtClean="0">
                <a:solidFill>
                  <a:srgbClr val="1CB1E7"/>
                </a:solidFill>
              </a:rPr>
              <a:pPr eaLnBrk="1" hangingPunct="1"/>
              <a:t>11</a:t>
            </a:fld>
            <a:endParaRPr lang="en-GB" b="0" dirty="0" smtClean="0">
              <a:solidFill>
                <a:srgbClr val="1CB1E7"/>
              </a:solidFill>
            </a:endParaRP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276225" y="1123528"/>
            <a:ext cx="86423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 indent="0" eaLnBrk="1" hangingPunct="1">
              <a:spcBef>
                <a:spcPct val="40000"/>
              </a:spcBef>
            </a:pPr>
            <a:r>
              <a:rPr lang="en-US" sz="2800" b="1" dirty="0">
                <a:solidFill>
                  <a:srgbClr val="004494"/>
                </a:solidFill>
              </a:rPr>
              <a:t>Working Group on Waterway Infrastructure &amp; Management</a:t>
            </a: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8621" y="1988840"/>
            <a:ext cx="8400231" cy="413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Support </a:t>
            </a:r>
            <a:r>
              <a:rPr lang="en-US" sz="2000" dirty="0">
                <a:solidFill>
                  <a:srgbClr val="004494"/>
                </a:solidFill>
              </a:rPr>
              <a:t>the basis for more stable water levels by </a:t>
            </a:r>
            <a:r>
              <a:rPr lang="en-GB" sz="2000" dirty="0">
                <a:solidFill>
                  <a:srgbClr val="004494"/>
                </a:solidFill>
              </a:rPr>
              <a:t>improved fairway maintenance</a:t>
            </a:r>
            <a:r>
              <a:rPr lang="en-US" sz="2000" dirty="0">
                <a:solidFill>
                  <a:srgbClr val="004494"/>
                </a:solidFill>
              </a:rPr>
              <a:t> </a:t>
            </a:r>
          </a:p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4494"/>
                </a:solidFill>
              </a:rPr>
              <a:t>Fairway Rehabilitation and Maintenance Master Plan for the Danube and its navigable tributaries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Aims at continuous availability of  predominantly 2.5m fairway depth (ENR) and specified fairway widths (“Fairway  Continuity”; “Recommended Levels of Service”)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Identifies critical locations along the waterway(s) 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Specifies the required measures and additional investments and financing sources to reach minimum Levels of Service per country</a:t>
            </a:r>
          </a:p>
          <a:p>
            <a:pPr lvl="1" eaLnBrk="1" hangingPunct="1">
              <a:spcBef>
                <a:spcPct val="40000"/>
              </a:spcBef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4494"/>
              </a:solidFill>
            </a:endParaRPr>
          </a:p>
          <a:p>
            <a:pPr lvl="1" eaLnBrk="1" hangingPunct="1">
              <a:spcBef>
                <a:spcPct val="40000"/>
              </a:spcBef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4494"/>
              </a:solidFill>
            </a:endParaRPr>
          </a:p>
        </p:txBody>
      </p:sp>
      <p:pic>
        <p:nvPicPr>
          <p:cNvPr id="5" name="Picture 4" descr="1_9_FÃ¤cherecholot_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75" y="5301208"/>
            <a:ext cx="1169195" cy="831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pintschaben.com/wp-content/uploads/2013/12/b7_sm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913" y="5399781"/>
            <a:ext cx="765527" cy="76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 descr="T:\03-Projekte\Handbücher\G_HB_Donauschifffahrt_3\3_Grafik_Layout\10_Fotomaterial\Thomas Hartl\2012-08-23 Donau, Melk - Krems\IMG_64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45049" y="5399777"/>
            <a:ext cx="888863" cy="7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753" y="5470358"/>
            <a:ext cx="1012777" cy="6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beeldbank.prepublisher.com/pictures/PP/PGK/0/PGKZ598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193" y="5424298"/>
            <a:ext cx="899161" cy="67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03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684213" y="2917033"/>
            <a:ext cx="79200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sz="3200" b="1" dirty="0" smtClean="0">
                <a:solidFill>
                  <a:srgbClr val="004494"/>
                </a:solidFill>
              </a:rPr>
              <a:t>Status of Fairway Rehabilitation and Maintenance Master Plan for the Danube and its navigable tributaries</a:t>
            </a:r>
            <a:endParaRPr lang="en-US" sz="3200" b="1" dirty="0">
              <a:solidFill>
                <a:srgbClr val="004494"/>
              </a:solidFill>
            </a:endParaRP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420691" y="1773241"/>
            <a:ext cx="153987" cy="3455987"/>
          </a:xfrm>
          <a:prstGeom prst="rect">
            <a:avLst/>
          </a:prstGeom>
          <a:solidFill>
            <a:srgbClr val="1CB1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81328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28186" y="6415623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96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B4EA2"/>
                </a:solidFill>
              </a:rPr>
              <a:t>Danube Fairway Master Plan </a:t>
            </a:r>
            <a:r>
              <a:rPr lang="en-US" sz="2800" b="1" dirty="0" smtClean="0">
                <a:solidFill>
                  <a:srgbClr val="0B4EA2"/>
                </a:solidFill>
              </a:rPr>
              <a:t>– Background</a:t>
            </a:r>
            <a:endParaRPr lang="en-US" sz="2800" b="1" dirty="0">
              <a:solidFill>
                <a:srgbClr val="0B4EA2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8389" y="1772816"/>
            <a:ext cx="8569027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7 EU Member States/3 non-EU Member </a:t>
            </a:r>
            <a:r>
              <a:rPr lang="en-US" sz="2000" dirty="0" smtClean="0">
                <a:solidFill>
                  <a:srgbClr val="004494"/>
                </a:solidFill>
              </a:rPr>
              <a:t>States: Waterway </a:t>
            </a:r>
            <a:r>
              <a:rPr lang="en-US" sz="2000" dirty="0">
                <a:solidFill>
                  <a:srgbClr val="004494"/>
                </a:solidFill>
              </a:rPr>
              <a:t>rehabilitation and maintenance is and will remain a national responsibility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Budget decisions and operational measures are ultimately taken (or not) at national level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Logistics waterway users need stable fairway conditions and a continuous level of service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The quality of the Danube corridor is as strong as its weakest </a:t>
            </a:r>
            <a:r>
              <a:rPr lang="en-US" sz="2000" dirty="0" smtClean="0">
                <a:solidFill>
                  <a:srgbClr val="004494"/>
                </a:solidFill>
              </a:rPr>
              <a:t>link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4494"/>
              </a:solidFill>
            </a:endParaRP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4494"/>
              </a:solidFill>
            </a:endParaRP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Corridor </a:t>
            </a:r>
            <a:r>
              <a:rPr lang="en-US" sz="2000" dirty="0">
                <a:solidFill>
                  <a:srgbClr val="FF0000"/>
                </a:solidFill>
              </a:rPr>
              <a:t>approach in waterway maintenance is essential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97152"/>
            <a:ext cx="5544616" cy="94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890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B4EA2"/>
                </a:solidFill>
              </a:rPr>
              <a:t>Our tool kit to achieve stable fairway conditions along the Danube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5299" y="2132856"/>
            <a:ext cx="8569027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4494"/>
                </a:solidFill>
              </a:rPr>
              <a:t>Strong partnership and cooperation among waterway administrations and </a:t>
            </a:r>
            <a:r>
              <a:rPr lang="en-US" sz="2000" dirty="0" smtClean="0">
                <a:solidFill>
                  <a:srgbClr val="004494"/>
                </a:solidFill>
              </a:rPr>
              <a:t>stakeholders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4494"/>
                </a:solidFill>
              </a:rPr>
              <a:t>Definition of common levels of service and work plans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rgbClr val="004494"/>
                </a:solidFill>
              </a:rPr>
              <a:t>Successful interplay between policy and project level</a:t>
            </a:r>
            <a:endParaRPr lang="en-US" sz="2000" dirty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srgbClr val="004494"/>
                </a:solidFill>
              </a:rPr>
              <a:t>Development </a:t>
            </a:r>
            <a:r>
              <a:rPr lang="en-US" sz="2000" dirty="0">
                <a:solidFill>
                  <a:srgbClr val="004494"/>
                </a:solidFill>
              </a:rPr>
              <a:t>of good practices in waterway maintenance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4494"/>
                </a:solidFill>
              </a:rPr>
              <a:t>Up-to-date fairway information for </a:t>
            </a:r>
            <a:r>
              <a:rPr lang="en-US" sz="2000" dirty="0" smtClean="0">
                <a:solidFill>
                  <a:srgbClr val="004494"/>
                </a:solidFill>
              </a:rPr>
              <a:t>waterway </a:t>
            </a:r>
            <a:r>
              <a:rPr lang="en-US" sz="2000" dirty="0">
                <a:solidFill>
                  <a:srgbClr val="004494"/>
                </a:solidFill>
              </a:rPr>
              <a:t>users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4494"/>
              </a:solidFill>
            </a:endParaRP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58" y="4437112"/>
            <a:ext cx="5420274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1518" y="5123982"/>
            <a:ext cx="1555381" cy="23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37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B4EA2"/>
                </a:solidFill>
              </a:rPr>
              <a:t>1. Strong partnership and coordination </a:t>
            </a:r>
            <a:br>
              <a:rPr lang="en-US" sz="2800" b="1" dirty="0">
                <a:solidFill>
                  <a:srgbClr val="0B4EA2"/>
                </a:solidFill>
              </a:rPr>
            </a:br>
            <a:r>
              <a:rPr lang="en-US" sz="2800" b="1" dirty="0">
                <a:solidFill>
                  <a:srgbClr val="0B4EA2"/>
                </a:solidFill>
              </a:rPr>
              <a:t>    among waterway administrations and </a:t>
            </a:r>
            <a:br>
              <a:rPr lang="en-US" sz="2800" b="1" dirty="0">
                <a:solidFill>
                  <a:srgbClr val="0B4EA2"/>
                </a:solidFill>
              </a:rPr>
            </a:br>
            <a:r>
              <a:rPr lang="en-US" sz="2800" b="1" dirty="0">
                <a:solidFill>
                  <a:srgbClr val="0B4EA2"/>
                </a:solidFill>
              </a:rPr>
              <a:t>    stakeholders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5299" y="2625293"/>
            <a:ext cx="856902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Network of Danube Waterway Administrations (NEWADA) operational </a:t>
            </a:r>
            <a:r>
              <a:rPr lang="en-US" sz="2000" dirty="0" smtClean="0">
                <a:solidFill>
                  <a:srgbClr val="004494"/>
                </a:solidFill>
              </a:rPr>
              <a:t>as a driving force since 2009 (SEE)</a:t>
            </a:r>
            <a:endParaRPr lang="en-US" sz="2000" dirty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EU-Strategy for the Danube Region: Austria (bmvit and </a:t>
            </a:r>
            <a:r>
              <a:rPr lang="en-US" sz="2000" dirty="0" err="1">
                <a:solidFill>
                  <a:srgbClr val="004494"/>
                </a:solidFill>
              </a:rPr>
              <a:t>viadonau</a:t>
            </a:r>
            <a:r>
              <a:rPr lang="en-US" sz="2000" dirty="0">
                <a:solidFill>
                  <a:srgbClr val="004494"/>
                </a:solidFill>
              </a:rPr>
              <a:t>) and Romania (Ministry of Transport) have been coordinating Priority Area 1a (Waterways) since 2012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European Commission (DG MOVE/DG REGIO) set Danube waterway maintenance high on the political agenda 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7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2. </a:t>
            </a:r>
            <a:r>
              <a:rPr lang="en-US" sz="2800" b="1" dirty="0">
                <a:solidFill>
                  <a:srgbClr val="0B4EA2"/>
                </a:solidFill>
              </a:rPr>
              <a:t>Definition of common levels of service </a:t>
            </a:r>
            <a:br>
              <a:rPr lang="en-US" sz="2800" b="1" dirty="0">
                <a:solidFill>
                  <a:srgbClr val="0B4EA2"/>
                </a:solidFill>
              </a:rPr>
            </a:br>
            <a:r>
              <a:rPr lang="en-US" sz="2800" b="1" dirty="0">
                <a:solidFill>
                  <a:srgbClr val="0B4EA2"/>
                </a:solidFill>
              </a:rPr>
              <a:t>     and work plans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355976" y="1872165"/>
            <a:ext cx="4434334" cy="478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4494"/>
                </a:solidFill>
              </a:rPr>
              <a:t>Fairway Rehabilitation and Maintenance Master Plan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Initiated in April 2014 by Danube Region Strategy (Priority Area 1a) in cooperation with the NEWADA duo project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Prepared in close cooperation between PA1a, the European Commission and the Danube waterway administrations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Endorsed in December 2014 and June 2016 by the majority of Danube Transport Ministers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47" y="2114495"/>
            <a:ext cx="2394582" cy="2538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792" y="4221088"/>
            <a:ext cx="2519937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313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168" y="1635384"/>
            <a:ext cx="7621866" cy="445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Rechteck 61"/>
          <p:cNvSpPr/>
          <p:nvPr/>
        </p:nvSpPr>
        <p:spPr>
          <a:xfrm>
            <a:off x="1263763" y="5121347"/>
            <a:ext cx="7620271" cy="10439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Pfeil nach rechts 50"/>
          <p:cNvSpPr/>
          <p:nvPr/>
        </p:nvSpPr>
        <p:spPr>
          <a:xfrm rot="16200000">
            <a:off x="1670853" y="5112313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844" y="3507104"/>
            <a:ext cx="990600" cy="14573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Rechteck 17"/>
          <p:cNvSpPr/>
          <p:nvPr/>
        </p:nvSpPr>
        <p:spPr>
          <a:xfrm>
            <a:off x="1263763" y="1988839"/>
            <a:ext cx="7620271" cy="13530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2" y="1124748"/>
            <a:ext cx="9318637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700" b="1" dirty="0">
                <a:solidFill>
                  <a:srgbClr val="0B4EA2"/>
                </a:solidFill>
              </a:rPr>
              <a:t>3</a:t>
            </a:r>
            <a:r>
              <a:rPr lang="en-US" sz="2700" b="1" dirty="0" smtClean="0">
                <a:solidFill>
                  <a:srgbClr val="0B4EA2"/>
                </a:solidFill>
              </a:rPr>
              <a:t>. Successful interplay between policy and projects</a:t>
            </a:r>
            <a:endParaRPr lang="en-US" sz="2700" b="1" dirty="0">
              <a:solidFill>
                <a:srgbClr val="0B4EA2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Pfeil nach rechts 15"/>
          <p:cNvSpPr/>
          <p:nvPr/>
        </p:nvSpPr>
        <p:spPr>
          <a:xfrm rot="16200000">
            <a:off x="1664432" y="3304907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/>
          <p:cNvSpPr txBox="1"/>
          <p:nvPr/>
        </p:nvSpPr>
        <p:spPr>
          <a:xfrm>
            <a:off x="3104133" y="3672734"/>
            <a:ext cx="930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de-AT" dirty="0"/>
              <a:t>PA1a </a:t>
            </a:r>
            <a:r>
              <a:rPr lang="de-AT" dirty="0" err="1"/>
              <a:t>Steering</a:t>
            </a:r>
            <a:r>
              <a:rPr lang="de-AT" dirty="0"/>
              <a:t> Group Appeal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159395" y="2019044"/>
            <a:ext cx="108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de-AT" sz="1800" dirty="0" err="1"/>
              <a:t>Policy</a:t>
            </a:r>
            <a:r>
              <a:rPr lang="de-AT" sz="1800" dirty="0"/>
              <a:t> </a:t>
            </a:r>
            <a:r>
              <a:rPr lang="de-AT" sz="1800" dirty="0" err="1"/>
              <a:t>level</a:t>
            </a:r>
            <a:endParaRPr lang="de-DE" sz="1800" dirty="0"/>
          </a:p>
        </p:txBody>
      </p:sp>
      <p:sp>
        <p:nvSpPr>
          <p:cNvPr id="27" name="Textfeld 26"/>
          <p:cNvSpPr txBox="1"/>
          <p:nvPr/>
        </p:nvSpPr>
        <p:spPr>
          <a:xfrm>
            <a:off x="178324" y="5446965"/>
            <a:ext cx="1083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de-AT" sz="1800" dirty="0"/>
              <a:t>Project </a:t>
            </a:r>
            <a:r>
              <a:rPr lang="de-AT" sz="1800" dirty="0" err="1"/>
              <a:t>level</a:t>
            </a:r>
            <a:endParaRPr lang="de-DE" sz="1800" dirty="0"/>
          </a:p>
        </p:txBody>
      </p:sp>
      <p:sp>
        <p:nvSpPr>
          <p:cNvPr id="28" name="Textfeld 27"/>
          <p:cNvSpPr txBox="1"/>
          <p:nvPr/>
        </p:nvSpPr>
        <p:spPr>
          <a:xfrm>
            <a:off x="152125" y="3744502"/>
            <a:ext cx="1083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8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de-AT" dirty="0" err="1"/>
              <a:t>Priority</a:t>
            </a:r>
            <a:r>
              <a:rPr lang="de-AT" dirty="0"/>
              <a:t> </a:t>
            </a:r>
            <a:r>
              <a:rPr lang="de-AT" dirty="0" err="1"/>
              <a:t>area</a:t>
            </a:r>
            <a:r>
              <a:rPr lang="de-AT" dirty="0"/>
              <a:t> </a:t>
            </a:r>
            <a:r>
              <a:rPr lang="de-AT" dirty="0" err="1"/>
              <a:t>coordi</a:t>
            </a:r>
            <a:r>
              <a:rPr lang="de-AT" dirty="0"/>
              <a:t>-nation</a:t>
            </a:r>
            <a:endParaRPr lang="de-DE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096" y="5373216"/>
            <a:ext cx="1311695" cy="479663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0" name="Textfeld 29"/>
          <p:cNvSpPr txBox="1"/>
          <p:nvPr/>
        </p:nvSpPr>
        <p:spPr>
          <a:xfrm>
            <a:off x="3059831" y="5373216"/>
            <a:ext cx="115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i="1" dirty="0" smtClean="0"/>
              <a:t>Technical </a:t>
            </a:r>
            <a:r>
              <a:rPr lang="de-AT" sz="1400" i="1" dirty="0" err="1" smtClean="0"/>
              <a:t>inputs</a:t>
            </a:r>
            <a:endParaRPr lang="de-DE" sz="1400" i="1" dirty="0"/>
          </a:p>
        </p:txBody>
      </p:sp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01008"/>
            <a:ext cx="990600" cy="14573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Textfeld 24"/>
          <p:cNvSpPr txBox="1"/>
          <p:nvPr/>
        </p:nvSpPr>
        <p:spPr>
          <a:xfrm>
            <a:off x="4644008" y="3601995"/>
            <a:ext cx="990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Fairway </a:t>
            </a:r>
            <a:r>
              <a:rPr lang="en-US" dirty="0" err="1"/>
              <a:t>Mainte-nance</a:t>
            </a:r>
            <a:r>
              <a:rPr lang="en-US" dirty="0"/>
              <a:t> Master </a:t>
            </a:r>
            <a:br>
              <a:rPr lang="en-US" dirty="0"/>
            </a:br>
            <a:r>
              <a:rPr lang="en-US" dirty="0"/>
              <a:t>Plan</a:t>
            </a:r>
            <a:endParaRPr lang="de-DE" dirty="0"/>
          </a:p>
        </p:txBody>
      </p:sp>
      <p:pic>
        <p:nvPicPr>
          <p:cNvPr id="3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13574"/>
            <a:ext cx="990600" cy="14573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5" name="Textfeld 34"/>
          <p:cNvSpPr txBox="1"/>
          <p:nvPr/>
        </p:nvSpPr>
        <p:spPr>
          <a:xfrm>
            <a:off x="6228184" y="3614561"/>
            <a:ext cx="99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National action plans</a:t>
            </a:r>
            <a:endParaRPr lang="de-DE" dirty="0"/>
          </a:p>
        </p:txBody>
      </p:sp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513574"/>
            <a:ext cx="990600" cy="14573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7" name="Textfeld 36"/>
          <p:cNvSpPr txBox="1"/>
          <p:nvPr/>
        </p:nvSpPr>
        <p:spPr>
          <a:xfrm>
            <a:off x="7812360" y="3614561"/>
            <a:ext cx="99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National action plans</a:t>
            </a:r>
            <a:endParaRPr lang="de-DE" dirty="0"/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65356"/>
            <a:ext cx="1381758" cy="947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168" y="3544086"/>
            <a:ext cx="990600" cy="14573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1" name="Textfeld 40"/>
          <p:cNvSpPr txBox="1"/>
          <p:nvPr/>
        </p:nvSpPr>
        <p:spPr>
          <a:xfrm>
            <a:off x="1553457" y="3709716"/>
            <a:ext cx="930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de-AT" dirty="0"/>
              <a:t>PA1a </a:t>
            </a:r>
            <a:r>
              <a:rPr lang="de-AT" dirty="0" err="1"/>
              <a:t>Steering</a:t>
            </a:r>
            <a:r>
              <a:rPr lang="de-AT" dirty="0"/>
              <a:t> Group initiative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1403649" y="2257708"/>
            <a:ext cx="1381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b="1" dirty="0">
                <a:solidFill>
                  <a:schemeClr val="accent1">
                    <a:lumMod val="10000"/>
                  </a:schemeClr>
                </a:solidFill>
              </a:rPr>
              <a:t>Luxemburg </a:t>
            </a:r>
            <a:r>
              <a:rPr lang="de-AT" sz="1400" b="1" dirty="0" err="1">
                <a:solidFill>
                  <a:schemeClr val="accent1">
                    <a:lumMod val="10000"/>
                  </a:schemeClr>
                </a:solidFill>
              </a:rPr>
              <a:t>Declaration</a:t>
            </a:r>
            <a:endParaRPr lang="de-DE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386" y="2265356"/>
            <a:ext cx="1381758" cy="947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feld 44"/>
          <p:cNvSpPr txBox="1"/>
          <p:nvPr/>
        </p:nvSpPr>
        <p:spPr>
          <a:xfrm>
            <a:off x="4419991" y="2276872"/>
            <a:ext cx="1381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de-AT" dirty="0"/>
              <a:t>Ministerial </a:t>
            </a:r>
            <a:r>
              <a:rPr lang="de-AT" dirty="0" err="1"/>
              <a:t>conclusions</a:t>
            </a:r>
            <a:endParaRPr lang="de-DE" dirty="0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623" y="2265356"/>
            <a:ext cx="1314553" cy="947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feld 46"/>
          <p:cNvSpPr txBox="1"/>
          <p:nvPr/>
        </p:nvSpPr>
        <p:spPr>
          <a:xfrm>
            <a:off x="7432420" y="2276872"/>
            <a:ext cx="1381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b="1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de-AT" dirty="0"/>
              <a:t>Ministerial </a:t>
            </a:r>
            <a:r>
              <a:rPr lang="de-AT" dirty="0" err="1"/>
              <a:t>conclusions</a:t>
            </a:r>
            <a:endParaRPr lang="de-DE" dirty="0"/>
          </a:p>
        </p:txBody>
      </p:sp>
      <p:sp>
        <p:nvSpPr>
          <p:cNvPr id="52" name="Pfeil nach rechts 51"/>
          <p:cNvSpPr/>
          <p:nvPr/>
        </p:nvSpPr>
        <p:spPr>
          <a:xfrm rot="2800433">
            <a:off x="2840262" y="2989144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Pfeil nach rechts 52"/>
          <p:cNvSpPr/>
          <p:nvPr/>
        </p:nvSpPr>
        <p:spPr>
          <a:xfrm rot="2800433">
            <a:off x="5972839" y="2980543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Pfeil nach rechts 53"/>
          <p:cNvSpPr/>
          <p:nvPr/>
        </p:nvSpPr>
        <p:spPr>
          <a:xfrm rot="16200000">
            <a:off x="4887161" y="5100657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373216"/>
            <a:ext cx="1311695" cy="479663"/>
          </a:xfrm>
          <a:prstGeom prst="rect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55" name="Pfeil nach rechts 54"/>
          <p:cNvSpPr/>
          <p:nvPr/>
        </p:nvSpPr>
        <p:spPr>
          <a:xfrm>
            <a:off x="4067944" y="3987315"/>
            <a:ext cx="547154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Pfeil nach rechts 55"/>
          <p:cNvSpPr/>
          <p:nvPr/>
        </p:nvSpPr>
        <p:spPr>
          <a:xfrm rot="18911624">
            <a:off x="3859573" y="2897116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Pfeil nach rechts 56"/>
          <p:cNvSpPr/>
          <p:nvPr/>
        </p:nvSpPr>
        <p:spPr>
          <a:xfrm>
            <a:off x="5681030" y="3987315"/>
            <a:ext cx="547154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Pfeil nach rechts 57"/>
          <p:cNvSpPr/>
          <p:nvPr/>
        </p:nvSpPr>
        <p:spPr>
          <a:xfrm>
            <a:off x="7265206" y="3987315"/>
            <a:ext cx="547154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Textfeld 58"/>
          <p:cNvSpPr txBox="1"/>
          <p:nvPr/>
        </p:nvSpPr>
        <p:spPr>
          <a:xfrm>
            <a:off x="5811687" y="5351437"/>
            <a:ext cx="115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i="1" dirty="0" smtClean="0"/>
              <a:t>Technical </a:t>
            </a:r>
            <a:r>
              <a:rPr lang="de-AT" sz="1400" i="1" dirty="0" err="1" smtClean="0"/>
              <a:t>inputs</a:t>
            </a:r>
            <a:endParaRPr lang="de-DE" sz="1400" i="1" dirty="0"/>
          </a:p>
        </p:txBody>
      </p:sp>
      <p:sp>
        <p:nvSpPr>
          <p:cNvPr id="60" name="Pfeil nach rechts 59"/>
          <p:cNvSpPr/>
          <p:nvPr/>
        </p:nvSpPr>
        <p:spPr>
          <a:xfrm rot="18911624">
            <a:off x="6894748" y="2913698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Pfeil nach rechts 60"/>
          <p:cNvSpPr/>
          <p:nvPr/>
        </p:nvSpPr>
        <p:spPr>
          <a:xfrm rot="16200000">
            <a:off x="7713223" y="5100658"/>
            <a:ext cx="648072" cy="449797"/>
          </a:xfrm>
          <a:prstGeom prst="rightArrow">
            <a:avLst/>
          </a:prstGeom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8" name="Grafik 47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73" y="5325555"/>
            <a:ext cx="1201535" cy="55171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3" name="Textfeld 62"/>
          <p:cNvSpPr txBox="1"/>
          <p:nvPr/>
        </p:nvSpPr>
        <p:spPr>
          <a:xfrm>
            <a:off x="3031480" y="2277750"/>
            <a:ext cx="115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i="1" dirty="0" smtClean="0"/>
              <a:t>Progress </a:t>
            </a:r>
            <a:r>
              <a:rPr lang="de-AT" sz="1400" i="1" dirty="0" err="1" smtClean="0"/>
              <a:t>monitoring</a:t>
            </a:r>
            <a:endParaRPr lang="de-DE" sz="1400" i="1" dirty="0"/>
          </a:p>
        </p:txBody>
      </p:sp>
      <p:sp>
        <p:nvSpPr>
          <p:cNvPr id="64" name="Textfeld 63"/>
          <p:cNvSpPr txBox="1"/>
          <p:nvPr/>
        </p:nvSpPr>
        <p:spPr>
          <a:xfrm>
            <a:off x="6106752" y="2256694"/>
            <a:ext cx="1152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i="1" dirty="0" smtClean="0"/>
              <a:t>Progress </a:t>
            </a:r>
            <a:r>
              <a:rPr lang="de-AT" sz="1400" i="1" dirty="0" err="1" smtClean="0"/>
              <a:t>monitoring</a:t>
            </a:r>
            <a:endParaRPr lang="de-DE" sz="1400" i="1" dirty="0"/>
          </a:p>
        </p:txBody>
      </p:sp>
    </p:spTree>
    <p:extLst>
      <p:ext uri="{BB962C8B-B14F-4D97-AF65-F5344CB8AC3E}">
        <p14:creationId xmlns:p14="http://schemas.microsoft.com/office/powerpoint/2010/main" val="350491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Contents national action plans</a:t>
            </a:r>
            <a:endParaRPr lang="en-US" sz="2800" b="1" dirty="0">
              <a:solidFill>
                <a:srgbClr val="0B4EA2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355976" y="1872165"/>
            <a:ext cx="4434334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Monitoring </a:t>
            </a:r>
            <a:r>
              <a:rPr lang="en-US" sz="2000" dirty="0">
                <a:solidFill>
                  <a:srgbClr val="004494"/>
                </a:solidFill>
              </a:rPr>
              <a:t>of progress on implementation of Master Plan through yearly monitoring reports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Status and outlook on </a:t>
            </a:r>
            <a:endParaRPr lang="en-US" sz="2000" dirty="0" smtClean="0">
              <a:solidFill>
                <a:srgbClr val="004494"/>
              </a:solidFill>
            </a:endParaRPr>
          </a:p>
          <a:p>
            <a:pPr marL="1157287" lvl="2" indent="-457200" eaLnBrk="1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solidFill>
                  <a:srgbClr val="004494"/>
                </a:solidFill>
              </a:rPr>
              <a:t>critical </a:t>
            </a:r>
            <a:r>
              <a:rPr lang="en-US" sz="2000" dirty="0">
                <a:solidFill>
                  <a:srgbClr val="004494"/>
                </a:solidFill>
              </a:rPr>
              <a:t>locations</a:t>
            </a:r>
          </a:p>
          <a:p>
            <a:pPr marL="1157287" lvl="2" indent="-457200" eaLnBrk="1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hydrological conditions</a:t>
            </a:r>
          </a:p>
          <a:p>
            <a:pPr marL="1157287" lvl="2" indent="-457200" eaLnBrk="1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rehabilitation/maintenance  activities</a:t>
            </a:r>
          </a:p>
          <a:p>
            <a:pPr marL="1157287" lvl="2" indent="-457200" eaLnBrk="1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environmental impacts</a:t>
            </a:r>
          </a:p>
          <a:p>
            <a:pPr marL="1157287" lvl="2" indent="-457200" eaLnBrk="1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budget needs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Grafik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12" y="1684045"/>
            <a:ext cx="2596734" cy="1498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59"/>
          <a:stretch/>
        </p:blipFill>
        <p:spPr bwMode="auto">
          <a:xfrm>
            <a:off x="765521" y="3021544"/>
            <a:ext cx="3222474" cy="1464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60" y="4054914"/>
            <a:ext cx="3744772" cy="20155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27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6225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B4EA2"/>
                </a:solidFill>
              </a:rPr>
              <a:t>Contents national action plans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550" y="1772816"/>
            <a:ext cx="8569027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Environmental dimensions integrated in National Action Plans in coordination with DG MOVE, ICPDR and PA6</a:t>
            </a:r>
          </a:p>
          <a:p>
            <a:pPr marL="642937" lvl="1" indent="-342900" eaLnBrk="1" hangingPunct="1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solidFill>
                  <a:srgbClr val="004494"/>
                </a:solidFill>
              </a:rPr>
              <a:t>Summary </a:t>
            </a:r>
            <a:r>
              <a:rPr lang="en-US" sz="2000" dirty="0">
                <a:solidFill>
                  <a:srgbClr val="004494"/>
                </a:solidFill>
              </a:rPr>
              <a:t>of relevant environmental legislation and Joint Statement Principles </a:t>
            </a:r>
            <a:r>
              <a:rPr lang="en-US" sz="2000" dirty="0" smtClean="0">
                <a:solidFill>
                  <a:srgbClr val="004494"/>
                </a:solidFill>
              </a:rPr>
              <a:t>included </a:t>
            </a:r>
            <a:endParaRPr lang="en-US" sz="2000" dirty="0">
              <a:solidFill>
                <a:srgbClr val="004494"/>
              </a:solidFill>
            </a:endParaRP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For each country specifically:</a:t>
            </a:r>
            <a:endParaRPr lang="en-US" sz="2000" dirty="0">
              <a:solidFill>
                <a:srgbClr val="004494"/>
              </a:solidFill>
            </a:endParaRPr>
          </a:p>
          <a:p>
            <a:pPr marL="642937" lvl="1" indent="-342900" eaLnBrk="1" hangingPunct="1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solidFill>
                  <a:srgbClr val="004494"/>
                </a:solidFill>
              </a:rPr>
              <a:t>Summary </a:t>
            </a:r>
            <a:r>
              <a:rPr lang="en-US" sz="2000" dirty="0">
                <a:solidFill>
                  <a:srgbClr val="004494"/>
                </a:solidFill>
              </a:rPr>
              <a:t>of current ecological status based on Danube River Basin Management Plan 2015-2021</a:t>
            </a:r>
          </a:p>
          <a:p>
            <a:pPr marL="642937" lvl="1" indent="-342900" eaLnBrk="1" hangingPunct="1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smtClean="0">
                <a:solidFill>
                  <a:srgbClr val="004494"/>
                </a:solidFill>
              </a:rPr>
              <a:t>References </a:t>
            </a:r>
            <a:r>
              <a:rPr lang="en-US" sz="2000" dirty="0">
                <a:solidFill>
                  <a:srgbClr val="004494"/>
                </a:solidFill>
              </a:rPr>
              <a:t>to </a:t>
            </a:r>
            <a:r>
              <a:rPr lang="en-US" sz="2000" dirty="0" smtClean="0">
                <a:solidFill>
                  <a:srgbClr val="004494"/>
                </a:solidFill>
              </a:rPr>
              <a:t>available environmental </a:t>
            </a:r>
            <a:r>
              <a:rPr lang="en-US" sz="2000" dirty="0">
                <a:solidFill>
                  <a:srgbClr val="004494"/>
                </a:solidFill>
              </a:rPr>
              <a:t>permits for physical </a:t>
            </a:r>
            <a:r>
              <a:rPr lang="en-US" sz="2000" dirty="0" smtClean="0">
                <a:solidFill>
                  <a:srgbClr val="004494"/>
                </a:solidFill>
              </a:rPr>
              <a:t>interventions</a:t>
            </a:r>
            <a:endParaRPr lang="en-US" sz="2000" dirty="0">
              <a:solidFill>
                <a:srgbClr val="004494"/>
              </a:solidFill>
            </a:endParaRPr>
          </a:p>
          <a:p>
            <a:pPr marL="642937" lvl="1" indent="-342900" eaLnBrk="1" hangingPunct="1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endParaRPr lang="en-US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46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684213" y="2917035"/>
            <a:ext cx="79200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sz="3200" b="1" dirty="0" smtClean="0">
                <a:solidFill>
                  <a:srgbClr val="004494"/>
                </a:solidFill>
              </a:rPr>
              <a:t>Inland waterway transport on the Danube</a:t>
            </a:r>
            <a:endParaRPr lang="en-US" sz="3200" b="1" dirty="0">
              <a:solidFill>
                <a:srgbClr val="004494"/>
              </a:solidFill>
            </a:endParaRP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420691" y="1773241"/>
            <a:ext cx="153987" cy="3455987"/>
          </a:xfrm>
          <a:prstGeom prst="rect">
            <a:avLst/>
          </a:prstGeom>
          <a:solidFill>
            <a:srgbClr val="1CB1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81328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28186" y="6415623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45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4. </a:t>
            </a:r>
            <a:r>
              <a:rPr lang="en-US" sz="2800" b="1" dirty="0">
                <a:solidFill>
                  <a:srgbClr val="0B4EA2"/>
                </a:solidFill>
              </a:rPr>
              <a:t>Development of good practices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93923" y="1772816"/>
            <a:ext cx="5934261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The EU co-financed PLATINA-2 project established a European expert group for inland waterway maintenance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Focus on free-flowing river sections, as these are most critical in terms of performance and maintenance needs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Good practice manual on inland waterway maintenance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Exchange of practical approaches applied in different river corridors all over Europe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Guidelines for practical implementation of economically and ecologically sustainable waterway maintenance procedures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699" y="1988840"/>
            <a:ext cx="2771781" cy="380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33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21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B4EA2"/>
                </a:solidFill>
              </a:rPr>
              <a:t>5</a:t>
            </a:r>
            <a:r>
              <a:rPr lang="en-US" sz="2800" b="1" dirty="0" smtClean="0">
                <a:solidFill>
                  <a:srgbClr val="0B4EA2"/>
                </a:solidFill>
              </a:rPr>
              <a:t>. </a:t>
            </a:r>
            <a:r>
              <a:rPr lang="en-US" sz="2800" b="1" dirty="0">
                <a:solidFill>
                  <a:srgbClr val="0B4EA2"/>
                </a:solidFill>
              </a:rPr>
              <a:t>Up-to-date fairway information for </a:t>
            </a:r>
            <a:br>
              <a:rPr lang="en-US" sz="2800" b="1" dirty="0">
                <a:solidFill>
                  <a:srgbClr val="0B4EA2"/>
                </a:solidFill>
              </a:rPr>
            </a:br>
            <a:r>
              <a:rPr lang="en-US" sz="2800" b="1" dirty="0">
                <a:solidFill>
                  <a:srgbClr val="0B4EA2"/>
                </a:solidFill>
              </a:rPr>
              <a:t>     waterway users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355976" y="1672390"/>
            <a:ext cx="4434334" cy="46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004494"/>
                </a:solidFill>
              </a:rPr>
              <a:t>Features of available online services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Water </a:t>
            </a:r>
            <a:r>
              <a:rPr lang="en-US" sz="2000" dirty="0">
                <a:solidFill>
                  <a:srgbClr val="004494"/>
                </a:solidFill>
              </a:rPr>
              <a:t>levels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Shallow section information 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Lock status 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Notices to skippers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Position service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Easy </a:t>
            </a:r>
            <a:r>
              <a:rPr lang="en-US" sz="2000" dirty="0">
                <a:solidFill>
                  <a:srgbClr val="004494"/>
                </a:solidFill>
              </a:rPr>
              <a:t>access to </a:t>
            </a:r>
            <a:r>
              <a:rPr lang="en-US" sz="2000" dirty="0" smtClean="0">
                <a:solidFill>
                  <a:srgbClr val="004494"/>
                </a:solidFill>
              </a:rPr>
              <a:t>data (examples)</a:t>
            </a:r>
            <a:endParaRPr lang="en-US" sz="2000" dirty="0">
              <a:solidFill>
                <a:srgbClr val="004494"/>
              </a:solidFill>
            </a:endParaRPr>
          </a:p>
          <a:p>
            <a:pPr marL="757237" lvl="1" indent="-457200" eaLnBrk="1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>
                <a:solidFill>
                  <a:srgbClr val="004494"/>
                </a:solidFill>
              </a:rPr>
              <a:t>www.danubeportal.com</a:t>
            </a:r>
          </a:p>
          <a:p>
            <a:pPr marL="757237" lvl="1" indent="-457200" eaLnBrk="1" hangingPunct="1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en-US" sz="2000" dirty="0" err="1" smtClean="0">
                <a:solidFill>
                  <a:srgbClr val="004494"/>
                </a:solidFill>
              </a:rPr>
              <a:t>DoRIS</a:t>
            </a:r>
            <a:r>
              <a:rPr lang="en-US" sz="2000" dirty="0" smtClean="0">
                <a:solidFill>
                  <a:srgbClr val="004494"/>
                </a:solidFill>
              </a:rPr>
              <a:t> </a:t>
            </a:r>
            <a:r>
              <a:rPr lang="en-US" sz="2000" dirty="0">
                <a:solidFill>
                  <a:srgbClr val="004494"/>
                </a:solidFill>
              </a:rPr>
              <a:t>mobile app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5" descr="http://www.doris.bmvit.gv.at/fileadmin/user_upload/FIS_Portal_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2" y="2060848"/>
            <a:ext cx="3026489" cy="1701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958" y="2708920"/>
            <a:ext cx="2219988" cy="192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42" y="4005064"/>
            <a:ext cx="2421258" cy="1777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295" y="4797152"/>
            <a:ext cx="1616665" cy="1202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144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22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Conclusions</a:t>
            </a:r>
            <a:endParaRPr lang="en-US" sz="2800" b="1" dirty="0">
              <a:solidFill>
                <a:srgbClr val="0B4EA2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330752" y="1841242"/>
            <a:ext cx="4434334" cy="393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004494"/>
                </a:solidFill>
              </a:rPr>
              <a:t>Crucial for solution of PA1a issues</a:t>
            </a:r>
            <a:endParaRPr lang="en-US" sz="2000" b="1" dirty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Corridor </a:t>
            </a:r>
            <a:r>
              <a:rPr lang="en-US" sz="2000" dirty="0" smtClean="0">
                <a:solidFill>
                  <a:srgbClr val="004494"/>
                </a:solidFill>
              </a:rPr>
              <a:t>/ transnational approach</a:t>
            </a:r>
            <a:endParaRPr lang="en-US" sz="2000" dirty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Engagement  of </a:t>
            </a:r>
            <a:r>
              <a:rPr lang="en-US" sz="2000" dirty="0" smtClean="0">
                <a:solidFill>
                  <a:srgbClr val="004494"/>
                </a:solidFill>
              </a:rPr>
              <a:t>public and private stakeholders</a:t>
            </a:r>
            <a:endParaRPr lang="en-US" sz="2000" dirty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Continued interplay between policy and project level – </a:t>
            </a:r>
            <a:br>
              <a:rPr lang="en-US" sz="2000" dirty="0" smtClean="0">
                <a:solidFill>
                  <a:srgbClr val="004494"/>
                </a:solidFill>
              </a:rPr>
            </a:br>
            <a:r>
              <a:rPr lang="en-US" sz="2000" dirty="0" smtClean="0">
                <a:solidFill>
                  <a:srgbClr val="004494"/>
                </a:solidFill>
              </a:rPr>
              <a:t>EU </a:t>
            </a:r>
            <a:r>
              <a:rPr lang="en-US" sz="2000" dirty="0">
                <a:solidFill>
                  <a:srgbClr val="004494"/>
                </a:solidFill>
              </a:rPr>
              <a:t>Strategy for the Danube Region as connecting </a:t>
            </a:r>
            <a:r>
              <a:rPr lang="en-US" sz="2000" dirty="0" smtClean="0">
                <a:solidFill>
                  <a:srgbClr val="004494"/>
                </a:solidFill>
              </a:rPr>
              <a:t>element</a:t>
            </a:r>
            <a:endParaRPr lang="en-US" sz="2000" dirty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rgbClr val="004494"/>
              </a:solidFill>
            </a:endParaRPr>
          </a:p>
          <a:p>
            <a:pPr marL="457200" indent="-457200" eaLnBrk="1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6" descr="C:\Users\Gert-Jan.Muilerman\Desktop\0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" t="4480" r="2518" b="5987"/>
          <a:stretch/>
        </p:blipFill>
        <p:spPr bwMode="auto">
          <a:xfrm>
            <a:off x="395536" y="1919915"/>
            <a:ext cx="3429557" cy="3525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3"/>
          <p:cNvSpPr txBox="1">
            <a:spLocks/>
          </p:cNvSpPr>
          <p:nvPr/>
        </p:nvSpPr>
        <p:spPr>
          <a:xfrm>
            <a:off x="611560" y="5589240"/>
            <a:ext cx="3171303" cy="46625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3600" b="1">
                <a:solidFill>
                  <a:srgbClr val="0078BC"/>
                </a:solidFill>
                <a:latin typeface="+mn-lt"/>
                <a:ea typeface="+mn-ea"/>
                <a:cs typeface="+mn-cs"/>
              </a:defRPr>
            </a:lvl1pPr>
            <a:lvl2pPr marL="742950" indent="-2206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>
                <a:solidFill>
                  <a:srgbClr val="0078BC"/>
                </a:solidFill>
                <a:latin typeface="+mn-lt"/>
              </a:defRPr>
            </a:lvl2pPr>
            <a:lvl3pPr marL="115093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78BC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78BC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494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494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494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494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494"/>
                </a:solidFill>
                <a:latin typeface="+mn-lt"/>
              </a:defRPr>
            </a:lvl9pPr>
          </a:lstStyle>
          <a:p>
            <a:pPr algn="ctr"/>
            <a:r>
              <a:rPr lang="en-US" sz="1600" kern="0" dirty="0" smtClean="0">
                <a:solidFill>
                  <a:schemeClr val="accent1">
                    <a:lumMod val="10000"/>
                  </a:schemeClr>
                </a:solidFill>
              </a:rPr>
              <a:t>The tools are in our hands </a:t>
            </a:r>
            <a:br>
              <a:rPr lang="en-US" sz="1600" kern="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600" kern="0" dirty="0" smtClean="0">
                <a:solidFill>
                  <a:schemeClr val="accent1">
                    <a:lumMod val="10000"/>
                  </a:schemeClr>
                </a:solidFill>
              </a:rPr>
              <a:t>- let’s use them! </a:t>
            </a:r>
            <a:endParaRPr lang="en-US" sz="1600" kern="0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17" name="Picture 5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02444" y="4207434"/>
            <a:ext cx="2076565" cy="31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57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2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23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76225" y="1052515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Conclusions</a:t>
            </a:r>
            <a:endParaRPr lang="en-US" sz="2800" b="1" dirty="0">
              <a:solidFill>
                <a:srgbClr val="0B4EA2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12886" y="1988840"/>
            <a:ext cx="8569027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Fairway Rehabilitation and Maintenance Master Plan is a living document with annual monitoring reports (National Action Plans)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The National Action Plans </a:t>
            </a:r>
            <a:r>
              <a:rPr lang="en-US" sz="2000" dirty="0" smtClean="0">
                <a:solidFill>
                  <a:srgbClr val="004494"/>
                </a:solidFill>
              </a:rPr>
              <a:t>create a level of transparency in national waterway maintenance issues, which was previously not available</a:t>
            </a:r>
            <a:endParaRPr lang="en-US" sz="2000" dirty="0">
              <a:solidFill>
                <a:srgbClr val="004494"/>
              </a:solidFill>
            </a:endParaRP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Environmental </a:t>
            </a:r>
            <a:r>
              <a:rPr lang="en-US" sz="2000" dirty="0">
                <a:solidFill>
                  <a:srgbClr val="004494"/>
                </a:solidFill>
              </a:rPr>
              <a:t>dimensions </a:t>
            </a:r>
            <a:r>
              <a:rPr lang="en-US" sz="2000" dirty="0" smtClean="0">
                <a:solidFill>
                  <a:srgbClr val="004494"/>
                </a:solidFill>
              </a:rPr>
              <a:t>are now included </a:t>
            </a:r>
            <a:r>
              <a:rPr lang="en-US" sz="2000" dirty="0">
                <a:solidFill>
                  <a:srgbClr val="004494"/>
                </a:solidFill>
              </a:rPr>
              <a:t>and </a:t>
            </a:r>
            <a:r>
              <a:rPr lang="en-US" sz="2000" dirty="0" smtClean="0">
                <a:solidFill>
                  <a:srgbClr val="004494"/>
                </a:solidFill>
              </a:rPr>
              <a:t>monitored on an equal footing</a:t>
            </a:r>
            <a:endParaRPr lang="en-US" sz="2000" dirty="0">
              <a:solidFill>
                <a:srgbClr val="004494"/>
              </a:solidFill>
            </a:endParaRP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Implementation projects are focused on fairway surveying and data provision (instead of physical interventions)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Full </a:t>
            </a:r>
            <a:r>
              <a:rPr lang="en-US" sz="2000" dirty="0" smtClean="0">
                <a:solidFill>
                  <a:srgbClr val="004494"/>
                </a:solidFill>
              </a:rPr>
              <a:t>report available for download: </a:t>
            </a:r>
            <a:r>
              <a:rPr lang="en-US" sz="2000" dirty="0" smtClean="0">
                <a:solidFill>
                  <a:srgbClr val="004494"/>
                </a:solidFill>
                <a:hlinkClick r:id="rId3"/>
              </a:rPr>
              <a:t>www.danube-navigation.eu</a:t>
            </a:r>
            <a:endParaRPr lang="en-US" sz="2000" dirty="0" smtClean="0">
              <a:solidFill>
                <a:srgbClr val="004494"/>
              </a:solidFill>
            </a:endParaRP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dirty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4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1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299200" y="6436996"/>
            <a:ext cx="2376488" cy="304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72590" indent="-2971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88601" indent="-23772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64042" indent="-23772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39481" indent="-23772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14922" indent="-2377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90362" indent="-2377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65803" indent="-2377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41243" indent="-2377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altLang="en-US" smtClean="0">
                <a:solidFill>
                  <a:schemeClr val="bg1"/>
                </a:solidFill>
              </a:rPr>
              <a:t>Slide No.</a:t>
            </a:r>
            <a:r>
              <a:rPr lang="de-DE" altLang="en-US" b="0" smtClean="0">
                <a:solidFill>
                  <a:schemeClr val="bg1"/>
                </a:solidFill>
              </a:rPr>
              <a:t> </a:t>
            </a:r>
            <a:fld id="{828E0096-4283-420B-933F-8790FA9DFA25}" type="slidenum">
              <a:rPr lang="en-GB" altLang="en-US" b="0" smtClean="0">
                <a:solidFill>
                  <a:schemeClr val="bg1"/>
                </a:solidFill>
              </a:rPr>
              <a:pPr eaLnBrk="1" hangingPunct="1">
                <a:defRPr/>
              </a:pPr>
              <a:t>24</a:t>
            </a:fld>
            <a:endParaRPr lang="en-GB" altLang="en-US" b="0" smtClean="0">
              <a:solidFill>
                <a:schemeClr val="bg1"/>
              </a:solidFill>
            </a:endParaRP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1" y="910590"/>
            <a:ext cx="47164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en-US" sz="2900" b="1">
                <a:solidFill>
                  <a:srgbClr val="0B4EA2"/>
                </a:solidFill>
              </a:rPr>
              <a:t>PA 1a coordinators</a:t>
            </a: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683568" y="1704976"/>
            <a:ext cx="3816350" cy="4316730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z="250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572000" y="1704976"/>
            <a:ext cx="3816350" cy="4316730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sz="2500"/>
          </a:p>
        </p:txBody>
      </p:sp>
      <p:pic>
        <p:nvPicPr>
          <p:cNvPr id="19462" name="Pictur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1836421"/>
            <a:ext cx="823912" cy="499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908179" y="1977397"/>
            <a:ext cx="2232025" cy="48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088" tIns="47544" rIns="95088" bIns="475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2500" b="1">
                <a:solidFill>
                  <a:srgbClr val="1E3A6C"/>
                </a:solidFill>
              </a:rPr>
              <a:t>Austria</a:t>
            </a:r>
            <a:endParaRPr lang="de-DE" altLang="en-US" sz="2500">
              <a:solidFill>
                <a:srgbClr val="1E3A6C"/>
              </a:solidFill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795967" y="1950724"/>
            <a:ext cx="2232025" cy="48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088" tIns="47544" rIns="95088" bIns="475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en-US" sz="2500" b="1">
                <a:solidFill>
                  <a:srgbClr val="1E3A6C"/>
                </a:solidFill>
              </a:rPr>
              <a:t>Romania</a:t>
            </a:r>
            <a:endParaRPr lang="de-DE" altLang="en-US" sz="2500">
              <a:solidFill>
                <a:srgbClr val="1E3A6C"/>
              </a:solidFill>
            </a:endParaRPr>
          </a:p>
        </p:txBody>
      </p:sp>
      <p:sp>
        <p:nvSpPr>
          <p:cNvPr id="19465" name="Rectangle 12"/>
          <p:cNvSpPr>
            <a:spLocks noChangeArrowheads="1"/>
          </p:cNvSpPr>
          <p:nvPr/>
        </p:nvSpPr>
        <p:spPr bwMode="auto">
          <a:xfrm>
            <a:off x="2484435" y="2781303"/>
            <a:ext cx="1751756" cy="132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088" tIns="47544" rIns="95088" bIns="475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rgbClr val="1E3A6C"/>
                </a:solidFill>
              </a:rPr>
              <a:t>= Coordinator</a:t>
            </a:r>
          </a:p>
          <a:p>
            <a:pPr eaLnBrk="1" hangingPunct="1"/>
            <a:endParaRPr lang="de-DE" altLang="en-US" sz="2000">
              <a:solidFill>
                <a:srgbClr val="1E3A6C"/>
              </a:solidFill>
            </a:endParaRPr>
          </a:p>
          <a:p>
            <a:pPr eaLnBrk="1" hangingPunct="1"/>
            <a:r>
              <a:rPr lang="de-DE" altLang="en-US" sz="2000">
                <a:solidFill>
                  <a:srgbClr val="1E3A6C"/>
                </a:solidFill>
              </a:rPr>
              <a:t>= Technical</a:t>
            </a:r>
            <a:br>
              <a:rPr lang="de-DE" altLang="en-US" sz="2000">
                <a:solidFill>
                  <a:srgbClr val="1E3A6C"/>
                </a:solidFill>
              </a:rPr>
            </a:br>
            <a:r>
              <a:rPr lang="de-DE" altLang="en-US" sz="2000">
                <a:solidFill>
                  <a:srgbClr val="1E3A6C"/>
                </a:solidFill>
              </a:rPr>
              <a:t>   Secretariat</a:t>
            </a:r>
            <a:endParaRPr lang="de-AT" altLang="en-US" sz="2000">
              <a:solidFill>
                <a:srgbClr val="1E3A6C"/>
              </a:solidFill>
            </a:endParaRPr>
          </a:p>
        </p:txBody>
      </p:sp>
      <p:sp>
        <p:nvSpPr>
          <p:cNvPr id="19466" name="Rectangle 13"/>
          <p:cNvSpPr>
            <a:spLocks noChangeArrowheads="1"/>
          </p:cNvSpPr>
          <p:nvPr/>
        </p:nvSpPr>
        <p:spPr bwMode="auto">
          <a:xfrm>
            <a:off x="4716466" y="3429000"/>
            <a:ext cx="3130979" cy="71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5088" tIns="47544" rIns="95088" bIns="475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en-US" sz="2000">
                <a:solidFill>
                  <a:srgbClr val="1E3A6C"/>
                </a:solidFill>
              </a:rPr>
              <a:t>= Coordinator &amp; Technical</a:t>
            </a:r>
            <a:br>
              <a:rPr lang="de-DE" altLang="en-US" sz="2000">
                <a:solidFill>
                  <a:srgbClr val="1E3A6C"/>
                </a:solidFill>
              </a:rPr>
            </a:br>
            <a:r>
              <a:rPr lang="de-DE" altLang="en-US" sz="2000">
                <a:solidFill>
                  <a:srgbClr val="1E3A6C"/>
                </a:solidFill>
              </a:rPr>
              <a:t>   Secretariat</a:t>
            </a:r>
            <a:endParaRPr lang="de-AT" altLang="en-US" sz="2000">
              <a:solidFill>
                <a:srgbClr val="1E3A6C"/>
              </a:solidFill>
            </a:endParaRPr>
          </a:p>
        </p:txBody>
      </p:sp>
      <p:pic>
        <p:nvPicPr>
          <p:cNvPr id="19467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857376"/>
            <a:ext cx="728662" cy="54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8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91" y="2674620"/>
            <a:ext cx="5784850" cy="112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568829" y="4149080"/>
            <a:ext cx="3819525" cy="1884198"/>
          </a:xfrm>
          <a:prstGeom prst="rect">
            <a:avLst/>
          </a:prstGeom>
          <a:noFill/>
        </p:spPr>
        <p:txBody>
          <a:bodyPr lIns="95088" tIns="47544" rIns="95088" bIns="47544">
            <a:spAutoFit/>
          </a:bodyPr>
          <a:lstStyle/>
          <a:p>
            <a:pPr marL="561284" lvl="1" indent="-280642" fontAlgn="auto">
              <a:spcBef>
                <a:spcPct val="10000"/>
              </a:spcBef>
              <a:spcAft>
                <a:spcPct val="10000"/>
              </a:spcAft>
              <a:defRPr/>
            </a:pPr>
            <a:r>
              <a:rPr lang="de-DE" sz="1400" dirty="0"/>
              <a:t>Liviu-</a:t>
            </a:r>
            <a:r>
              <a:rPr lang="de-DE" sz="1400" dirty="0" err="1"/>
              <a:t>Ionuţ</a:t>
            </a:r>
            <a:r>
              <a:rPr lang="de-DE" sz="1400" dirty="0"/>
              <a:t> </a:t>
            </a:r>
            <a:r>
              <a:rPr lang="de-DE" sz="1400" dirty="0" err="1"/>
              <a:t>Moşteanu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 smtClean="0">
                <a:hlinkClick r:id="rId6"/>
              </a:rPr>
              <a:t>cabinet.mosteanu@mt.ro</a:t>
            </a:r>
            <a:endParaRPr lang="de-DE" sz="1400" dirty="0" smtClean="0"/>
          </a:p>
          <a:p>
            <a:pPr marL="561284" lvl="1" indent="-280642" fontAlgn="auto">
              <a:spcBef>
                <a:spcPct val="10000"/>
              </a:spcBef>
              <a:spcAft>
                <a:spcPct val="10000"/>
              </a:spcAft>
              <a:defRPr/>
            </a:pPr>
            <a:r>
              <a:rPr lang="de-DE" sz="1400" dirty="0" smtClean="0">
                <a:latin typeface="+mj-lt"/>
                <a:cs typeface="+mn-cs"/>
              </a:rPr>
              <a:t>Cristina </a:t>
            </a:r>
            <a:r>
              <a:rPr lang="de-DE" sz="1400" dirty="0">
                <a:latin typeface="+mj-lt"/>
                <a:cs typeface="+mn-cs"/>
              </a:rPr>
              <a:t>Cuc</a:t>
            </a:r>
            <a:br>
              <a:rPr lang="de-DE" sz="1400" dirty="0">
                <a:latin typeface="+mj-lt"/>
                <a:cs typeface="+mn-cs"/>
              </a:rPr>
            </a:br>
            <a:r>
              <a:rPr lang="de-DE" sz="1400" dirty="0">
                <a:latin typeface="+mj-lt"/>
                <a:cs typeface="+mn-cs"/>
                <a:hlinkClick r:id="rId7"/>
              </a:rPr>
              <a:t>cristina.cuc@mt.ro</a:t>
            </a:r>
            <a:endParaRPr lang="de-DE" sz="1400" dirty="0">
              <a:latin typeface="+mj-lt"/>
              <a:cs typeface="+mn-cs"/>
            </a:endParaRPr>
          </a:p>
          <a:p>
            <a:pPr marL="0" lvl="1">
              <a:defRPr/>
            </a:pPr>
            <a:r>
              <a:rPr lang="de-DE" sz="1400" dirty="0" smtClean="0"/>
              <a:t>      </a:t>
            </a:r>
            <a:r>
              <a:rPr lang="de-DE" sz="1400" dirty="0" err="1" smtClean="0"/>
              <a:t>Violanda</a:t>
            </a:r>
            <a:r>
              <a:rPr lang="de-DE" sz="1400" dirty="0" smtClean="0"/>
              <a:t> </a:t>
            </a:r>
            <a:r>
              <a:rPr lang="de-DE" sz="1400" dirty="0" err="1" smtClean="0"/>
              <a:t>Alayan</a:t>
            </a:r>
            <a:endParaRPr lang="de-DE" sz="1400" dirty="0" smtClean="0"/>
          </a:p>
          <a:p>
            <a:pPr marL="0" lvl="1">
              <a:defRPr/>
            </a:pPr>
            <a:r>
              <a:rPr lang="de-AT" sz="1400" dirty="0"/>
              <a:t>           </a:t>
            </a:r>
            <a:r>
              <a:rPr lang="de-AT" sz="1400" dirty="0" smtClean="0">
                <a:latin typeface="+mj-lt"/>
                <a:hlinkClick r:id="rId8"/>
              </a:rPr>
              <a:t>naval5@mt.ro</a:t>
            </a:r>
            <a:endParaRPr lang="de-AT" sz="1400" dirty="0" smtClean="0">
              <a:latin typeface="+mj-lt"/>
            </a:endParaRPr>
          </a:p>
          <a:p>
            <a:pPr marL="0" lvl="1">
              <a:defRPr/>
            </a:pPr>
            <a:r>
              <a:rPr lang="de-DE" sz="1400" dirty="0" smtClean="0"/>
              <a:t>      Monica </a:t>
            </a:r>
            <a:r>
              <a:rPr lang="de-DE" sz="1400" dirty="0" err="1" smtClean="0"/>
              <a:t>Patrichi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>
                <a:latin typeface="+mj-lt"/>
              </a:rPr>
              <a:t>            </a:t>
            </a:r>
            <a:r>
              <a:rPr lang="de-DE" sz="1400" dirty="0" smtClean="0">
                <a:latin typeface="+mj-lt"/>
                <a:hlinkClick r:id="rId9"/>
              </a:rPr>
              <a:t>monica.patrichi@mt.ro</a:t>
            </a:r>
            <a:endParaRPr lang="de-DE" dirty="0">
              <a:cs typeface="+mn-cs"/>
            </a:endParaRPr>
          </a:p>
        </p:txBody>
      </p:sp>
      <p:sp>
        <p:nvSpPr>
          <p:cNvPr id="19470" name="Textfeld 2"/>
          <p:cNvSpPr txBox="1">
            <a:spLocks noChangeArrowheads="1"/>
          </p:cNvSpPr>
          <p:nvPr/>
        </p:nvSpPr>
        <p:spPr bwMode="auto">
          <a:xfrm>
            <a:off x="684217" y="4586102"/>
            <a:ext cx="3806825" cy="1299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088" tIns="47544" rIns="95088" bIns="475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9750" indent="-2698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ct val="10000"/>
              </a:spcBef>
              <a:spcAft>
                <a:spcPct val="10000"/>
              </a:spcAft>
            </a:pPr>
            <a:r>
              <a:rPr lang="de-DE" altLang="de-DE" sz="1400" dirty="0"/>
              <a:t>Gert-Jan Muilerman</a:t>
            </a:r>
            <a:br>
              <a:rPr lang="de-DE" altLang="de-DE" sz="1400" dirty="0"/>
            </a:br>
            <a:r>
              <a:rPr lang="de-DE" altLang="de-DE" sz="1400" dirty="0">
                <a:hlinkClick r:id="rId10"/>
              </a:rPr>
              <a:t>gert-jan.muilerman@viadonau.org</a:t>
            </a:r>
            <a:r>
              <a:rPr lang="de-DE" altLang="de-DE" sz="1400" dirty="0"/>
              <a:t> </a:t>
            </a:r>
          </a:p>
          <a:p>
            <a:pPr lvl="1" eaLnBrk="1" hangingPunct="1">
              <a:spcBef>
                <a:spcPct val="10000"/>
              </a:spcBef>
              <a:spcAft>
                <a:spcPct val="10000"/>
              </a:spcAft>
            </a:pPr>
            <a:r>
              <a:rPr lang="en-GB" altLang="de-DE" sz="1400" dirty="0"/>
              <a:t>Gudrun Maierbrugger </a:t>
            </a:r>
            <a:r>
              <a:rPr lang="en-GB" altLang="de-DE" sz="1400" dirty="0">
                <a:hlinkClick r:id="rId11"/>
              </a:rPr>
              <a:t>gudrun.maierbrugger@viadonau.org</a:t>
            </a:r>
            <a:r>
              <a:rPr lang="en-GB" altLang="de-DE" sz="1400" dirty="0"/>
              <a:t> </a:t>
            </a:r>
            <a:endParaRPr lang="de-DE" altLang="de-DE" sz="1400" dirty="0"/>
          </a:p>
          <a:p>
            <a:pPr eaLnBrk="1" hangingPunct="1"/>
            <a:endParaRPr lang="de-DE" alt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962029" y="4077072"/>
            <a:ext cx="3529013" cy="763892"/>
          </a:xfrm>
          <a:prstGeom prst="rect">
            <a:avLst/>
          </a:prstGeom>
          <a:noFill/>
        </p:spPr>
        <p:txBody>
          <a:bodyPr lIns="95088" tIns="47544" rIns="95088" bIns="47544">
            <a:spAutoFit/>
          </a:bodyPr>
          <a:lstStyle/>
          <a:p>
            <a:pPr>
              <a:spcBef>
                <a:spcPct val="10000"/>
              </a:spcBef>
              <a:spcAft>
                <a:spcPct val="10000"/>
              </a:spcAft>
              <a:defRPr/>
            </a:pPr>
            <a:r>
              <a:rPr lang="de-DE" altLang="de-DE" sz="1400" dirty="0" smtClean="0">
                <a:latin typeface="+mj-lt"/>
                <a:cs typeface="+mn-cs"/>
              </a:rPr>
              <a:t>Ursula </a:t>
            </a:r>
            <a:r>
              <a:rPr lang="de-DE" altLang="de-DE" sz="1400" dirty="0" smtClean="0">
                <a:latin typeface="+mj-lt"/>
              </a:rPr>
              <a:t>Zechner</a:t>
            </a:r>
            <a:r>
              <a:rPr lang="de-DE" altLang="de-DE" sz="1400" dirty="0">
                <a:latin typeface="+mj-lt"/>
                <a:cs typeface="+mn-cs"/>
              </a:rPr>
              <a:t/>
            </a:r>
            <a:br>
              <a:rPr lang="de-DE" altLang="de-DE" sz="1400" dirty="0">
                <a:latin typeface="+mj-lt"/>
                <a:cs typeface="+mn-cs"/>
              </a:rPr>
            </a:br>
            <a:r>
              <a:rPr lang="de-DE" altLang="de-DE" sz="1400" dirty="0">
                <a:latin typeface="+mj-lt"/>
                <a:cs typeface="+mn-cs"/>
              </a:rPr>
              <a:t>     </a:t>
            </a:r>
            <a:r>
              <a:rPr lang="de-DE" altLang="de-DE" sz="1400" dirty="0" smtClean="0">
                <a:latin typeface="+mj-lt"/>
                <a:cs typeface="+mn-cs"/>
                <a:hlinkClick r:id="rId12"/>
              </a:rPr>
              <a:t>ursula.zechner@bmvit.gv.at</a:t>
            </a:r>
            <a:endParaRPr lang="de-DE" altLang="de-DE" sz="1400" dirty="0">
              <a:latin typeface="+mj-lt"/>
              <a:cs typeface="+mn-cs"/>
            </a:endParaRPr>
          </a:p>
          <a:p>
            <a:pPr>
              <a:defRPr/>
            </a:pPr>
            <a:endParaRPr lang="de-DE" sz="1400" dirty="0">
              <a:latin typeface="+mj-lt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035050" y="3429000"/>
            <a:ext cx="1441450" cy="373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088" tIns="47544" rIns="95088" bIns="47544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9473" name="Grafik 1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" y="3429000"/>
            <a:ext cx="1271588" cy="24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>
          <a:xfrm>
            <a:off x="5148266" y="2971800"/>
            <a:ext cx="1439862" cy="2914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088" tIns="47544" rIns="95088" bIns="47544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26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Transport volumes Danube 2014</a:t>
            </a:r>
            <a:endParaRPr lang="en-US" sz="2800" b="1" dirty="0">
              <a:solidFill>
                <a:srgbClr val="0B4EA2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82"/>
          <a:stretch/>
        </p:blipFill>
        <p:spPr bwMode="auto">
          <a:xfrm>
            <a:off x="498708" y="1638350"/>
            <a:ext cx="7385660" cy="438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05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>
                <a:solidFill>
                  <a:srgbClr val="0B4EA2"/>
                </a:solidFill>
              </a:rPr>
              <a:t>Transport volumes Danube 2014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8389" y="1844824"/>
            <a:ext cx="856902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In total, </a:t>
            </a:r>
            <a:r>
              <a:rPr lang="en-US" sz="2000" dirty="0" smtClean="0">
                <a:solidFill>
                  <a:srgbClr val="004494"/>
                </a:solidFill>
              </a:rPr>
              <a:t>nearly 40.1 </a:t>
            </a:r>
            <a:r>
              <a:rPr lang="en-US" sz="2000" dirty="0">
                <a:solidFill>
                  <a:srgbClr val="004494"/>
                </a:solidFill>
              </a:rPr>
              <a:t>million tons of goods were carried on the Danube waterway and its </a:t>
            </a:r>
            <a:r>
              <a:rPr lang="en-US" sz="2000" dirty="0" smtClean="0">
                <a:solidFill>
                  <a:srgbClr val="004494"/>
                </a:solidFill>
              </a:rPr>
              <a:t>tributaries in 2014  </a:t>
            </a:r>
            <a:r>
              <a:rPr lang="en-US" sz="2000" dirty="0">
                <a:solidFill>
                  <a:srgbClr val="004494"/>
                </a:solidFill>
              </a:rPr>
              <a:t>(43.0 </a:t>
            </a:r>
            <a:r>
              <a:rPr lang="en-US" sz="2000" dirty="0" smtClean="0">
                <a:solidFill>
                  <a:srgbClr val="004494"/>
                </a:solidFill>
              </a:rPr>
              <a:t>million in 2010)</a:t>
            </a:r>
            <a:endParaRPr lang="en-US" sz="2000" dirty="0">
              <a:solidFill>
                <a:srgbClr val="004494"/>
              </a:solidFill>
            </a:endParaRP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The </a:t>
            </a:r>
            <a:r>
              <a:rPr lang="en-US" sz="2000" dirty="0">
                <a:solidFill>
                  <a:srgbClr val="004494"/>
                </a:solidFill>
              </a:rPr>
              <a:t>first noticeable </a:t>
            </a:r>
            <a:r>
              <a:rPr lang="en-US" sz="2000" dirty="0" smtClean="0">
                <a:solidFill>
                  <a:srgbClr val="004494"/>
                </a:solidFill>
              </a:rPr>
              <a:t>increase in </a:t>
            </a:r>
            <a:r>
              <a:rPr lang="en-US" sz="2000" dirty="0">
                <a:solidFill>
                  <a:srgbClr val="004494"/>
                </a:solidFill>
              </a:rPr>
              <a:t>total traffic volume on </a:t>
            </a:r>
            <a:r>
              <a:rPr lang="en-US" sz="2000" dirty="0" smtClean="0">
                <a:solidFill>
                  <a:srgbClr val="004494"/>
                </a:solidFill>
              </a:rPr>
              <a:t>the Danube </a:t>
            </a:r>
            <a:r>
              <a:rPr lang="en-US" sz="2000" dirty="0">
                <a:solidFill>
                  <a:srgbClr val="004494"/>
                </a:solidFill>
              </a:rPr>
              <a:t>for three </a:t>
            </a:r>
            <a:r>
              <a:rPr lang="en-US" sz="2000" dirty="0" smtClean="0">
                <a:solidFill>
                  <a:srgbClr val="004494"/>
                </a:solidFill>
              </a:rPr>
              <a:t>years (+</a:t>
            </a:r>
            <a:r>
              <a:rPr lang="en-US" sz="2000" dirty="0">
                <a:solidFill>
                  <a:srgbClr val="004494"/>
                </a:solidFill>
              </a:rPr>
              <a:t>6.3% compared to 2013)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Romania </a:t>
            </a:r>
            <a:r>
              <a:rPr lang="en-US" sz="2000" dirty="0">
                <a:solidFill>
                  <a:srgbClr val="004494"/>
                </a:solidFill>
              </a:rPr>
              <a:t>once again </a:t>
            </a:r>
            <a:r>
              <a:rPr lang="en-US" sz="2000" dirty="0" smtClean="0">
                <a:solidFill>
                  <a:srgbClr val="004494"/>
                </a:solidFill>
              </a:rPr>
              <a:t>the most </a:t>
            </a:r>
            <a:r>
              <a:rPr lang="en-US" sz="2000" dirty="0">
                <a:solidFill>
                  <a:srgbClr val="004494"/>
                </a:solidFill>
              </a:rPr>
              <a:t>important </a:t>
            </a:r>
            <a:r>
              <a:rPr lang="en-US" sz="2000" dirty="0" smtClean="0">
                <a:solidFill>
                  <a:srgbClr val="004494"/>
                </a:solidFill>
              </a:rPr>
              <a:t>exporter and </a:t>
            </a:r>
            <a:r>
              <a:rPr lang="en-US" sz="2000" dirty="0">
                <a:solidFill>
                  <a:srgbClr val="004494"/>
                </a:solidFill>
              </a:rPr>
              <a:t>importer on the </a:t>
            </a:r>
            <a:r>
              <a:rPr lang="en-US" sz="2000" dirty="0" smtClean="0">
                <a:solidFill>
                  <a:srgbClr val="004494"/>
                </a:solidFill>
              </a:rPr>
              <a:t>waterway in </a:t>
            </a:r>
            <a:r>
              <a:rPr lang="en-US" sz="2000" dirty="0">
                <a:solidFill>
                  <a:srgbClr val="004494"/>
                </a:solidFill>
              </a:rPr>
              <a:t>2014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About </a:t>
            </a:r>
            <a:r>
              <a:rPr lang="en-US" sz="2000" dirty="0">
                <a:solidFill>
                  <a:srgbClr val="004494"/>
                </a:solidFill>
              </a:rPr>
              <a:t>5.3 million tons </a:t>
            </a:r>
            <a:r>
              <a:rPr lang="en-US" sz="2000" dirty="0" smtClean="0">
                <a:solidFill>
                  <a:srgbClr val="004494"/>
                </a:solidFill>
              </a:rPr>
              <a:t>of maritime </a:t>
            </a:r>
            <a:r>
              <a:rPr lang="en-US" sz="2000" dirty="0">
                <a:solidFill>
                  <a:srgbClr val="004494"/>
                </a:solidFill>
              </a:rPr>
              <a:t>traffic on </a:t>
            </a:r>
            <a:r>
              <a:rPr lang="en-US" sz="2000" dirty="0" smtClean="0">
                <a:solidFill>
                  <a:srgbClr val="004494"/>
                </a:solidFill>
              </a:rPr>
              <a:t>the Danube </a:t>
            </a:r>
            <a:r>
              <a:rPr lang="en-US" sz="2000" dirty="0">
                <a:solidFill>
                  <a:srgbClr val="004494"/>
                </a:solidFill>
              </a:rPr>
              <a:t>(+</a:t>
            </a:r>
            <a:r>
              <a:rPr lang="en-US" sz="2000" dirty="0" smtClean="0">
                <a:solidFill>
                  <a:srgbClr val="004494"/>
                </a:solidFill>
              </a:rPr>
              <a:t>16.8% compared to </a:t>
            </a:r>
            <a:r>
              <a:rPr lang="en-US" sz="2000" dirty="0">
                <a:solidFill>
                  <a:srgbClr val="004494"/>
                </a:solidFill>
              </a:rPr>
              <a:t>2013</a:t>
            </a:r>
            <a:r>
              <a:rPr lang="en-US" sz="2000" dirty="0" smtClean="0">
                <a:solidFill>
                  <a:srgbClr val="004494"/>
                </a:solidFill>
              </a:rPr>
              <a:t>)</a:t>
            </a:r>
          </a:p>
          <a:p>
            <a:pPr marL="342900" indent="-342900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4494"/>
                </a:solidFill>
              </a:rPr>
              <a:t>A total of 14.3 million tons were transported on the Romanian Danube-Black </a:t>
            </a:r>
            <a:r>
              <a:rPr lang="en-US" sz="2000" dirty="0" smtClean="0">
                <a:solidFill>
                  <a:srgbClr val="004494"/>
                </a:solidFill>
              </a:rPr>
              <a:t>Sea Canal </a:t>
            </a:r>
            <a:r>
              <a:rPr lang="en-US" sz="2000" dirty="0">
                <a:solidFill>
                  <a:srgbClr val="004494"/>
                </a:solidFill>
              </a:rPr>
              <a:t>in 2014 (including its side channel</a:t>
            </a:r>
            <a:r>
              <a:rPr lang="en-US" sz="2000" dirty="0" smtClean="0">
                <a:solidFill>
                  <a:srgbClr val="004494"/>
                </a:solidFill>
              </a:rPr>
              <a:t>)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97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684213" y="2917037"/>
            <a:ext cx="7920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sz="3200" b="1" dirty="0" smtClean="0">
                <a:solidFill>
                  <a:srgbClr val="004494"/>
                </a:solidFill>
              </a:rPr>
              <a:t>Targets of PA1a</a:t>
            </a:r>
            <a:endParaRPr lang="en-US" sz="3200" b="1" dirty="0">
              <a:solidFill>
                <a:srgbClr val="004494"/>
              </a:solidFill>
            </a:endParaRP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420691" y="1773241"/>
            <a:ext cx="153987" cy="3455987"/>
          </a:xfrm>
          <a:prstGeom prst="rect">
            <a:avLst/>
          </a:prstGeom>
          <a:solidFill>
            <a:srgbClr val="1CB1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81328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28186" y="6415623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25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124748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Targets of PA1a</a:t>
            </a:r>
            <a:endParaRPr lang="en-US" sz="2800" b="1" dirty="0">
              <a:solidFill>
                <a:srgbClr val="0B4EA2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8389" y="1700810"/>
            <a:ext cx="8569027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900" b="1" dirty="0">
                <a:solidFill>
                  <a:srgbClr val="004494"/>
                </a:solidFill>
              </a:rPr>
              <a:t>Increase the cargo transport on the river by 20% by </a:t>
            </a:r>
            <a:r>
              <a:rPr lang="en-US" sz="1900" b="1" dirty="0" smtClean="0">
                <a:solidFill>
                  <a:srgbClr val="004494"/>
                </a:solidFill>
              </a:rPr>
              <a:t>2020</a:t>
            </a:r>
            <a:endParaRPr lang="en-US" sz="1900" b="1" dirty="0">
              <a:solidFill>
                <a:srgbClr val="004494"/>
              </a:solidFill>
            </a:endParaRPr>
          </a:p>
          <a:p>
            <a:pPr marL="585787" lvl="1" eaLnBrk="1" hangingPunct="1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US" sz="1900" dirty="0">
                <a:solidFill>
                  <a:srgbClr val="004494"/>
                </a:solidFill>
              </a:rPr>
              <a:t>Solve obstacles to </a:t>
            </a:r>
            <a:r>
              <a:rPr lang="en-US" sz="1900" b="1" dirty="0">
                <a:solidFill>
                  <a:srgbClr val="004494"/>
                </a:solidFill>
              </a:rPr>
              <a:t>navigability</a:t>
            </a:r>
            <a:r>
              <a:rPr lang="en-US" sz="1900" dirty="0">
                <a:solidFill>
                  <a:srgbClr val="004494"/>
                </a:solidFill>
              </a:rPr>
              <a:t>, taking into account the specific characteristics of each section of the Danube and its navigable tributaries and establish </a:t>
            </a:r>
            <a:r>
              <a:rPr lang="en-US" sz="1900" b="1" dirty="0">
                <a:solidFill>
                  <a:srgbClr val="004494"/>
                </a:solidFill>
              </a:rPr>
              <a:t>effective waterway infrastructure management </a:t>
            </a:r>
            <a:r>
              <a:rPr lang="en-US" sz="1900" dirty="0">
                <a:solidFill>
                  <a:srgbClr val="004494"/>
                </a:solidFill>
              </a:rPr>
              <a:t>by </a:t>
            </a:r>
            <a:r>
              <a:rPr lang="en-US" sz="1900" dirty="0" smtClean="0">
                <a:solidFill>
                  <a:srgbClr val="004494"/>
                </a:solidFill>
              </a:rPr>
              <a:t>2020</a:t>
            </a:r>
            <a:endParaRPr lang="en-US" sz="1900" dirty="0">
              <a:solidFill>
                <a:srgbClr val="004494"/>
              </a:solidFill>
            </a:endParaRPr>
          </a:p>
          <a:p>
            <a:pPr marL="585787" lvl="1" eaLnBrk="1" hangingPunct="1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US" sz="1900" dirty="0">
                <a:solidFill>
                  <a:srgbClr val="004494"/>
                </a:solidFill>
              </a:rPr>
              <a:t>Develop </a:t>
            </a:r>
            <a:r>
              <a:rPr lang="en-US" sz="1900" b="1" dirty="0">
                <a:solidFill>
                  <a:srgbClr val="004494"/>
                </a:solidFill>
              </a:rPr>
              <a:t>efficient multimodal terminals </a:t>
            </a:r>
            <a:r>
              <a:rPr lang="en-US" sz="1900" dirty="0">
                <a:solidFill>
                  <a:srgbClr val="004494"/>
                </a:solidFill>
              </a:rPr>
              <a:t>at river ports along the Danube and its navigable tributaries to connect inland waterways with rail and road transport by </a:t>
            </a:r>
            <a:r>
              <a:rPr lang="en-US" sz="1900" dirty="0" smtClean="0">
                <a:solidFill>
                  <a:srgbClr val="004494"/>
                </a:solidFill>
              </a:rPr>
              <a:t>2020</a:t>
            </a:r>
            <a:endParaRPr lang="en-US" sz="1900" dirty="0">
              <a:solidFill>
                <a:srgbClr val="004494"/>
              </a:solidFill>
            </a:endParaRPr>
          </a:p>
          <a:p>
            <a:pPr marL="585787" lvl="1" eaLnBrk="1" hangingPunct="1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US" sz="1900" dirty="0">
                <a:solidFill>
                  <a:srgbClr val="004494"/>
                </a:solidFill>
              </a:rPr>
              <a:t>Implement </a:t>
            </a:r>
            <a:r>
              <a:rPr lang="en-US" sz="1900" b="1" dirty="0" err="1">
                <a:solidFill>
                  <a:srgbClr val="004494"/>
                </a:solidFill>
              </a:rPr>
              <a:t>harmonised</a:t>
            </a:r>
            <a:r>
              <a:rPr lang="en-US" sz="1900" b="1" dirty="0">
                <a:solidFill>
                  <a:srgbClr val="004494"/>
                </a:solidFill>
              </a:rPr>
              <a:t> River Information Services </a:t>
            </a:r>
            <a:r>
              <a:rPr lang="en-US" sz="1900" dirty="0">
                <a:solidFill>
                  <a:srgbClr val="004494"/>
                </a:solidFill>
              </a:rPr>
              <a:t>(RIS) on the Danube and its navigable tributaries and ensure the international exchange of RIS data preferably by </a:t>
            </a:r>
            <a:r>
              <a:rPr lang="en-US" sz="1900" dirty="0" smtClean="0">
                <a:solidFill>
                  <a:srgbClr val="004494"/>
                </a:solidFill>
              </a:rPr>
              <a:t>2020</a:t>
            </a:r>
            <a:endParaRPr lang="en-US" sz="1900" dirty="0">
              <a:solidFill>
                <a:srgbClr val="004494"/>
              </a:solidFill>
            </a:endParaRPr>
          </a:p>
          <a:p>
            <a:pPr marL="585787" lvl="1" eaLnBrk="1" hangingPunct="1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en-US" sz="1900" dirty="0">
                <a:solidFill>
                  <a:srgbClr val="004494"/>
                </a:solidFill>
              </a:rPr>
              <a:t>Solve the shortage of </a:t>
            </a:r>
            <a:r>
              <a:rPr lang="en-US" sz="1900" b="1" dirty="0">
                <a:solidFill>
                  <a:srgbClr val="004494"/>
                </a:solidFill>
              </a:rPr>
              <a:t>qualified personnel and harmonize education standards </a:t>
            </a:r>
            <a:r>
              <a:rPr lang="en-US" sz="1900" dirty="0">
                <a:solidFill>
                  <a:srgbClr val="004494"/>
                </a:solidFill>
              </a:rPr>
              <a:t>in inland navigation in the Danube region by 2020, taking duly into account the social dimension of the respective </a:t>
            </a:r>
            <a:r>
              <a:rPr lang="en-US" sz="1900" dirty="0" smtClean="0">
                <a:solidFill>
                  <a:srgbClr val="004494"/>
                </a:solidFill>
              </a:rPr>
              <a:t>measures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7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8180211" y="6586146"/>
            <a:ext cx="738364" cy="170141"/>
          </a:xfrm>
        </p:spPr>
        <p:txBody>
          <a:bodyPr/>
          <a:lstStyle/>
          <a:p>
            <a:r>
              <a:rPr lang="de-AT" dirty="0" smtClean="0"/>
              <a:t>Page </a:t>
            </a:r>
            <a:fld id="{12B588E4-0580-4920-92CD-EC1C9E43FDE4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3923" y="1268543"/>
            <a:ext cx="8642350" cy="50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800" b="1" dirty="0" smtClean="0">
                <a:solidFill>
                  <a:srgbClr val="0B4EA2"/>
                </a:solidFill>
              </a:rPr>
              <a:t>Working Groups to address key issues in PA1a</a:t>
            </a:r>
            <a:endParaRPr lang="en-US" sz="2800" b="1" dirty="0">
              <a:solidFill>
                <a:srgbClr val="0B4EA2"/>
              </a:solidFill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98389" y="2060848"/>
            <a:ext cx="856902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42913" indent="-4429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004494"/>
                </a:solidFill>
              </a:rPr>
              <a:t>Waterway </a:t>
            </a:r>
            <a:r>
              <a:rPr lang="en-US" sz="2400" b="1" dirty="0">
                <a:solidFill>
                  <a:srgbClr val="004494"/>
                </a:solidFill>
              </a:rPr>
              <a:t>infrastructure &amp; management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4494"/>
                </a:solidFill>
              </a:rPr>
              <a:t>Ports </a:t>
            </a:r>
            <a:r>
              <a:rPr lang="en-US" sz="2400" dirty="0">
                <a:solidFill>
                  <a:srgbClr val="004494"/>
                </a:solidFill>
              </a:rPr>
              <a:t>&amp; sustainable freight transport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004494"/>
                </a:solidFill>
              </a:rPr>
              <a:t>Fleet </a:t>
            </a:r>
            <a:r>
              <a:rPr lang="en-US" sz="2400" b="1" dirty="0" err="1">
                <a:solidFill>
                  <a:srgbClr val="004494"/>
                </a:solidFill>
              </a:rPr>
              <a:t>modernisation</a:t>
            </a:r>
            <a:endParaRPr lang="en-US" sz="2400" b="1" dirty="0">
              <a:solidFill>
                <a:srgbClr val="004494"/>
              </a:solidFill>
            </a:endParaRPr>
          </a:p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4494"/>
                </a:solidFill>
              </a:rPr>
              <a:t>River </a:t>
            </a:r>
            <a:r>
              <a:rPr lang="en-US" sz="2400" dirty="0">
                <a:solidFill>
                  <a:srgbClr val="004494"/>
                </a:solidFill>
              </a:rPr>
              <a:t>Information Services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4494"/>
                </a:solidFill>
              </a:rPr>
              <a:t>Education </a:t>
            </a:r>
            <a:r>
              <a:rPr lang="en-US" sz="2400" dirty="0">
                <a:solidFill>
                  <a:srgbClr val="004494"/>
                </a:solidFill>
              </a:rPr>
              <a:t>&amp; jobs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b="1" dirty="0" smtClean="0">
                <a:solidFill>
                  <a:srgbClr val="004494"/>
                </a:solidFill>
              </a:rPr>
              <a:t>Administrative </a:t>
            </a:r>
            <a:r>
              <a:rPr lang="en-US" sz="2400" b="1" dirty="0">
                <a:solidFill>
                  <a:srgbClr val="004494"/>
                </a:solidFill>
              </a:rPr>
              <a:t>processes</a:t>
            </a:r>
            <a:endParaRPr lang="en-US" sz="2400" b="1" dirty="0" smtClean="0">
              <a:solidFill>
                <a:srgbClr val="004494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09320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228186" y="6343615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8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684213" y="2917037"/>
            <a:ext cx="79200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sz="3200" b="1" dirty="0" smtClean="0">
                <a:solidFill>
                  <a:srgbClr val="004494"/>
                </a:solidFill>
              </a:rPr>
              <a:t>Main results of PA1a</a:t>
            </a:r>
            <a:endParaRPr lang="en-US" sz="3200" b="1" dirty="0">
              <a:solidFill>
                <a:srgbClr val="004494"/>
              </a:solidFill>
            </a:endParaRP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420691" y="1773241"/>
            <a:ext cx="153987" cy="3455987"/>
          </a:xfrm>
          <a:prstGeom prst="rect">
            <a:avLst/>
          </a:prstGeom>
          <a:solidFill>
            <a:srgbClr val="1CB1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646" y="6381328"/>
            <a:ext cx="490538" cy="33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28186" y="6415623"/>
            <a:ext cx="283603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GB" altLang="de-DE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project is co-financed by the European Union.</a:t>
            </a:r>
            <a:r>
              <a:rPr kumimoji="0" lang="de-DE" altLang="de-DE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32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>
                <a:solidFill>
                  <a:srgbClr val="1CB1E7"/>
                </a:solidFill>
              </a:rPr>
              <a:t>Slide </a:t>
            </a:r>
            <a:r>
              <a:rPr lang="de-DE" dirty="0" err="1" smtClean="0">
                <a:solidFill>
                  <a:srgbClr val="1CB1E7"/>
                </a:solidFill>
              </a:rPr>
              <a:t>No</a:t>
            </a:r>
            <a:r>
              <a:rPr lang="de-DE" dirty="0" smtClean="0">
                <a:solidFill>
                  <a:srgbClr val="1CB1E7"/>
                </a:solidFill>
              </a:rPr>
              <a:t>.</a:t>
            </a:r>
            <a:r>
              <a:rPr lang="de-DE" b="0" dirty="0" smtClean="0">
                <a:solidFill>
                  <a:srgbClr val="1CB1E7"/>
                </a:solidFill>
              </a:rPr>
              <a:t> </a:t>
            </a:r>
            <a:fld id="{3E9A0763-0DAF-4241-99FA-BCB6FC555391}" type="slidenum">
              <a:rPr lang="en-GB" b="0" smtClean="0">
                <a:solidFill>
                  <a:srgbClr val="1CB1E7"/>
                </a:solidFill>
              </a:rPr>
              <a:pPr eaLnBrk="1" hangingPunct="1"/>
              <a:t>9</a:t>
            </a:fld>
            <a:endParaRPr lang="en-GB" b="0" dirty="0" smtClean="0">
              <a:solidFill>
                <a:srgbClr val="1CB1E7"/>
              </a:solidFill>
            </a:endParaRP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276225" y="1123528"/>
            <a:ext cx="86423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Bef>
                <a:spcPct val="40000"/>
              </a:spcBef>
            </a:pPr>
            <a:r>
              <a:rPr lang="en-GB" sz="2800" b="1" dirty="0">
                <a:solidFill>
                  <a:srgbClr val="004494"/>
                </a:solidFill>
              </a:rPr>
              <a:t>Working Group on Fleet Modernisation</a:t>
            </a:r>
            <a:endParaRPr lang="en-GB" sz="2800" dirty="0">
              <a:solidFill>
                <a:srgbClr val="004494"/>
              </a:solidFill>
            </a:endParaRP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8621" y="1772818"/>
            <a:ext cx="8400231" cy="436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0363" indent="-3603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4494"/>
                </a:solidFill>
              </a:rPr>
              <a:t>Study </a:t>
            </a:r>
            <a:r>
              <a:rPr lang="en-US" sz="2000" dirty="0">
                <a:solidFill>
                  <a:srgbClr val="004494"/>
                </a:solidFill>
              </a:rPr>
              <a:t>on Innovative Danube </a:t>
            </a:r>
            <a:r>
              <a:rPr lang="en-US" sz="2000" dirty="0" smtClean="0">
                <a:solidFill>
                  <a:srgbClr val="004494"/>
                </a:solidFill>
              </a:rPr>
              <a:t>Vessel / </a:t>
            </a:r>
            <a:r>
              <a:rPr lang="en-GB" sz="2000" dirty="0" smtClean="0">
                <a:solidFill>
                  <a:srgbClr val="004494"/>
                </a:solidFill>
              </a:rPr>
              <a:t>Flagship project</a:t>
            </a:r>
            <a:r>
              <a:rPr lang="en-GB" sz="2000" dirty="0">
                <a:solidFill>
                  <a:srgbClr val="004494"/>
                </a:solidFill>
              </a:rPr>
              <a:t> </a:t>
            </a:r>
            <a:r>
              <a:rPr lang="en-GB" sz="2000" dirty="0" smtClean="0">
                <a:solidFill>
                  <a:srgbClr val="004494"/>
                </a:solidFill>
              </a:rPr>
              <a:t>of PA1a (finalised end 2014)</a:t>
            </a:r>
          </a:p>
          <a:p>
            <a:pPr marL="344488" eaLnBrk="1" hangingPunct="1">
              <a:spcBef>
                <a:spcPts val="0"/>
              </a:spcBef>
              <a:spcAft>
                <a:spcPts val="9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B4EA2"/>
                </a:solidFill>
              </a:rPr>
              <a:t>Develop concepts for more efficient and environmentally-friendly inland </a:t>
            </a:r>
            <a:r>
              <a:rPr lang="en-US" sz="2000" dirty="0" smtClean="0">
                <a:solidFill>
                  <a:srgbClr val="0B4EA2"/>
                </a:solidFill>
              </a:rPr>
              <a:t>vessels </a:t>
            </a:r>
            <a:r>
              <a:rPr lang="en-US" sz="2000" dirty="0" smtClean="0">
                <a:solidFill>
                  <a:srgbClr val="004494"/>
                </a:solidFill>
              </a:rPr>
              <a:t>in </a:t>
            </a:r>
            <a:r>
              <a:rPr lang="en-US" sz="2000" dirty="0">
                <a:solidFill>
                  <a:srgbClr val="004494"/>
                </a:solidFill>
              </a:rPr>
              <a:t>the Danube </a:t>
            </a:r>
            <a:r>
              <a:rPr lang="en-US" sz="2000" dirty="0" smtClean="0">
                <a:solidFill>
                  <a:srgbClr val="004494"/>
                </a:solidFill>
              </a:rPr>
              <a:t>Region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4494"/>
                </a:solidFill>
              </a:rPr>
              <a:t>Results taken up by research project “PROMINENT</a:t>
            </a:r>
            <a:r>
              <a:rPr lang="en-GB" sz="2000" dirty="0">
                <a:solidFill>
                  <a:srgbClr val="004494"/>
                </a:solidFill>
              </a:rPr>
              <a:t>” (Horizon </a:t>
            </a:r>
            <a:r>
              <a:rPr lang="en-GB" sz="2000" dirty="0" smtClean="0">
                <a:solidFill>
                  <a:srgbClr val="004494"/>
                </a:solidFill>
              </a:rPr>
              <a:t>2020) in 2015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rgbClr val="004494"/>
                </a:solidFill>
              </a:rPr>
              <a:t>“smart steaming</a:t>
            </a:r>
            <a:r>
              <a:rPr lang="en-GB" sz="2000" dirty="0" smtClean="0">
                <a:solidFill>
                  <a:srgbClr val="004494"/>
                </a:solidFill>
              </a:rPr>
              <a:t>”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GB" sz="2000" dirty="0" smtClean="0">
                <a:solidFill>
                  <a:srgbClr val="004494"/>
                </a:solidFill>
              </a:rPr>
              <a:t>LNG 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GB" sz="2000" dirty="0" smtClean="0">
                <a:solidFill>
                  <a:srgbClr val="004494"/>
                </a:solidFill>
              </a:rPr>
              <a:t>r</a:t>
            </a:r>
            <a:r>
              <a:rPr lang="de-DE" sz="2000" dirty="0" err="1" smtClean="0">
                <a:solidFill>
                  <a:srgbClr val="004494"/>
                </a:solidFill>
              </a:rPr>
              <a:t>ight-sizing</a:t>
            </a:r>
            <a:r>
              <a:rPr lang="de-DE" sz="2000" dirty="0" smtClean="0">
                <a:solidFill>
                  <a:srgbClr val="004494"/>
                </a:solidFill>
              </a:rPr>
              <a:t> </a:t>
            </a:r>
            <a:r>
              <a:rPr lang="de-DE" sz="2000" dirty="0" err="1">
                <a:solidFill>
                  <a:srgbClr val="004494"/>
                </a:solidFill>
              </a:rPr>
              <a:t>and</a:t>
            </a:r>
            <a:r>
              <a:rPr lang="de-DE" sz="2000" dirty="0">
                <a:solidFill>
                  <a:srgbClr val="004494"/>
                </a:solidFill>
              </a:rPr>
              <a:t> hybrid </a:t>
            </a:r>
            <a:r>
              <a:rPr lang="de-DE" sz="2000" dirty="0" err="1" smtClean="0">
                <a:solidFill>
                  <a:srgbClr val="004494"/>
                </a:solidFill>
              </a:rPr>
              <a:t>concepts</a:t>
            </a:r>
            <a:endParaRPr lang="de-DE" sz="2000" dirty="0" smtClean="0">
              <a:solidFill>
                <a:srgbClr val="004494"/>
              </a:solidFill>
            </a:endParaRP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rgbClr val="004494"/>
                </a:solidFill>
              </a:rPr>
              <a:t>emission after-treatment systems </a:t>
            </a:r>
          </a:p>
          <a:p>
            <a:pPr marL="800100" lvl="1" eaLnBrk="1" hangingPunct="1"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de-DE" sz="2000" dirty="0" smtClean="0">
                <a:solidFill>
                  <a:srgbClr val="004494"/>
                </a:solidFill>
              </a:rPr>
              <a:t>e-</a:t>
            </a:r>
            <a:r>
              <a:rPr lang="de-DE" sz="2000" dirty="0" err="1" smtClean="0">
                <a:solidFill>
                  <a:srgbClr val="004494"/>
                </a:solidFill>
              </a:rPr>
              <a:t>learning</a:t>
            </a:r>
            <a:r>
              <a:rPr lang="de-DE" sz="2000" dirty="0" smtClean="0">
                <a:solidFill>
                  <a:srgbClr val="004494"/>
                </a:solidFill>
              </a:rPr>
              <a:t> (</a:t>
            </a:r>
            <a:r>
              <a:rPr lang="de-DE" sz="2000" dirty="0" err="1" smtClean="0">
                <a:solidFill>
                  <a:srgbClr val="004494"/>
                </a:solidFill>
              </a:rPr>
              <a:t>simulators</a:t>
            </a:r>
            <a:r>
              <a:rPr lang="de-DE" sz="2000" dirty="0" smtClean="0">
                <a:solidFill>
                  <a:srgbClr val="004494"/>
                </a:solidFill>
              </a:rPr>
              <a:t> etc.)</a:t>
            </a:r>
          </a:p>
          <a:p>
            <a:pPr marL="373063" lvl="1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de-AT" sz="2000" dirty="0" smtClean="0">
                <a:solidFill>
                  <a:srgbClr val="004494"/>
                </a:solidFill>
              </a:rPr>
              <a:t>PROMINENT </a:t>
            </a:r>
            <a:r>
              <a:rPr lang="de-AT" sz="2000" dirty="0" err="1" smtClean="0">
                <a:solidFill>
                  <a:srgbClr val="004494"/>
                </a:solidFill>
              </a:rPr>
              <a:t>prepares</a:t>
            </a:r>
            <a:r>
              <a:rPr lang="de-AT" sz="2000" dirty="0" smtClean="0">
                <a:solidFill>
                  <a:srgbClr val="004494"/>
                </a:solidFill>
              </a:rPr>
              <a:t> </a:t>
            </a:r>
            <a:r>
              <a:rPr lang="de-AT" sz="2000" dirty="0" err="1">
                <a:solidFill>
                  <a:srgbClr val="004494"/>
                </a:solidFill>
              </a:rPr>
              <a:t>full-scale</a:t>
            </a:r>
            <a:r>
              <a:rPr lang="de-AT" sz="2000" dirty="0">
                <a:solidFill>
                  <a:srgbClr val="004494"/>
                </a:solidFill>
              </a:rPr>
              <a:t> </a:t>
            </a:r>
            <a:r>
              <a:rPr lang="de-AT" sz="2000" dirty="0" err="1">
                <a:solidFill>
                  <a:srgbClr val="004494"/>
                </a:solidFill>
              </a:rPr>
              <a:t>implementation</a:t>
            </a:r>
            <a:r>
              <a:rPr lang="de-AT" sz="2000" dirty="0">
                <a:solidFill>
                  <a:srgbClr val="004494"/>
                </a:solidFill>
              </a:rPr>
              <a:t> </a:t>
            </a:r>
            <a:r>
              <a:rPr lang="de-AT" sz="2000" dirty="0" err="1">
                <a:solidFill>
                  <a:srgbClr val="004494"/>
                </a:solidFill>
              </a:rPr>
              <a:t>until</a:t>
            </a:r>
            <a:r>
              <a:rPr lang="de-AT" sz="2000" dirty="0">
                <a:solidFill>
                  <a:srgbClr val="004494"/>
                </a:solidFill>
              </a:rPr>
              <a:t> 2020</a:t>
            </a:r>
            <a:r>
              <a:rPr lang="en-GB" sz="2000" dirty="0">
                <a:solidFill>
                  <a:srgbClr val="004494"/>
                </a:solidFill>
              </a:rPr>
              <a:t> </a:t>
            </a:r>
          </a:p>
          <a:p>
            <a:pPr marL="457200" lvl="1" indent="0" eaLnBrk="1" hangingPunct="1">
              <a:spcBef>
                <a:spcPct val="40000"/>
              </a:spcBef>
            </a:pPr>
            <a:endParaRPr lang="en-GB" sz="1600" dirty="0" smtClean="0">
              <a:solidFill>
                <a:srgbClr val="004494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8" y="3968449"/>
            <a:ext cx="2750245" cy="126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03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_Presentation_EUSDR_PA1a">
  <a:themeElements>
    <a:clrScheme name="Template_Presentation_EUSDR_PA1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Presentation_EUSDR_PA1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_Presentation_EUSDR_PA1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EUSDR_PA1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EUSDR_PA1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EUSDR_PA1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EUSDR_PA1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Presentation_EUSDR_PA1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EUSDR_PA1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EUSDR_PA1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EUSDR_PA1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EUSDR_PA1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EUSDR_PA1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Presentation_EUSDR_PA1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4691AF"/>
      </a:dk2>
      <a:lt2>
        <a:srgbClr val="97C3D5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viadonau">
      <a:majorFont>
        <a:latin typeface="Georgia"/>
        <a:ea typeface=""/>
        <a:cs typeface=""/>
      </a:majorFont>
      <a:minorFont>
        <a:latin typeface="Franklin Gothic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Template_EUSDR_Presentation_PA1a_Logos_neu">
  <a:themeElements>
    <a:clrScheme name="EUSD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E4194"/>
      </a:accent1>
      <a:accent2>
        <a:srgbClr val="23B0E6"/>
      </a:accent2>
      <a:accent3>
        <a:srgbClr val="94C456"/>
      </a:accent3>
      <a:accent4>
        <a:srgbClr val="D60664"/>
      </a:accent4>
      <a:accent5>
        <a:srgbClr val="F28800"/>
      </a:accent5>
      <a:accent6>
        <a:srgbClr val="DCC601"/>
      </a:accent6>
      <a:hlink>
        <a:srgbClr val="0E4194"/>
      </a:hlink>
      <a:folHlink>
        <a:srgbClr val="23B0E6"/>
      </a:folHlink>
    </a:clrScheme>
    <a:fontScheme name="EUDRS_Template_via_dona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UDRS_Template_via_donau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RS_Template_via_donau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RS_Template_via_donau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RS_Template_via_donau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RS_Template_via_donau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RS_Template_via_donau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RS_Template_via_donau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RS_Template_via_donau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RS_Template_via_donau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RS_Template_via_donau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RS_Template_via_donau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RS_Template_via_donau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Larissa">
  <a:themeElements>
    <a:clrScheme name="Benutzerdefiniert 1">
      <a:dk1>
        <a:sysClr val="windowText" lastClr="000000"/>
      </a:dk1>
      <a:lt1>
        <a:sysClr val="window" lastClr="FFFFFF"/>
      </a:lt1>
      <a:dk2>
        <a:srgbClr val="4691AF"/>
      </a:dk2>
      <a:lt2>
        <a:srgbClr val="97C3D5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viadonau">
      <a:majorFont>
        <a:latin typeface="Georgia"/>
        <a:ea typeface=""/>
        <a:cs typeface=""/>
      </a:majorFont>
      <a:minorFont>
        <a:latin typeface="Franklin Gothic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1_Larissa">
  <a:themeElements>
    <a:clrScheme name="viadonau">
      <a:dk1>
        <a:sysClr val="windowText" lastClr="000000"/>
      </a:dk1>
      <a:lt1>
        <a:sysClr val="window" lastClr="FFFFFF"/>
      </a:lt1>
      <a:dk2>
        <a:srgbClr val="000000"/>
      </a:dk2>
      <a:lt2>
        <a:srgbClr val="EBE6E1"/>
      </a:lt2>
      <a:accent1>
        <a:srgbClr val="4691AF"/>
      </a:accent1>
      <a:accent2>
        <a:srgbClr val="C00000"/>
      </a:accent2>
      <a:accent3>
        <a:srgbClr val="003C50"/>
      </a:accent3>
      <a:accent4>
        <a:srgbClr val="007D69"/>
      </a:accent4>
      <a:accent5>
        <a:srgbClr val="96BE0F"/>
      </a:accent5>
      <a:accent6>
        <a:srgbClr val="00A0E1"/>
      </a:accent6>
      <a:hlink>
        <a:srgbClr val="4691AF"/>
      </a:hlink>
      <a:folHlink>
        <a:srgbClr val="003C50"/>
      </a:folHlink>
    </a:clrScheme>
    <a:fontScheme name="viadonau">
      <a:majorFont>
        <a:latin typeface="Georgia"/>
        <a:ea typeface=""/>
        <a:cs typeface=""/>
      </a:majorFont>
      <a:minorFont>
        <a:latin typeface="Franklin Gothic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sz="2000" dirty="0" err="1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1393</Words>
  <Application>Microsoft Office PowerPoint</Application>
  <PresentationFormat>Bildschirmpräsentation (4:3)</PresentationFormat>
  <Paragraphs>212</Paragraphs>
  <Slides>24</Slides>
  <Notes>21</Notes>
  <HiddenSlides>0</HiddenSlides>
  <MMClips>0</MMClips>
  <ScaleCrop>false</ScaleCrop>
  <HeadingPairs>
    <vt:vector size="6" baseType="variant">
      <vt:variant>
        <vt:lpstr>Design</vt:lpstr>
      </vt:variant>
      <vt:variant>
        <vt:i4>5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0" baseType="lpstr">
      <vt:lpstr>Template_Presentation_EUSDR_PA1a</vt:lpstr>
      <vt:lpstr>Larissa</vt:lpstr>
      <vt:lpstr>Template_EUSDR_Presentation_PA1a_Logos_neu</vt:lpstr>
      <vt:lpstr>2_Larissa</vt:lpstr>
      <vt:lpstr>1_Larissa</vt:lpstr>
      <vt:lpstr>think-cell Folie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via donau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Hartl</dc:creator>
  <cp:lastModifiedBy>Windows-Benutzer</cp:lastModifiedBy>
  <cp:revision>792</cp:revision>
  <cp:lastPrinted>2016-09-13T13:40:47Z</cp:lastPrinted>
  <dcterms:created xsi:type="dcterms:W3CDTF">2011-10-19T09:26:11Z</dcterms:created>
  <dcterms:modified xsi:type="dcterms:W3CDTF">2016-09-13T13:47:38Z</dcterms:modified>
</cp:coreProperties>
</file>