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257" r:id="rId2"/>
    <p:sldId id="475" r:id="rId3"/>
    <p:sldId id="258" r:id="rId4"/>
    <p:sldId id="456" r:id="rId5"/>
    <p:sldId id="506" r:id="rId6"/>
    <p:sldId id="455" r:id="rId7"/>
    <p:sldId id="491" r:id="rId8"/>
    <p:sldId id="316" r:id="rId9"/>
    <p:sldId id="493" r:id="rId10"/>
    <p:sldId id="495" r:id="rId11"/>
    <p:sldId id="507" r:id="rId12"/>
    <p:sldId id="458" r:id="rId13"/>
    <p:sldId id="478" r:id="rId14"/>
    <p:sldId id="409" r:id="rId15"/>
    <p:sldId id="488" r:id="rId16"/>
    <p:sldId id="489" r:id="rId17"/>
    <p:sldId id="501" r:id="rId18"/>
    <p:sldId id="479" r:id="rId19"/>
    <p:sldId id="469" r:id="rId20"/>
    <p:sldId id="499" r:id="rId21"/>
    <p:sldId id="440" r:id="rId22"/>
    <p:sldId id="500" r:id="rId23"/>
    <p:sldId id="486" r:id="rId24"/>
    <p:sldId id="448" r:id="rId25"/>
  </p:sldIdLst>
  <p:sldSz cx="9144000" cy="6858000" type="screen4x3"/>
  <p:notesSz cx="6751638" cy="987266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ysteembeheer" initials="S" lastIdx="8" clrIdx="0"/>
  <p:cmAuthor id="1" name="Martin Quispel" initials="MQ" lastIdx="19" clrIdx="1"/>
  <p:cmAuthor id="2" name="Gudrun Maierbrugger" initials="GUMA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FF9900"/>
    <a:srgbClr val="7A9A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5" autoAdjust="0"/>
    <p:restoredTop sz="94849" autoAdjust="0"/>
  </p:normalViewPr>
  <p:slideViewPr>
    <p:cSldViewPr>
      <p:cViewPr>
        <p:scale>
          <a:sx n="60" d="100"/>
          <a:sy n="60" d="100"/>
        </p:scale>
        <p:origin x="-169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814" y="-96"/>
      </p:cViewPr>
      <p:guideLst>
        <p:guide orient="horz" pos="3109"/>
        <p:guide pos="2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25911" cy="493097"/>
          </a:xfrm>
          <a:prstGeom prst="rect">
            <a:avLst/>
          </a:prstGeom>
        </p:spPr>
        <p:txBody>
          <a:bodyPr vert="horz" lIns="87252" tIns="43626" rIns="87252" bIns="43626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4219" y="2"/>
            <a:ext cx="2925911" cy="493097"/>
          </a:xfrm>
          <a:prstGeom prst="rect">
            <a:avLst/>
          </a:prstGeom>
        </p:spPr>
        <p:txBody>
          <a:bodyPr vert="horz" lIns="87252" tIns="43626" rIns="87252" bIns="43626" rtlCol="0"/>
          <a:lstStyle>
            <a:lvl1pPr algn="r">
              <a:defRPr sz="1100"/>
            </a:lvl1pPr>
          </a:lstStyle>
          <a:p>
            <a:fld id="{D84BC098-FE89-4E6F-99D9-E517924AA732}" type="datetimeFigureOut">
              <a:rPr lang="en-GB" smtClean="0"/>
              <a:t>15/09/2016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8036"/>
            <a:ext cx="2925911" cy="493097"/>
          </a:xfrm>
          <a:prstGeom prst="rect">
            <a:avLst/>
          </a:prstGeom>
        </p:spPr>
        <p:txBody>
          <a:bodyPr vert="horz" lIns="87252" tIns="43626" rIns="87252" bIns="43626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4219" y="9378036"/>
            <a:ext cx="2925911" cy="493097"/>
          </a:xfrm>
          <a:prstGeom prst="rect">
            <a:avLst/>
          </a:prstGeom>
        </p:spPr>
        <p:txBody>
          <a:bodyPr vert="horz" lIns="87252" tIns="43626" rIns="87252" bIns="43626" rtlCol="0" anchor="b"/>
          <a:lstStyle>
            <a:lvl1pPr algn="r">
              <a:defRPr sz="1100"/>
            </a:lvl1pPr>
          </a:lstStyle>
          <a:p>
            <a:fld id="{EFEEB5C6-BB98-46C7-99BE-C453C68013B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766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25710" cy="493633"/>
          </a:xfrm>
          <a:prstGeom prst="rect">
            <a:avLst/>
          </a:prstGeom>
        </p:spPr>
        <p:txBody>
          <a:bodyPr vert="horz" lIns="94512" tIns="47256" rIns="94512" bIns="47256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24366" y="2"/>
            <a:ext cx="2925710" cy="493633"/>
          </a:xfrm>
          <a:prstGeom prst="rect">
            <a:avLst/>
          </a:prstGeom>
        </p:spPr>
        <p:txBody>
          <a:bodyPr vert="horz" lIns="94512" tIns="47256" rIns="94512" bIns="47256" rtlCol="0"/>
          <a:lstStyle>
            <a:lvl1pPr algn="r">
              <a:defRPr sz="1200"/>
            </a:lvl1pPr>
          </a:lstStyle>
          <a:p>
            <a:fld id="{9F645DEA-7206-4AB7-AE0C-4C9379DF6741}" type="datetimeFigureOut">
              <a:rPr lang="nl-NL" smtClean="0"/>
              <a:t>15-9-2016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1363"/>
            <a:ext cx="4935538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12" tIns="47256" rIns="94512" bIns="47256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5164" y="4689515"/>
            <a:ext cx="5401310" cy="4442698"/>
          </a:xfrm>
          <a:prstGeom prst="rect">
            <a:avLst/>
          </a:prstGeom>
        </p:spPr>
        <p:txBody>
          <a:bodyPr vert="horz" lIns="94512" tIns="47256" rIns="94512" bIns="47256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25710" cy="493633"/>
          </a:xfrm>
          <a:prstGeom prst="rect">
            <a:avLst/>
          </a:prstGeom>
        </p:spPr>
        <p:txBody>
          <a:bodyPr vert="horz" lIns="94512" tIns="47256" rIns="94512" bIns="47256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24366" y="9377318"/>
            <a:ext cx="2925710" cy="493633"/>
          </a:xfrm>
          <a:prstGeom prst="rect">
            <a:avLst/>
          </a:prstGeom>
        </p:spPr>
        <p:txBody>
          <a:bodyPr vert="horz" lIns="94512" tIns="47256" rIns="94512" bIns="47256" rtlCol="0" anchor="b"/>
          <a:lstStyle>
            <a:lvl1pPr algn="r">
              <a:defRPr sz="1200"/>
            </a:lvl1pPr>
          </a:lstStyle>
          <a:p>
            <a:fld id="{2676BC77-CC00-480C-B99A-7881B04344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443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6BC77-CC00-480C-B99A-7881B04344D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9191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056438" y="274638"/>
            <a:ext cx="1908175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31913" y="274638"/>
            <a:ext cx="5572125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dirty="0" smtClean="0"/>
              <a:t>Klik om de stijl te 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3568" y="141277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03350" y="1341438"/>
            <a:ext cx="3703638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59388" y="1341438"/>
            <a:ext cx="3705225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om de stijl te 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1"/>
          <p:cNvSpPr>
            <a:spLocks noGrp="1"/>
          </p:cNvSpPr>
          <p:nvPr>
            <p:ph type="sldNum" sz="quarter" idx="12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dirty="0" smtClean="0"/>
              <a:t>Klik om de stijl te 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91880" y="102169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691680" y="119675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913" y="274638"/>
            <a:ext cx="626427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om de stijl te bewerken</a:t>
            </a:r>
            <a:endParaRPr lang="en-US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1341438"/>
            <a:ext cx="7561263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228183" y="6237289"/>
            <a:ext cx="2723729" cy="288056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331640" y="6237313"/>
            <a:ext cx="2592585" cy="288032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pic>
        <p:nvPicPr>
          <p:cNvPr id="3081" name="Picture 9" descr="header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49313"/>
            <a:ext cx="9144000" cy="276225"/>
          </a:xfrm>
          <a:prstGeom prst="rect">
            <a:avLst/>
          </a:prstGeom>
          <a:noFill/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4"/>
          </p:nvPr>
        </p:nvSpPr>
        <p:spPr>
          <a:xfrm>
            <a:off x="4572000" y="6237313"/>
            <a:ext cx="1224136" cy="2880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1DA8-7C31-4EF3-8DB3-671516AD4864}" type="slidenum">
              <a:rPr lang="nl-NL" smtClean="0"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251520" y="1677576"/>
            <a:ext cx="87129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300" b="1" dirty="0" smtClean="0"/>
              <a:t>Improvement </a:t>
            </a:r>
            <a:r>
              <a:rPr lang="en-GB" sz="3300" b="1" dirty="0"/>
              <a:t>of </a:t>
            </a:r>
            <a:r>
              <a:rPr lang="en-GB" sz="3300" b="1" dirty="0" smtClean="0"/>
              <a:t>navigation conditions: The elements of “Good </a:t>
            </a:r>
            <a:r>
              <a:rPr lang="en-GB" sz="3300" b="1" dirty="0"/>
              <a:t>Navigation </a:t>
            </a:r>
            <a:r>
              <a:rPr lang="en-GB" sz="3300" b="1" dirty="0" smtClean="0"/>
              <a:t>Status” </a:t>
            </a:r>
            <a:endParaRPr lang="en-US" sz="3300" b="1" dirty="0" smtClean="0">
              <a:latin typeface="Calibri" panose="020F0502020204030204" pitchFamily="34" charset="0"/>
            </a:endParaRPr>
          </a:p>
          <a:p>
            <a:pPr algn="ctr"/>
            <a:endParaRPr lang="en-US" sz="3300" b="1" dirty="0" smtClean="0">
              <a:latin typeface="Calibri" panose="020F0502020204030204" pitchFamily="34" charset="0"/>
            </a:endParaRPr>
          </a:p>
          <a:p>
            <a:pPr algn="ctr"/>
            <a:r>
              <a:rPr lang="en-US" sz="3300" b="1" dirty="0" smtClean="0">
                <a:latin typeface="Calibri" panose="020F0502020204030204" pitchFamily="34" charset="0"/>
              </a:rPr>
              <a:t>Joint Statement meeting</a:t>
            </a:r>
          </a:p>
          <a:p>
            <a:pPr algn="ctr"/>
            <a:r>
              <a:rPr lang="en-US" sz="3300" b="1" dirty="0" smtClean="0">
                <a:latin typeface="Calibri" panose="020F0502020204030204" pitchFamily="34" charset="0"/>
              </a:rPr>
              <a:t>Budapest, 15 September 2016</a:t>
            </a:r>
          </a:p>
          <a:p>
            <a:pPr algn="ctr"/>
            <a:endParaRPr lang="en-US" sz="3300" b="1" dirty="0">
              <a:latin typeface="Calibri" panose="020F0502020204030204" pitchFamily="34" charset="0"/>
            </a:endParaRPr>
          </a:p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Gudrun Maierbrugger, </a:t>
            </a:r>
            <a:r>
              <a:rPr lang="en-US" sz="2800" b="1" dirty="0" err="1" smtClean="0">
                <a:latin typeface="Calibri" panose="020F0502020204030204" pitchFamily="34" charset="0"/>
              </a:rPr>
              <a:t>viadonau</a:t>
            </a:r>
            <a:endParaRPr lang="en-US" sz="2800" b="1" dirty="0" smtClean="0">
              <a:latin typeface="Calibri" panose="020F0502020204030204" pitchFamily="34" charset="0"/>
            </a:endParaRPr>
          </a:p>
          <a:p>
            <a:pPr algn="ctr"/>
            <a:endParaRPr lang="en-US" sz="3300" b="1" dirty="0" smtClean="0">
              <a:latin typeface="Calibri" panose="020F050202020403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47664" cy="833171"/>
          </a:xfrm>
          <a:prstGeom prst="rect">
            <a:avLst/>
          </a:prstGeom>
        </p:spPr>
      </p:pic>
      <p:pic>
        <p:nvPicPr>
          <p:cNvPr id="5" name="Afbeelding 21" descr="http://www.bureauvoorlichtingbinnenvaart.nl/assets/images/Over/P101051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493" y="5353010"/>
            <a:ext cx="1278890" cy="956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Afbeelding 18" descr="Credit: via-donau/Kovac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353010"/>
            <a:ext cx="1424305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www.bonapart.de/uploads/pics/110824-Basel-Kaub-Symbolbild-Grohmann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978" y="5353010"/>
            <a:ext cx="1278255" cy="956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24" descr="DWW RWS 200 jaar fotoserie recreatie sluis schutten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828" y="5353010"/>
            <a:ext cx="1414780" cy="94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26.jpg" descr="Logo_Planco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76351" y="87019"/>
            <a:ext cx="648335" cy="701675"/>
          </a:xfrm>
          <a:prstGeom prst="rect">
            <a:avLst/>
          </a:prstGeom>
          <a:ln/>
        </p:spPr>
      </p:pic>
      <p:pic>
        <p:nvPicPr>
          <p:cNvPr id="12" name="Afbeelding 1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93" y="325462"/>
            <a:ext cx="1073785" cy="441960"/>
          </a:xfrm>
          <a:prstGeom prst="rect">
            <a:avLst/>
          </a:prstGeom>
          <a:noFill/>
        </p:spPr>
      </p:pic>
      <p:pic>
        <p:nvPicPr>
          <p:cNvPr id="13" name="image28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2871" y="0"/>
            <a:ext cx="1143318" cy="809967"/>
          </a:xfrm>
          <a:prstGeom prst="rect">
            <a:avLst/>
          </a:prstGeom>
          <a:ln/>
        </p:spPr>
      </p:pic>
      <p:pic>
        <p:nvPicPr>
          <p:cNvPr id="14" name="image24.png" descr="STC Holding BV logo"/>
          <p:cNvPicPr/>
          <p:nvPr/>
        </p:nvPicPr>
        <p:blipFill>
          <a:blip r:embed="rId10"/>
          <a:srcRect/>
          <a:stretch>
            <a:fillRect/>
          </a:stretch>
        </p:blipFill>
        <p:spPr>
          <a:xfrm>
            <a:off x="7774752" y="0"/>
            <a:ext cx="1369248" cy="833171"/>
          </a:xfrm>
          <a:prstGeom prst="rect">
            <a:avLst/>
          </a:prstGeom>
          <a:ln/>
        </p:spPr>
      </p:pic>
      <p:pic>
        <p:nvPicPr>
          <p:cNvPr id="15" name="image25.png" descr="http://www.via-life.at/fileadmin/intranet/05VORLAGEN/Allgemein/Logo/viadonau_logo_72dpi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1656752" y="-197855"/>
            <a:ext cx="1907136" cy="1271424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60040" y="1484784"/>
            <a:ext cx="8676456" cy="4784725"/>
          </a:xfrm>
        </p:spPr>
        <p:txBody>
          <a:bodyPr/>
          <a:lstStyle/>
          <a:p>
            <a:pPr marL="0" indent="0" fontAlgn="t">
              <a:spcAft>
                <a:spcPts val="600"/>
              </a:spcAft>
              <a:buNone/>
            </a:pPr>
            <a:endParaRPr lang="en-GB" sz="2400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400" dirty="0">
              <a:latin typeface="Calibri" panose="020F0502020204030204" pitchFamily="34" charset="0"/>
            </a:endParaRP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400" dirty="0">
              <a:latin typeface="Calibri" panose="020F0502020204030204" pitchFamily="34" charset="0"/>
            </a:endParaRP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400" dirty="0" smtClean="0">
              <a:latin typeface="Calibri" panose="020F0502020204030204" pitchFamily="34" charset="0"/>
            </a:endParaRP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400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156177" y="6237289"/>
            <a:ext cx="2592288" cy="28805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10</a:t>
            </a:fld>
            <a:endParaRPr lang="nl-NL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996952"/>
            <a:ext cx="7920880" cy="648543"/>
          </a:xfrm>
        </p:spPr>
        <p:txBody>
          <a:bodyPr/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III. First findings, </a:t>
            </a:r>
            <a:br>
              <a:rPr lang="en-US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draft GNS concept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45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340768"/>
            <a:ext cx="8280920" cy="50007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de-AT" sz="2000" b="1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Broad</a:t>
            </a:r>
            <a:r>
              <a:rPr lang="de-AT" sz="2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b="1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range</a:t>
            </a:r>
            <a:r>
              <a:rPr lang="de-AT" sz="2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b="1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of</a:t>
            </a:r>
            <a:r>
              <a:rPr lang="de-AT" sz="2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b="1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views</a:t>
            </a:r>
            <a:r>
              <a:rPr lang="de-AT" sz="2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from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extensive GNS 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approaches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information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, administrative 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processes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..) 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to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very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focused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one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waterway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infrastructure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Ø"/>
            </a:pPr>
            <a:endParaRPr lang="de-AT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de-AT" sz="10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Key 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messages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from</a:t>
            </a:r>
            <a:r>
              <a:rPr lang="de-AT" sz="2000" dirty="0" smtClean="0">
                <a:latin typeface="Calibri" panose="020F0502020204030204" pitchFamily="34" charset="0"/>
                <a:cs typeface="Arial" panose="020B0604020202020204" pitchFamily="34" charset="0"/>
              </a:rPr>
              <a:t> Working Group: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</a:rPr>
              <a:t>GNS concept shall be flexible and</a:t>
            </a:r>
            <a:r>
              <a:rPr lang="en-US" sz="2000" i="1" dirty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take </a:t>
            </a:r>
            <a:r>
              <a:rPr lang="en-US" sz="2000" b="1" i="1" dirty="0">
                <a:latin typeface="Calibri" panose="020F0502020204030204" pitchFamily="34" charset="0"/>
              </a:rPr>
              <a:t>regional conditions </a:t>
            </a:r>
            <a:r>
              <a:rPr lang="en-US" sz="2000" dirty="0">
                <a:latin typeface="Calibri" panose="020F0502020204030204" pitchFamily="34" charset="0"/>
              </a:rPr>
              <a:t>and</a:t>
            </a:r>
            <a:r>
              <a:rPr lang="en-US" sz="2000" b="1" i="1" dirty="0">
                <a:latin typeface="Calibri" panose="020F0502020204030204" pitchFamily="34" charset="0"/>
              </a:rPr>
              <a:t> different user segments </a:t>
            </a:r>
            <a:r>
              <a:rPr lang="en-US" sz="2000" dirty="0">
                <a:latin typeface="Calibri" panose="020F0502020204030204" pitchFamily="34" charset="0"/>
              </a:rPr>
              <a:t>into account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</a:rPr>
              <a:t>The focus needs to be laid on </a:t>
            </a:r>
            <a:r>
              <a:rPr lang="en-US" sz="2000" b="1" i="1" dirty="0">
                <a:latin typeface="Calibri" panose="020F0502020204030204" pitchFamily="34" charset="0"/>
              </a:rPr>
              <a:t>how to achieve and maintain GNS </a:t>
            </a:r>
            <a:r>
              <a:rPr lang="en-US" sz="2000" dirty="0">
                <a:latin typeface="Calibri" panose="020F0502020204030204" pitchFamily="34" charset="0"/>
              </a:rPr>
              <a:t>rather than setting quantitative targets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</a:rPr>
              <a:t>GNS elements shall </a:t>
            </a:r>
            <a:r>
              <a:rPr lang="en-US" sz="2000" b="1" i="1" dirty="0">
                <a:latin typeface="Calibri" panose="020F0502020204030204" pitchFamily="34" charset="0"/>
              </a:rPr>
              <a:t>not duplicate </a:t>
            </a:r>
            <a:r>
              <a:rPr lang="en-US" sz="2000" b="1" i="1" dirty="0" smtClean="0">
                <a:latin typeface="Calibri" panose="020F0502020204030204" pitchFamily="34" charset="0"/>
              </a:rPr>
              <a:t>existing </a:t>
            </a:r>
            <a:r>
              <a:rPr lang="en-US" sz="2000" b="1" i="1" dirty="0">
                <a:latin typeface="Calibri" panose="020F0502020204030204" pitchFamily="34" charset="0"/>
              </a:rPr>
              <a:t>legal regulations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</a:rPr>
              <a:t>Good practices for </a:t>
            </a:r>
            <a:r>
              <a:rPr lang="en-US" sz="2000" b="1" i="1" dirty="0">
                <a:latin typeface="Calibri" panose="020F0502020204030204" pitchFamily="34" charset="0"/>
              </a:rPr>
              <a:t>supranational cooperation</a:t>
            </a:r>
            <a:r>
              <a:rPr lang="en-US" sz="2000" i="1" dirty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exist, </a:t>
            </a:r>
            <a:r>
              <a:rPr lang="en-US" sz="2000" dirty="0" smtClean="0">
                <a:latin typeface="Calibri" panose="020F0502020204030204" pitchFamily="34" charset="0"/>
              </a:rPr>
              <a:t>shall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be extended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</a:rPr>
              <a:t>GNS shall foster the </a:t>
            </a:r>
            <a:r>
              <a:rPr lang="en-US" sz="2000" b="1" i="1" dirty="0">
                <a:latin typeface="Calibri" panose="020F0502020204030204" pitchFamily="34" charset="0"/>
              </a:rPr>
              <a:t>exchange of good practices </a:t>
            </a:r>
            <a:r>
              <a:rPr lang="en-US" sz="2000" dirty="0">
                <a:latin typeface="Calibri" panose="020F0502020204030204" pitchFamily="34" charset="0"/>
              </a:rPr>
              <a:t>and benchmarks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b="1" i="1" dirty="0" smtClean="0">
                <a:latin typeface="Calibri" panose="020F0502020204030204" pitchFamily="34" charset="0"/>
              </a:rPr>
              <a:t>Monitoring and implementation </a:t>
            </a:r>
            <a:r>
              <a:rPr lang="en-US" sz="2000" dirty="0" smtClean="0">
                <a:latin typeface="Calibri" panose="020F0502020204030204" pitchFamily="34" charset="0"/>
              </a:rPr>
              <a:t>shall </a:t>
            </a:r>
            <a:r>
              <a:rPr lang="en-US" sz="2000" dirty="0">
                <a:latin typeface="Calibri" panose="020F0502020204030204" pitchFamily="34" charset="0"/>
              </a:rPr>
              <a:t>be a major topic in work on GNS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0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156177" y="6237289"/>
            <a:ext cx="2592288" cy="28805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11</a:t>
            </a:fld>
            <a:endParaRPr lang="nl-NL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de-AT" sz="3200" b="1" dirty="0">
                <a:latin typeface="Calibri" panose="020F0502020204030204" pitchFamily="34" charset="0"/>
                <a:cs typeface="Arial" panose="020B0604020202020204" pitchFamily="34" charset="0"/>
              </a:rPr>
              <a:t>1st Pan-European Working Group </a:t>
            </a:r>
            <a:r>
              <a:rPr lang="de-AT" sz="32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20/6/2016</a:t>
            </a:r>
            <a:endParaRPr lang="en-GB" sz="3200" b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4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12</a:t>
            </a:fld>
            <a:endParaRPr lang="nl-NL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556792"/>
            <a:ext cx="8280920" cy="392062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400" b="1" dirty="0">
                <a:latin typeface="Calibri" panose="020F0502020204030204" pitchFamily="34" charset="0"/>
              </a:rPr>
              <a:t>What is important for Good Navigation Status?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Payload </a:t>
            </a:r>
            <a:r>
              <a:rPr lang="nl-NL" sz="2400" dirty="0">
                <a:latin typeface="Calibri" panose="020F0502020204030204" pitchFamily="34" charset="0"/>
              </a:rPr>
              <a:t>on board, economies of scale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Minimising </a:t>
            </a:r>
            <a:r>
              <a:rPr lang="nl-NL" sz="2400" dirty="0">
                <a:latin typeface="Calibri" panose="020F0502020204030204" pitchFamily="34" charset="0"/>
              </a:rPr>
              <a:t>waiting times</a:t>
            </a:r>
          </a:p>
          <a:p>
            <a:pPr lvl="1"/>
            <a:r>
              <a:rPr lang="nl-NL" sz="2400" dirty="0">
                <a:latin typeface="Calibri" panose="020F0502020204030204" pitchFamily="34" charset="0"/>
              </a:rPr>
              <a:t>Reliability and predictability of transport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Safety</a:t>
            </a:r>
          </a:p>
          <a:p>
            <a:pPr lvl="1"/>
            <a:r>
              <a:rPr lang="nl-NL" sz="2400" dirty="0" err="1">
                <a:solidFill>
                  <a:schemeClr val="tx2"/>
                </a:solidFill>
                <a:latin typeface="Calibri" panose="020F0502020204030204" pitchFamily="34" charset="0"/>
              </a:rPr>
              <a:t>Fuel</a:t>
            </a:r>
            <a:r>
              <a:rPr lang="nl-NL" sz="24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nl-NL" sz="2400" dirty="0" smtClean="0">
                <a:solidFill>
                  <a:schemeClr val="tx2"/>
                </a:solidFill>
                <a:latin typeface="Calibri" panose="020F0502020204030204" pitchFamily="34" charset="0"/>
              </a:rPr>
              <a:t>efficiency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Sustainability (</a:t>
            </a:r>
            <a:r>
              <a:rPr lang="nl-NL" sz="2400" dirty="0" smtClean="0">
                <a:latin typeface="Calibri" panose="020F0502020204030204" pitchFamily="34" charset="0"/>
              </a:rPr>
              <a:t>a.o. </a:t>
            </a:r>
            <a:r>
              <a:rPr lang="nl-NL" sz="2400" dirty="0" smtClean="0">
                <a:latin typeface="Calibri" panose="020F0502020204030204" pitchFamily="34" charset="0"/>
              </a:rPr>
              <a:t>aquatic ecology, working </a:t>
            </a:r>
            <a:r>
              <a:rPr lang="nl-NL" sz="2400" dirty="0">
                <a:latin typeface="Calibri" panose="020F0502020204030204" pitchFamily="34" charset="0"/>
              </a:rPr>
              <a:t>with nature)</a:t>
            </a:r>
            <a:endParaRPr lang="en-GB" sz="2400" dirty="0">
              <a:latin typeface="Calibri" panose="020F0502020204030204" pitchFamily="34" charset="0"/>
            </a:endParaRPr>
          </a:p>
          <a:p>
            <a:pPr lvl="1"/>
            <a:endParaRPr lang="nl-NL" sz="24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latin typeface="Calibri" panose="020F0502020204030204" pitchFamily="34" charset="0"/>
              </a:rPr>
              <a:t>Article </a:t>
            </a:r>
            <a:r>
              <a:rPr lang="en-GB" sz="2400" b="1" dirty="0">
                <a:latin typeface="Calibri" panose="020F0502020204030204" pitchFamily="34" charset="0"/>
              </a:rPr>
              <a:t>15 b: </a:t>
            </a:r>
            <a:r>
              <a:rPr lang="en-GB" sz="2400" dirty="0">
                <a:latin typeface="Calibri" panose="020F0502020204030204" pitchFamily="34" charset="0"/>
              </a:rPr>
              <a:t>“Rivers, canals and lakes are maintained so as to preserve good navigation status” </a:t>
            </a:r>
            <a:endParaRPr lang="en-GB" sz="2400" dirty="0" smtClean="0">
              <a:latin typeface="Calibri" panose="020F0502020204030204" pitchFamily="34" charset="0"/>
            </a:endParaRPr>
          </a:p>
          <a:p>
            <a:pPr marL="361950" indent="0">
              <a:buNone/>
            </a:pPr>
            <a:r>
              <a:rPr lang="en-GB" sz="24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key focus </a:t>
            </a:r>
            <a:r>
              <a:rPr lang="en-GB" sz="24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physical waterway infrastructure</a:t>
            </a:r>
            <a:endParaRPr lang="en-GB" sz="2400" b="1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b="1" dirty="0" smtClean="0"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III. Background of GNS concept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13</a:t>
            </a:fld>
            <a:endParaRPr lang="nl-NL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524595"/>
            <a:ext cx="8424936" cy="3920629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200" b="1" dirty="0" smtClean="0">
                <a:latin typeface="Calibri" panose="020F0502020204030204" pitchFamily="34" charset="0"/>
              </a:rPr>
              <a:t>“Hard” GNS components: output</a:t>
            </a:r>
            <a:r>
              <a:rPr lang="en-GB" sz="2200" dirty="0" smtClean="0">
                <a:latin typeface="Calibri" panose="020F0502020204030204" pitchFamily="34" charset="0"/>
              </a:rPr>
              <a:t> of waterway management creating </a:t>
            </a:r>
            <a:r>
              <a:rPr lang="en-GB" sz="2200" b="1" dirty="0" smtClean="0">
                <a:latin typeface="Calibri" panose="020F0502020204030204" pitchFamily="34" charset="0"/>
              </a:rPr>
              <a:t>navigability standards for </a:t>
            </a:r>
            <a:r>
              <a:rPr lang="en-GB" sz="2200" b="1" dirty="0" smtClean="0">
                <a:latin typeface="Calibri" panose="020F0502020204030204" pitchFamily="34" charset="0"/>
              </a:rPr>
              <a:t>transport users</a:t>
            </a:r>
            <a:endParaRPr lang="en-GB" sz="2200" b="1" dirty="0" smtClean="0">
              <a:latin typeface="Calibri" panose="020F0502020204030204" pitchFamily="34" charset="0"/>
            </a:endParaRPr>
          </a:p>
          <a:p>
            <a:pPr marL="895350" lvl="1" indent="-533400"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</a:rPr>
              <a:t>Physical dimensions of </a:t>
            </a:r>
            <a:r>
              <a:rPr lang="en-GB" sz="2200" b="1" dirty="0" smtClean="0">
                <a:latin typeface="Calibri" panose="020F0502020204030204" pitchFamily="34" charset="0"/>
              </a:rPr>
              <a:t>navigation channels, </a:t>
            </a:r>
            <a:r>
              <a:rPr lang="en-GB" sz="2200" b="1" dirty="0">
                <a:latin typeface="Calibri" panose="020F0502020204030204" pitchFamily="34" charset="0"/>
              </a:rPr>
              <a:t>locks and </a:t>
            </a:r>
            <a:r>
              <a:rPr lang="en-GB" sz="2200" b="1" dirty="0" smtClean="0">
                <a:latin typeface="Calibri" panose="020F0502020204030204" pitchFamily="34" charset="0"/>
              </a:rPr>
              <a:t>bridges </a:t>
            </a:r>
            <a:r>
              <a:rPr lang="en-GB" sz="2200" dirty="0" smtClean="0">
                <a:latin typeface="Calibri" panose="020F0502020204030204" pitchFamily="34" charset="0"/>
              </a:rPr>
              <a:t>and their </a:t>
            </a:r>
            <a:r>
              <a:rPr lang="en-GB" sz="2200" b="1" dirty="0" smtClean="0">
                <a:latin typeface="Calibri" panose="020F0502020204030204" pitchFamily="34" charset="0"/>
              </a:rPr>
              <a:t>availability over time</a:t>
            </a:r>
          </a:p>
          <a:p>
            <a:pPr marL="895350" lvl="1" indent="-533400">
              <a:buFont typeface="Wingdings" panose="05000000000000000000" pitchFamily="2" charset="2"/>
              <a:buChar char="Ø"/>
            </a:pPr>
            <a:endParaRPr lang="en-GB" sz="1500" b="1" dirty="0" smtClean="0">
              <a:latin typeface="Calibri" panose="020F0502020204030204" pitchFamily="34" charset="0"/>
            </a:endParaRPr>
          </a:p>
          <a:p>
            <a:pPr marL="495300" indent="-533400">
              <a:buFont typeface="+mj-lt"/>
              <a:buAutoNum type="arabicPeriod"/>
            </a:pPr>
            <a:r>
              <a:rPr lang="en-GB" sz="2200" b="1" dirty="0" smtClean="0">
                <a:latin typeface="Calibri" panose="020F0502020204030204" pitchFamily="34" charset="0"/>
              </a:rPr>
              <a:t>“Soft” GNS components: qualitative</a:t>
            </a:r>
            <a:r>
              <a:rPr lang="en-GB" sz="2200" dirty="0" smtClean="0">
                <a:latin typeface="Calibri" panose="020F0502020204030204" pitchFamily="34" charset="0"/>
              </a:rPr>
              <a:t>, more process related</a:t>
            </a:r>
            <a:endParaRPr lang="en-GB" sz="2200" dirty="0">
              <a:latin typeface="Calibri" panose="020F0502020204030204" pitchFamily="34" charset="0"/>
            </a:endParaRPr>
          </a:p>
          <a:p>
            <a:pPr marL="895350" lvl="1" indent="-533400">
              <a:buFont typeface="Wingdings" panose="05000000000000000000" pitchFamily="2" charset="2"/>
              <a:buChar char="Ø"/>
            </a:pPr>
            <a:r>
              <a:rPr lang="de-AT" sz="2200" dirty="0" err="1" smtClean="0">
                <a:latin typeface="Calibri" panose="020F0502020204030204" pitchFamily="34" charset="0"/>
              </a:rPr>
              <a:t>Needed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to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reach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good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scores</a:t>
            </a:r>
            <a:r>
              <a:rPr lang="de-AT" sz="2200" dirty="0" smtClean="0">
                <a:latin typeface="Calibri" panose="020F0502020204030204" pitchFamily="34" charset="0"/>
              </a:rPr>
              <a:t> on </a:t>
            </a:r>
            <a:r>
              <a:rPr lang="de-AT" sz="2200" dirty="0" err="1" smtClean="0">
                <a:latin typeface="Calibri" panose="020F0502020204030204" pitchFamily="34" charset="0"/>
              </a:rPr>
              <a:t>hard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parameters</a:t>
            </a:r>
            <a:r>
              <a:rPr lang="de-AT" sz="2200" dirty="0" smtClean="0">
                <a:latin typeface="Calibri" panose="020F0502020204030204" pitchFamily="34" charset="0"/>
              </a:rPr>
              <a:t> (</a:t>
            </a:r>
            <a:r>
              <a:rPr lang="de-AT" sz="2200" dirty="0" err="1" smtClean="0">
                <a:latin typeface="Calibri" panose="020F0502020204030204" pitchFamily="34" charset="0"/>
              </a:rPr>
              <a:t>waterway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management</a:t>
            </a:r>
            <a:r>
              <a:rPr lang="de-AT" sz="2200" dirty="0" smtClean="0">
                <a:latin typeface="Calibri" panose="020F0502020204030204" pitchFamily="34" charset="0"/>
              </a:rPr>
              <a:t>, </a:t>
            </a:r>
            <a:r>
              <a:rPr lang="de-AT" sz="2200" dirty="0" err="1" smtClean="0">
                <a:latin typeface="Calibri" panose="020F0502020204030204" pitchFamily="34" charset="0"/>
              </a:rPr>
              <a:t>traffic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management</a:t>
            </a:r>
            <a:r>
              <a:rPr lang="de-AT" sz="2200" dirty="0" smtClean="0">
                <a:latin typeface="Calibri" panose="020F0502020204030204" pitchFamily="34" charset="0"/>
              </a:rPr>
              <a:t>..), </a:t>
            </a:r>
            <a:r>
              <a:rPr lang="de-AT" sz="2200" dirty="0" err="1" smtClean="0">
                <a:latin typeface="Calibri" panose="020F0502020204030204" pitchFamily="34" charset="0"/>
              </a:rPr>
              <a:t>waterway-related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infrastructure</a:t>
            </a:r>
            <a:endParaRPr lang="en-GB" sz="2200" dirty="0" smtClean="0">
              <a:latin typeface="Calibri" panose="020F0502020204030204" pitchFamily="34" charset="0"/>
            </a:endParaRPr>
          </a:p>
          <a:p>
            <a:pPr marL="895350" lvl="1" indent="-533400">
              <a:buFont typeface="Wingdings" panose="05000000000000000000" pitchFamily="2" charset="2"/>
              <a:buChar char="Ø"/>
            </a:pPr>
            <a:endParaRPr lang="en-GB" sz="1500" dirty="0" smtClean="0">
              <a:latin typeface="Calibri" panose="020F0502020204030204" pitchFamily="34" charset="0"/>
            </a:endParaRPr>
          </a:p>
          <a:p>
            <a:pPr marL="495300" indent="-496800">
              <a:buFont typeface="+mj-lt"/>
              <a:buAutoNum type="arabicPeriod"/>
            </a:pPr>
            <a:r>
              <a:rPr lang="en-GB" sz="2200" b="1" dirty="0" smtClean="0">
                <a:latin typeface="Calibri" panose="020F0502020204030204" pitchFamily="34" charset="0"/>
              </a:rPr>
              <a:t>Minimum standards of a process to achieve GNS</a:t>
            </a:r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en-GB" sz="2200" dirty="0">
                <a:latin typeface="Calibri" panose="020F0502020204030204" pitchFamily="34" charset="0"/>
              </a:rPr>
              <a:t>define GNS </a:t>
            </a:r>
            <a:r>
              <a:rPr lang="en-GB" sz="2200" dirty="0" smtClean="0">
                <a:latin typeface="Calibri" panose="020F0502020204030204" pitchFamily="34" charset="0"/>
              </a:rPr>
              <a:t>target values, agree on exemptions, implement </a:t>
            </a:r>
            <a:r>
              <a:rPr lang="en-GB" sz="2200" dirty="0">
                <a:latin typeface="Calibri" panose="020F0502020204030204" pitchFamily="34" charset="0"/>
              </a:rPr>
              <a:t>and monitor </a:t>
            </a:r>
            <a:r>
              <a:rPr lang="en-GB" sz="2200" dirty="0" smtClean="0">
                <a:latin typeface="Calibri" panose="020F0502020204030204" pitchFamily="34" charset="0"/>
              </a:rPr>
              <a:t>GNS and </a:t>
            </a:r>
            <a:r>
              <a:rPr lang="en-GB" sz="2200" dirty="0">
                <a:latin typeface="Calibri" panose="020F0502020204030204" pitchFamily="34" charset="0"/>
              </a:rPr>
              <a:t>revise </a:t>
            </a:r>
            <a:r>
              <a:rPr lang="en-GB" sz="2200" dirty="0" smtClean="0">
                <a:latin typeface="Calibri" panose="020F0502020204030204" pitchFamily="34" charset="0"/>
              </a:rPr>
              <a:t>concept, </a:t>
            </a:r>
            <a:r>
              <a:rPr lang="en-GB" sz="2200" dirty="0" smtClean="0">
                <a:latin typeface="Calibri" panose="020F0502020204030204" pitchFamily="34" charset="0"/>
              </a:rPr>
              <a:t>integrate </a:t>
            </a:r>
            <a:r>
              <a:rPr lang="en-GB" sz="2200" dirty="0" smtClean="0">
                <a:latin typeface="Calibri" panose="020F0502020204030204" pitchFamily="34" charset="0"/>
              </a:rPr>
              <a:t>the relevant </a:t>
            </a: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stakeholders (cross sectoral)</a:t>
            </a:r>
            <a:endParaRPr lang="nl-NL" sz="22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280920" cy="648543"/>
          </a:xfrm>
        </p:spPr>
        <p:txBody>
          <a:bodyPr/>
          <a:lstStyle/>
          <a:p>
            <a:r>
              <a:rPr lang="en-US" sz="3200" b="1" dirty="0" smtClean="0">
                <a:latin typeface="Calibri" panose="020F0502020204030204" pitchFamily="34" charset="0"/>
              </a:rPr>
              <a:t>III. Proposed components of the GNS concept</a:t>
            </a: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23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589434" y="44153"/>
            <a:ext cx="7920880" cy="64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w Cen MT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w Cen MT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w Cen MT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w Cen MT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w Cen MT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w Cen MT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w Cen MT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w Cen MT" pitchFamily="34" charset="0"/>
              </a:defRPr>
            </a:lvl9pPr>
          </a:lstStyle>
          <a:p>
            <a:r>
              <a:rPr lang="en-US" sz="3200" b="1" kern="0" dirty="0" smtClean="0">
                <a:latin typeface="Calibri" panose="020F0502020204030204" pitchFamily="34" charset="0"/>
              </a:rPr>
              <a:t>III. Outline of GNS concept</a:t>
            </a:r>
            <a:endParaRPr lang="en-US" sz="3200" b="1" kern="0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47" y="1044268"/>
            <a:ext cx="7699077" cy="5791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27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15</a:t>
            </a:fld>
            <a:endParaRPr lang="nl-NL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340768"/>
            <a:ext cx="8280920" cy="4968552"/>
          </a:xfrm>
        </p:spPr>
        <p:txBody>
          <a:bodyPr/>
          <a:lstStyle/>
          <a:p>
            <a:pPr marL="0" indent="0">
              <a:buNone/>
            </a:pPr>
            <a:r>
              <a:rPr lang="en-GB" sz="2200" b="1" dirty="0" smtClean="0">
                <a:latin typeface="Calibri" panose="020F0502020204030204" pitchFamily="34" charset="0"/>
              </a:rPr>
              <a:t>Article 15 §3a:</a:t>
            </a:r>
          </a:p>
          <a:p>
            <a:pPr marL="0" indent="0">
              <a:buNone/>
            </a:pPr>
            <a:endParaRPr lang="en-GB" sz="2200" i="1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200" i="1" dirty="0" smtClean="0">
                <a:latin typeface="Calibri" panose="020F0502020204030204" pitchFamily="34" charset="0"/>
              </a:rPr>
              <a:t>At </a:t>
            </a:r>
            <a:r>
              <a:rPr lang="en-GB" sz="2200" i="1" dirty="0">
                <a:latin typeface="Calibri" panose="020F0502020204030204" pitchFamily="34" charset="0"/>
              </a:rPr>
              <a:t>the request of a Member State, </a:t>
            </a:r>
            <a:r>
              <a:rPr lang="en-GB" sz="2200" i="1" u="sng" dirty="0" smtClean="0">
                <a:latin typeface="Calibri" panose="020F0502020204030204" pitchFamily="34" charset="0"/>
              </a:rPr>
              <a:t>in </a:t>
            </a:r>
            <a:r>
              <a:rPr lang="en-GB" sz="2200" i="1" u="sng" dirty="0">
                <a:latin typeface="Calibri" panose="020F0502020204030204" pitchFamily="34" charset="0"/>
              </a:rPr>
              <a:t>duly justified cases</a:t>
            </a:r>
            <a:r>
              <a:rPr lang="en-GB" sz="2200" i="1" dirty="0">
                <a:latin typeface="Calibri" panose="020F0502020204030204" pitchFamily="34" charset="0"/>
              </a:rPr>
              <a:t>, exemptions shall be granted to Member States by the Commission from the minimum requirements on draught </a:t>
            </a:r>
            <a:r>
              <a:rPr lang="en-GB" sz="2200" i="1" u="sng" dirty="0">
                <a:latin typeface="Calibri" panose="020F0502020204030204" pitchFamily="34" charset="0"/>
              </a:rPr>
              <a:t>(less than 2,50 m) </a:t>
            </a:r>
            <a:r>
              <a:rPr lang="en-GB" sz="2200" i="1" dirty="0">
                <a:latin typeface="Calibri" panose="020F0502020204030204" pitchFamily="34" charset="0"/>
              </a:rPr>
              <a:t>and on minimum height under bridges </a:t>
            </a:r>
            <a:r>
              <a:rPr lang="en-GB" sz="2200" i="1" u="sng" dirty="0">
                <a:latin typeface="Calibri" panose="020F0502020204030204" pitchFamily="34" charset="0"/>
              </a:rPr>
              <a:t>(less than 5,25 m). </a:t>
            </a:r>
            <a:endParaRPr lang="en-GB" sz="2200" i="1" u="sng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de-AT" sz="2200" i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de-DE" sz="2200" b="1" u="sng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 </a:t>
            </a:r>
            <a:r>
              <a:rPr lang="de-DE" sz="2200" b="1" u="sng" dirty="0" err="1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objectives</a:t>
            </a:r>
            <a:r>
              <a:rPr lang="de-DE" sz="2200" u="sng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</a:t>
            </a:r>
            <a:r>
              <a:rPr lang="de-DE" sz="2200" dirty="0" err="1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catalogue</a:t>
            </a:r>
            <a:r>
              <a:rPr lang="de-DE" sz="2200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dirty="0" err="1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2200" dirty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b="1" dirty="0" err="1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feasible</a:t>
            </a:r>
            <a:r>
              <a:rPr lang="de-DE" sz="2200" b="1" dirty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b="1" dirty="0" err="1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exemption</a:t>
            </a:r>
            <a:r>
              <a:rPr lang="de-DE" sz="2200" b="1" dirty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b="1" dirty="0" err="1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criteria</a:t>
            </a:r>
            <a:r>
              <a:rPr lang="de-DE" sz="2200" b="1" dirty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b="1" dirty="0" err="1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sz="2200" b="1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„</a:t>
            </a:r>
            <a:r>
              <a:rPr lang="de-DE" sz="2200" b="1" dirty="0" err="1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hard</a:t>
            </a:r>
            <a:r>
              <a:rPr lang="de-DE" sz="2200" b="1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GNS </a:t>
            </a:r>
            <a:r>
              <a:rPr lang="de-DE" sz="2200" b="1" dirty="0" err="1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components</a:t>
            </a:r>
            <a:endParaRPr lang="de-DE" sz="2200" b="1" dirty="0" smtClean="0">
              <a:solidFill>
                <a:srgbClr val="0046A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Outline </a:t>
            </a:r>
            <a:r>
              <a:rPr lang="de-DE" sz="2200" b="1" dirty="0" err="1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</a:t>
            </a:r>
            <a:r>
              <a:rPr lang="de-DE" sz="2200" b="1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dirty="0" err="1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enabling</a:t>
            </a:r>
            <a:r>
              <a:rPr lang="de-DE" sz="2200" b="1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b="1" dirty="0" err="1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acceptance</a:t>
            </a:r>
            <a:r>
              <a:rPr lang="de-DE" sz="2200" b="1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b="1" dirty="0" err="1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2200" b="1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b="1" dirty="0" err="1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exemptions</a:t>
            </a:r>
            <a:r>
              <a:rPr lang="de-DE" sz="2200" b="1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2200" b="1" dirty="0" err="1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sz="2200" b="1" dirty="0" smtClean="0">
                <a:solidFill>
                  <a:srgbClr val="0046A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EC</a:t>
            </a:r>
          </a:p>
          <a:p>
            <a:pPr marL="0" indent="0">
              <a:buNone/>
            </a:pPr>
            <a:endParaRPr lang="en-GB" sz="2200" i="1" dirty="0" smtClean="0"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pPr marL="0" indent="0"/>
            <a:r>
              <a:rPr lang="en-GB" sz="3600" b="1" dirty="0" smtClean="0">
                <a:latin typeface="Calibri" panose="020F0502020204030204" pitchFamily="34" charset="0"/>
              </a:rPr>
              <a:t>III. Exemption criteria</a:t>
            </a:r>
            <a:endParaRPr lang="en-GB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1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>
                <a:solidFill>
                  <a:srgbClr val="0046AD">
                    <a:tint val="75000"/>
                  </a:srgbClr>
                </a:solidFill>
              </a:rPr>
              <a:pPr/>
              <a:t>16</a:t>
            </a:fld>
            <a:endParaRPr lang="nl-NL" dirty="0">
              <a:solidFill>
                <a:srgbClr val="0046AD">
                  <a:tint val="75000"/>
                </a:srgbClr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484784"/>
            <a:ext cx="8280920" cy="496855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latin typeface="Calibri" panose="020F0502020204030204" pitchFamily="34" charset="0"/>
              </a:rPr>
              <a:t>Proposed topics </a:t>
            </a:r>
            <a:r>
              <a:rPr lang="en-GB" sz="2400" dirty="0" smtClean="0">
                <a:latin typeface="Calibri" panose="020F0502020204030204" pitchFamily="34" charset="0"/>
              </a:rPr>
              <a:t>for exemption criteria:</a:t>
            </a:r>
          </a:p>
          <a:p>
            <a:pPr lvl="1"/>
            <a:r>
              <a:rPr lang="en-GB" sz="2400" dirty="0" smtClean="0">
                <a:latin typeface="Calibri" panose="020F0502020204030204" pitchFamily="34" charset="0"/>
              </a:rPr>
              <a:t>local conditions (hydrology, hydro-morphology, further uses of a river..) </a:t>
            </a:r>
          </a:p>
          <a:p>
            <a:pPr lvl="1"/>
            <a:r>
              <a:rPr lang="en-GB" sz="2400" dirty="0" smtClean="0">
                <a:latin typeface="Calibri" panose="020F0502020204030204" pitchFamily="34" charset="0"/>
              </a:rPr>
              <a:t>environmental requirements (e.g. WFD) </a:t>
            </a:r>
          </a:p>
          <a:p>
            <a:pPr lvl="1"/>
            <a:r>
              <a:rPr lang="en-GB" sz="2400" dirty="0" smtClean="0">
                <a:latin typeface="Calibri" panose="020F0502020204030204" pitchFamily="34" charset="0"/>
              </a:rPr>
              <a:t>cost-benefit-aspects of measures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</a:rPr>
              <a:t>extreme weather </a:t>
            </a:r>
            <a:r>
              <a:rPr lang="en-GB" sz="2400" dirty="0" smtClean="0">
                <a:latin typeface="Calibri" panose="020F0502020204030204" pitchFamily="34" charset="0"/>
              </a:rPr>
              <a:t>events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</a:rPr>
              <a:t>c</a:t>
            </a:r>
            <a:r>
              <a:rPr lang="en-GB" sz="2400" dirty="0" smtClean="0">
                <a:latin typeface="Calibri" panose="020F0502020204030204" pitchFamily="34" charset="0"/>
              </a:rPr>
              <a:t>ultural heritage </a:t>
            </a:r>
            <a:endParaRPr lang="en-GB" sz="2400" dirty="0">
              <a:latin typeface="Calibri" panose="020F0502020204030204" pitchFamily="34" charset="0"/>
            </a:endParaRPr>
          </a:p>
          <a:p>
            <a:pPr lvl="1"/>
            <a:r>
              <a:rPr lang="de-AT" sz="2400" dirty="0" err="1" smtClean="0">
                <a:latin typeface="Calibri" panose="020F0502020204030204" pitchFamily="34" charset="0"/>
              </a:rPr>
              <a:t>other</a:t>
            </a:r>
            <a:endParaRPr lang="de-AT" sz="24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5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Calibri" panose="020F0502020204030204" pitchFamily="34" charset="0"/>
              </a:rPr>
              <a:t>For each topic, criteria need to be specified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Calibri" panose="020F0502020204030204" pitchFamily="34" charset="0"/>
              </a:rPr>
              <a:t>No inflationary use of “</a:t>
            </a:r>
            <a:r>
              <a:rPr lang="en-GB" sz="2400" dirty="0" smtClean="0">
                <a:latin typeface="Calibri" panose="020F0502020204030204" pitchFamily="34" charset="0"/>
              </a:rPr>
              <a:t>exemptions”</a:t>
            </a:r>
            <a:endParaRPr lang="en-GB" sz="2400" dirty="0">
              <a:latin typeface="Calibri" panose="020F0502020204030204" pitchFamily="34" charset="0"/>
            </a:endParaRPr>
          </a:p>
          <a:p>
            <a:pPr lvl="1"/>
            <a:endParaRPr lang="en-GB" sz="2400" dirty="0" smtClean="0"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pPr marL="0" indent="0"/>
            <a:r>
              <a:rPr lang="en-GB" sz="3600" b="1" dirty="0" smtClean="0">
                <a:latin typeface="Calibri" panose="020F0502020204030204" pitchFamily="34" charset="0"/>
              </a:rPr>
              <a:t>III. Exemption criteria</a:t>
            </a:r>
            <a:endParaRPr lang="en-GB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79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>
                <a:solidFill>
                  <a:srgbClr val="0046AD">
                    <a:tint val="75000"/>
                  </a:srgbClr>
                </a:solidFill>
              </a:rPr>
              <a:pPr/>
              <a:t>17</a:t>
            </a:fld>
            <a:endParaRPr lang="nl-NL" dirty="0">
              <a:solidFill>
                <a:srgbClr val="0046AD">
                  <a:tint val="75000"/>
                </a:srgbClr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340768"/>
            <a:ext cx="8280920" cy="511256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de-AT" sz="2200" dirty="0" smtClean="0">
                <a:latin typeface="Calibri" panose="020F0502020204030204" pitchFamily="34" charset="0"/>
              </a:rPr>
              <a:t>GNS </a:t>
            </a:r>
            <a:r>
              <a:rPr lang="de-AT" sz="2200" dirty="0" err="1" smtClean="0">
                <a:latin typeface="Calibri" panose="020F0502020204030204" pitchFamily="34" charset="0"/>
              </a:rPr>
              <a:t>concept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shall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b="1" dirty="0" err="1" smtClean="0">
                <a:latin typeface="Calibri" panose="020F0502020204030204" pitchFamily="34" charset="0"/>
              </a:rPr>
              <a:t>take</a:t>
            </a:r>
            <a:r>
              <a:rPr lang="de-AT" sz="2200" b="1" dirty="0" smtClean="0">
                <a:latin typeface="Calibri" panose="020F0502020204030204" pitchFamily="34" charset="0"/>
              </a:rPr>
              <a:t> </a:t>
            </a:r>
            <a:r>
              <a:rPr lang="de-AT" sz="2200" b="1" dirty="0" err="1" smtClean="0">
                <a:latin typeface="Calibri" panose="020F0502020204030204" pitchFamily="34" charset="0"/>
              </a:rPr>
              <a:t>into</a:t>
            </a:r>
            <a:r>
              <a:rPr lang="de-AT" sz="2200" b="1" dirty="0" smtClean="0">
                <a:latin typeface="Calibri" panose="020F0502020204030204" pitchFamily="34" charset="0"/>
              </a:rPr>
              <a:t> </a:t>
            </a:r>
            <a:r>
              <a:rPr lang="de-AT" sz="2200" b="1" dirty="0" err="1" smtClean="0">
                <a:latin typeface="Calibri" panose="020F0502020204030204" pitchFamily="34" charset="0"/>
              </a:rPr>
              <a:t>account</a:t>
            </a:r>
            <a:r>
              <a:rPr lang="de-AT" sz="2200" b="1" dirty="0" smtClean="0">
                <a:latin typeface="Calibri" panose="020F0502020204030204" pitchFamily="34" charset="0"/>
              </a:rPr>
              <a:t> environmental </a:t>
            </a:r>
            <a:r>
              <a:rPr lang="de-AT" sz="2200" b="1" dirty="0" err="1" smtClean="0">
                <a:latin typeface="Calibri" panose="020F0502020204030204" pitchFamily="34" charset="0"/>
              </a:rPr>
              <a:t>requirements</a:t>
            </a:r>
            <a:r>
              <a:rPr lang="de-AT" sz="2200" dirty="0" smtClean="0">
                <a:latin typeface="Calibri" panose="020F0502020204030204" pitchFamily="34" charset="0"/>
              </a:rPr>
              <a:t>, in </a:t>
            </a:r>
            <a:r>
              <a:rPr lang="de-AT" sz="2200" dirty="0" err="1" smtClean="0">
                <a:latin typeface="Calibri" panose="020F0502020204030204" pitchFamily="34" charset="0"/>
              </a:rPr>
              <a:t>particular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water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law</a:t>
            </a:r>
            <a:endParaRPr lang="de-AT" sz="22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de-AT" sz="10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AT" sz="2200" b="1" dirty="0" err="1" smtClean="0">
                <a:latin typeface="Calibri" panose="020F0502020204030204" pitchFamily="34" charset="0"/>
              </a:rPr>
              <a:t>Concrete</a:t>
            </a:r>
            <a:r>
              <a:rPr lang="de-AT" sz="2200" b="1" dirty="0" smtClean="0">
                <a:latin typeface="Calibri" panose="020F0502020204030204" pitchFamily="34" charset="0"/>
              </a:rPr>
              <a:t> </a:t>
            </a:r>
            <a:r>
              <a:rPr lang="de-AT" sz="2200" b="1" dirty="0" err="1" smtClean="0">
                <a:latin typeface="Calibri" panose="020F0502020204030204" pitchFamily="34" charset="0"/>
              </a:rPr>
              <a:t>implications</a:t>
            </a:r>
            <a:r>
              <a:rPr lang="de-AT" sz="2200" b="1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of</a:t>
            </a:r>
            <a:r>
              <a:rPr lang="de-AT" sz="2200" dirty="0" smtClean="0">
                <a:latin typeface="Calibri" panose="020F0502020204030204" pitchFamily="34" charset="0"/>
              </a:rPr>
              <a:t> environmental </a:t>
            </a:r>
            <a:r>
              <a:rPr lang="de-AT" sz="2200" dirty="0" err="1" smtClean="0">
                <a:latin typeface="Calibri" panose="020F0502020204030204" pitchFamily="34" charset="0"/>
              </a:rPr>
              <a:t>needs</a:t>
            </a:r>
            <a:r>
              <a:rPr lang="de-AT" sz="2200" dirty="0" smtClean="0">
                <a:latin typeface="Calibri" panose="020F0502020204030204" pitchFamily="34" charset="0"/>
              </a:rPr>
              <a:t> on GNS </a:t>
            </a:r>
            <a:r>
              <a:rPr lang="de-AT" sz="2200" dirty="0" err="1" smtClean="0">
                <a:latin typeface="Calibri" panose="020F0502020204030204" pitchFamily="34" charset="0"/>
              </a:rPr>
              <a:t>concept</a:t>
            </a:r>
            <a:r>
              <a:rPr lang="de-AT" sz="2200" dirty="0" smtClean="0">
                <a:latin typeface="Calibri" panose="020F0502020204030204" pitchFamily="34" charset="0"/>
              </a:rPr>
              <a:t> via </a:t>
            </a:r>
            <a:r>
              <a:rPr lang="de-AT" sz="2200" b="1" dirty="0" err="1" smtClean="0">
                <a:latin typeface="Calibri" panose="020F0502020204030204" pitchFamily="34" charset="0"/>
              </a:rPr>
              <a:t>exemption</a:t>
            </a:r>
            <a:r>
              <a:rPr lang="de-AT" sz="2200" b="1" dirty="0" smtClean="0">
                <a:latin typeface="Calibri" panose="020F0502020204030204" pitchFamily="34" charset="0"/>
              </a:rPr>
              <a:t> </a:t>
            </a:r>
            <a:r>
              <a:rPr lang="de-AT" sz="2200" b="1" dirty="0" err="1" smtClean="0">
                <a:latin typeface="Calibri" panose="020F0502020204030204" pitchFamily="34" charset="0"/>
              </a:rPr>
              <a:t>criteria</a:t>
            </a:r>
            <a:r>
              <a:rPr lang="de-AT" sz="2200" dirty="0" smtClean="0">
                <a:latin typeface="Calibri" panose="020F0502020204030204" pitchFamily="34" charset="0"/>
              </a:rPr>
              <a:t>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AT" sz="2200" dirty="0" err="1" smtClean="0">
                <a:latin typeface="Calibri" panose="020F0502020204030204" pitchFamily="34" charset="0"/>
              </a:rPr>
              <a:t>Possible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exemptions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from</a:t>
            </a:r>
            <a:r>
              <a:rPr lang="de-AT" sz="2200" dirty="0" smtClean="0">
                <a:latin typeface="Calibri" panose="020F0502020204030204" pitchFamily="34" charset="0"/>
              </a:rPr>
              <a:t> 2.5m </a:t>
            </a:r>
            <a:r>
              <a:rPr lang="de-AT" sz="2200" dirty="0" err="1" smtClean="0">
                <a:latin typeface="Calibri" panose="020F0502020204030204" pitchFamily="34" charset="0"/>
              </a:rPr>
              <a:t>draught</a:t>
            </a:r>
            <a:r>
              <a:rPr lang="de-AT" sz="2200" dirty="0" smtClean="0">
                <a:latin typeface="Calibri" panose="020F0502020204030204" pitchFamily="34" charset="0"/>
              </a:rPr>
              <a:t> due </a:t>
            </a:r>
            <a:r>
              <a:rPr lang="de-AT" sz="2200" dirty="0" err="1" smtClean="0">
                <a:latin typeface="Calibri" panose="020F0502020204030204" pitchFamily="34" charset="0"/>
              </a:rPr>
              <a:t>to</a:t>
            </a:r>
            <a:r>
              <a:rPr lang="de-AT" sz="2200" dirty="0" smtClean="0">
                <a:latin typeface="Calibri" panose="020F0502020204030204" pitchFamily="34" charset="0"/>
              </a:rPr>
              <a:t>, e.g., </a:t>
            </a:r>
            <a:r>
              <a:rPr lang="de-AT" sz="2200" dirty="0" err="1" smtClean="0">
                <a:latin typeface="Calibri" panose="020F0502020204030204" pitchFamily="34" charset="0"/>
              </a:rPr>
              <a:t>water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framework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directive</a:t>
            </a:r>
            <a:endParaRPr lang="de-AT" sz="2200" dirty="0" smtClean="0"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de-AT" sz="2200" dirty="0" err="1" smtClean="0">
                <a:latin typeface="Calibri" panose="020F0502020204030204" pitchFamily="34" charset="0"/>
              </a:rPr>
              <a:t>Possible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exemptions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from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requirements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based</a:t>
            </a:r>
            <a:r>
              <a:rPr lang="de-AT" sz="2200" dirty="0" smtClean="0">
                <a:latin typeface="Calibri" panose="020F0502020204030204" pitchFamily="34" charset="0"/>
              </a:rPr>
              <a:t> on </a:t>
            </a:r>
            <a:r>
              <a:rPr lang="de-AT" sz="2200" dirty="0" err="1" smtClean="0">
                <a:latin typeface="Calibri" panose="020F0502020204030204" pitchFamily="34" charset="0"/>
              </a:rPr>
              <a:t>water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law</a:t>
            </a:r>
            <a:r>
              <a:rPr lang="de-AT" sz="2200" dirty="0" smtClean="0">
                <a:latin typeface="Calibri" panose="020F0502020204030204" pitchFamily="34" charset="0"/>
              </a:rPr>
              <a:t> (e.g. WFD 4.7.) due </a:t>
            </a:r>
            <a:r>
              <a:rPr lang="de-AT" sz="2200" dirty="0" err="1" smtClean="0">
                <a:latin typeface="Calibri" panose="020F0502020204030204" pitchFamily="34" charset="0"/>
              </a:rPr>
              <a:t>to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good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navigation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status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r>
              <a:rPr lang="de-AT" sz="2200" dirty="0" err="1" smtClean="0">
                <a:latin typeface="Calibri" panose="020F0502020204030204" pitchFamily="34" charset="0"/>
              </a:rPr>
              <a:t>requirements</a:t>
            </a:r>
            <a:endParaRPr lang="de-AT" sz="2200" dirty="0" smtClean="0"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GB" sz="1000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361950" lvl="1" indent="-361950"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sym typeface="Wingdings" panose="05000000000000000000" pitchFamily="2" charset="2"/>
              </a:rPr>
              <a:t>Learn from experiences of WFD </a:t>
            </a:r>
            <a:r>
              <a:rPr lang="en-GB" sz="2200" dirty="0" smtClean="0">
                <a:latin typeface="Calibri" panose="020F0502020204030204" pitchFamily="34" charset="0"/>
                <a:sym typeface="Wingdings" panose="05000000000000000000" pitchFamily="2" charset="2"/>
              </a:rPr>
              <a:t>implementation since </a:t>
            </a:r>
            <a:r>
              <a:rPr lang="en-GB" sz="2200" dirty="0" smtClean="0">
                <a:latin typeface="Calibri" panose="020F0502020204030204" pitchFamily="34" charset="0"/>
                <a:sym typeface="Wingdings" panose="05000000000000000000" pitchFamily="2" charset="2"/>
              </a:rPr>
              <a:t>2000 </a:t>
            </a:r>
            <a:endParaRPr lang="en-GB" sz="2200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361950" lvl="1" indent="-361950">
              <a:buFont typeface="Wingdings" panose="05000000000000000000" pitchFamily="2" charset="2"/>
              <a:buChar char="Ø"/>
            </a:pPr>
            <a:endParaRPr lang="en-GB" sz="2200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361950" lvl="1" indent="-361950"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sym typeface="Wingdings" panose="05000000000000000000" pitchFamily="2" charset="2"/>
              </a:rPr>
              <a:t>Set up suitable process to elaborate common understanding of criteria and measures </a:t>
            </a:r>
            <a:r>
              <a:rPr lang="en-GB" sz="2200" dirty="0" smtClean="0">
                <a:latin typeface="Calibri" panose="020F0502020204030204" pitchFamily="34" charset="0"/>
                <a:sym typeface="Wingdings" panose="05000000000000000000" pitchFamily="2" charset="2"/>
              </a:rPr>
              <a:t>with all relevant stakeholders</a:t>
            </a:r>
            <a:endParaRPr lang="en-GB" sz="2200" dirty="0">
              <a:latin typeface="Calibri" panose="020F0502020204030204" pitchFamily="34" charset="0"/>
            </a:endParaRPr>
          </a:p>
          <a:p>
            <a:pPr lvl="1"/>
            <a:endParaRPr lang="en-GB" sz="2200" dirty="0" smtClean="0"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pPr marL="0" indent="0"/>
            <a:r>
              <a:rPr lang="en-GB" sz="3600" b="1" dirty="0" smtClean="0">
                <a:latin typeface="Calibri" panose="020F0502020204030204" pitchFamily="34" charset="0"/>
              </a:rPr>
              <a:t>III. Exemption criteria: Environment</a:t>
            </a:r>
            <a:endParaRPr lang="en-GB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8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18</a:t>
            </a:fld>
            <a:endParaRPr lang="nl-NL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424936" cy="5328592"/>
          </a:xfrm>
        </p:spPr>
        <p:txBody>
          <a:bodyPr/>
          <a:lstStyle/>
          <a:p>
            <a:pPr marL="0" indent="0">
              <a:buNone/>
            </a:pPr>
            <a:r>
              <a:rPr lang="de-AT" sz="2000" dirty="0" smtClean="0">
                <a:latin typeface="Calibri" panose="020F0502020204030204" pitchFamily="34" charset="0"/>
              </a:rPr>
              <a:t>Study </a:t>
            </a:r>
            <a:r>
              <a:rPr lang="de-AT" sz="2000" dirty="0">
                <a:latin typeface="Calibri" panose="020F0502020204030204" pitchFamily="34" charset="0"/>
              </a:rPr>
              <a:t>will </a:t>
            </a:r>
            <a:r>
              <a:rPr lang="de-AT" sz="2000" dirty="0" err="1">
                <a:latin typeface="Calibri" panose="020F0502020204030204" pitchFamily="34" charset="0"/>
              </a:rPr>
              <a:t>define</a:t>
            </a:r>
            <a:r>
              <a:rPr lang="de-AT" sz="2000" dirty="0">
                <a:latin typeface="Calibri" panose="020F0502020204030204" pitchFamily="34" charset="0"/>
              </a:rPr>
              <a:t> </a:t>
            </a:r>
            <a:r>
              <a:rPr lang="de-AT" sz="2000" b="1" dirty="0" err="1">
                <a:latin typeface="Calibri" panose="020F0502020204030204" pitchFamily="34" charset="0"/>
              </a:rPr>
              <a:t>minimum</a:t>
            </a:r>
            <a:r>
              <a:rPr lang="de-AT" sz="2000" b="1" dirty="0">
                <a:latin typeface="Calibri" panose="020F0502020204030204" pitchFamily="34" charset="0"/>
              </a:rPr>
              <a:t> </a:t>
            </a:r>
            <a:r>
              <a:rPr lang="de-AT" sz="2000" b="1" dirty="0" err="1">
                <a:latin typeface="Calibri" panose="020F0502020204030204" pitchFamily="34" charset="0"/>
              </a:rPr>
              <a:t>standards</a:t>
            </a:r>
            <a:r>
              <a:rPr lang="de-AT" sz="2000" b="1" dirty="0">
                <a:latin typeface="Calibri" panose="020F0502020204030204" pitchFamily="34" charset="0"/>
              </a:rPr>
              <a:t> </a:t>
            </a:r>
            <a:r>
              <a:rPr lang="de-AT" sz="2000" b="1" dirty="0" err="1">
                <a:latin typeface="Calibri" panose="020F0502020204030204" pitchFamily="34" charset="0"/>
              </a:rPr>
              <a:t>of</a:t>
            </a:r>
            <a:r>
              <a:rPr lang="de-AT" sz="2000" b="1" dirty="0">
                <a:latin typeface="Calibri" panose="020F0502020204030204" pitchFamily="34" charset="0"/>
              </a:rPr>
              <a:t> </a:t>
            </a:r>
            <a:r>
              <a:rPr lang="de-AT" sz="2000" b="1" dirty="0" smtClean="0">
                <a:latin typeface="Calibri" panose="020F0502020204030204" pitchFamily="34" charset="0"/>
              </a:rPr>
              <a:t>a </a:t>
            </a:r>
            <a:r>
              <a:rPr lang="de-AT" sz="2000" b="1" dirty="0" err="1" smtClean="0">
                <a:latin typeface="Calibri" panose="020F0502020204030204" pitchFamily="34" charset="0"/>
              </a:rPr>
              <a:t>process</a:t>
            </a:r>
            <a:r>
              <a:rPr lang="de-AT" sz="2000" b="1" dirty="0" smtClean="0">
                <a:latin typeface="Calibri" panose="020F0502020204030204" pitchFamily="34" charset="0"/>
              </a:rPr>
              <a:t> </a:t>
            </a:r>
            <a:r>
              <a:rPr lang="de-AT" sz="2000" b="1" dirty="0" err="1" smtClean="0">
                <a:latin typeface="Calibri" panose="020F0502020204030204" pitchFamily="34" charset="0"/>
              </a:rPr>
              <a:t>to</a:t>
            </a:r>
            <a:r>
              <a:rPr lang="de-AT" sz="2000" b="1" dirty="0" smtClean="0">
                <a:latin typeface="Calibri" panose="020F0502020204030204" pitchFamily="34" charset="0"/>
              </a:rPr>
              <a:t> </a:t>
            </a:r>
            <a:r>
              <a:rPr lang="de-AT" sz="2000" b="1" dirty="0" err="1" smtClean="0">
                <a:latin typeface="Calibri" panose="020F0502020204030204" pitchFamily="34" charset="0"/>
              </a:rPr>
              <a:t>develop</a:t>
            </a:r>
            <a:r>
              <a:rPr lang="de-AT" sz="2000" b="1" dirty="0" smtClean="0">
                <a:latin typeface="Calibri" panose="020F0502020204030204" pitchFamily="34" charset="0"/>
              </a:rPr>
              <a:t> GNS</a:t>
            </a:r>
          </a:p>
          <a:p>
            <a:pPr marL="0" indent="0">
              <a:buNone/>
            </a:pPr>
            <a:endParaRPr lang="de-AT" sz="500" b="1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de-AT" sz="500" b="1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AT" sz="2000" dirty="0" err="1" smtClean="0">
                <a:latin typeface="Calibri" panose="020F0502020204030204" pitchFamily="34" charset="0"/>
              </a:rPr>
              <a:t>Purpose</a:t>
            </a:r>
            <a:r>
              <a:rPr lang="de-AT" sz="2000" dirty="0" smtClean="0">
                <a:latin typeface="Calibri" panose="020F0502020204030204" pitchFamily="34" charset="0"/>
              </a:rPr>
              <a:t>: not </a:t>
            </a:r>
            <a:r>
              <a:rPr lang="de-AT" sz="2000" dirty="0" err="1" smtClean="0">
                <a:latin typeface="Calibri" panose="020F0502020204030204" pitchFamily="34" charset="0"/>
              </a:rPr>
              <a:t>only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focus</a:t>
            </a:r>
            <a:r>
              <a:rPr lang="de-AT" sz="2000" dirty="0" smtClean="0">
                <a:latin typeface="Calibri" panose="020F0502020204030204" pitchFamily="34" charset="0"/>
              </a:rPr>
              <a:t> on </a:t>
            </a:r>
            <a:r>
              <a:rPr lang="de-AT" sz="2000" dirty="0" err="1" smtClean="0">
                <a:latin typeface="Calibri" panose="020F0502020204030204" pitchFamily="34" charset="0"/>
              </a:rPr>
              <a:t>the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output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of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>
                <a:latin typeface="Calibri" panose="020F0502020204030204" pitchFamily="34" charset="0"/>
              </a:rPr>
              <a:t>GNS </a:t>
            </a:r>
            <a:r>
              <a:rPr lang="de-AT" sz="2000" dirty="0" smtClean="0">
                <a:latin typeface="Calibri" panose="020F0502020204030204" pitchFamily="34" charset="0"/>
              </a:rPr>
              <a:t>(=</a:t>
            </a:r>
            <a:r>
              <a:rPr lang="de-AT" sz="2000" dirty="0" err="1" smtClean="0">
                <a:latin typeface="Calibri" panose="020F0502020204030204" pitchFamily="34" charset="0"/>
              </a:rPr>
              <a:t>dimensions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and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availability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of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fairway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channel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and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locks</a:t>
            </a:r>
            <a:r>
              <a:rPr lang="de-AT" sz="2000" dirty="0" smtClean="0">
                <a:latin typeface="Calibri" panose="020F0502020204030204" pitchFamily="34" charset="0"/>
              </a:rPr>
              <a:t>), </a:t>
            </a:r>
            <a:r>
              <a:rPr lang="de-AT" sz="2000" dirty="0">
                <a:latin typeface="Calibri" panose="020F0502020204030204" pitchFamily="34" charset="0"/>
              </a:rPr>
              <a:t>but also </a:t>
            </a:r>
            <a:r>
              <a:rPr lang="de-AT" sz="2000" b="1" dirty="0" err="1" smtClean="0">
                <a:latin typeface="Calibri" panose="020F0502020204030204" pitchFamily="34" charset="0"/>
              </a:rPr>
              <a:t>how</a:t>
            </a:r>
            <a:r>
              <a:rPr lang="de-AT" sz="2000" b="1" dirty="0" smtClean="0">
                <a:latin typeface="Calibri" panose="020F0502020204030204" pitchFamily="34" charset="0"/>
              </a:rPr>
              <a:t> </a:t>
            </a:r>
            <a:r>
              <a:rPr lang="de-AT" sz="2000" b="1" dirty="0" err="1" smtClean="0">
                <a:latin typeface="Calibri" panose="020F0502020204030204" pitchFamily="34" charset="0"/>
              </a:rPr>
              <a:t>to</a:t>
            </a:r>
            <a:r>
              <a:rPr lang="de-AT" sz="2000" b="1" dirty="0" smtClean="0">
                <a:latin typeface="Calibri" panose="020F0502020204030204" pitchFamily="34" charset="0"/>
              </a:rPr>
              <a:t> </a:t>
            </a:r>
            <a:r>
              <a:rPr lang="de-AT" sz="2000" b="1" dirty="0" err="1" smtClean="0">
                <a:latin typeface="Calibri" panose="020F0502020204030204" pitchFamily="34" charset="0"/>
              </a:rPr>
              <a:t>get</a:t>
            </a:r>
            <a:r>
              <a:rPr lang="de-AT" sz="2000" b="1" dirty="0" smtClean="0">
                <a:latin typeface="Calibri" panose="020F0502020204030204" pitchFamily="34" charset="0"/>
              </a:rPr>
              <a:t> </a:t>
            </a:r>
            <a:r>
              <a:rPr lang="de-AT" sz="2000" b="1" dirty="0" err="1" smtClean="0">
                <a:latin typeface="Calibri" panose="020F0502020204030204" pitchFamily="34" charset="0"/>
              </a:rPr>
              <a:t>there</a:t>
            </a:r>
            <a:r>
              <a:rPr lang="de-AT" sz="2000" b="1" dirty="0" smtClean="0">
                <a:latin typeface="Calibri" panose="020F050202020403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endParaRPr lang="de-AT" sz="2000" b="1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de-AT" sz="2000" b="1" dirty="0" err="1" smtClean="0">
                <a:latin typeface="Calibri" panose="020F0502020204030204" pitchFamily="34" charset="0"/>
              </a:rPr>
              <a:t>Integrating</a:t>
            </a:r>
            <a:r>
              <a:rPr lang="de-AT" sz="2000" b="1" dirty="0" smtClean="0">
                <a:latin typeface="Calibri" panose="020F0502020204030204" pitchFamily="34" charset="0"/>
              </a:rPr>
              <a:t> </a:t>
            </a:r>
            <a:r>
              <a:rPr lang="de-AT" sz="2000" b="1" dirty="0">
                <a:latin typeface="Calibri" panose="020F0502020204030204" pitchFamily="34" charset="0"/>
              </a:rPr>
              <a:t>all relevant </a:t>
            </a:r>
            <a:r>
              <a:rPr lang="de-AT" sz="2000" b="1" dirty="0" err="1">
                <a:latin typeface="Calibri" panose="020F0502020204030204" pitchFamily="34" charset="0"/>
              </a:rPr>
              <a:t>stakeholders</a:t>
            </a:r>
            <a:r>
              <a:rPr lang="de-AT" sz="2000" b="1" dirty="0">
                <a:latin typeface="Calibri" panose="020F0502020204030204" pitchFamily="34" charset="0"/>
              </a:rPr>
              <a:t> </a:t>
            </a:r>
            <a:r>
              <a:rPr lang="de-AT" sz="2000" dirty="0" err="1">
                <a:latin typeface="Calibri" panose="020F0502020204030204" pitchFamily="34" charset="0"/>
              </a:rPr>
              <a:t>from</a:t>
            </a:r>
            <a:r>
              <a:rPr lang="de-AT" sz="2000" dirty="0">
                <a:latin typeface="Calibri" panose="020F0502020204030204" pitchFamily="34" charset="0"/>
              </a:rPr>
              <a:t> </a:t>
            </a:r>
            <a:r>
              <a:rPr lang="de-AT" sz="2000" dirty="0" err="1">
                <a:latin typeface="Calibri" panose="020F0502020204030204" pitchFamily="34" charset="0"/>
              </a:rPr>
              <a:t>the</a:t>
            </a:r>
            <a:r>
              <a:rPr lang="de-AT" sz="2000" dirty="0">
                <a:latin typeface="Calibri" panose="020F0502020204030204" pitchFamily="34" charset="0"/>
              </a:rPr>
              <a:t> </a:t>
            </a:r>
            <a:r>
              <a:rPr lang="de-AT" sz="2000" dirty="0" err="1">
                <a:latin typeface="Calibri" panose="020F0502020204030204" pitchFamily="34" charset="0"/>
              </a:rPr>
              <a:t>beginning</a:t>
            </a:r>
            <a:endParaRPr lang="de-AT" sz="2000" dirty="0">
              <a:latin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endParaRPr lang="de-AT" sz="2000" b="1" dirty="0" smtClean="0">
              <a:latin typeface="Calibri" panose="020F0502020204030204" pitchFamily="34" charset="0"/>
            </a:endParaRPr>
          </a:p>
          <a:p>
            <a:pPr marL="363538" lvl="1">
              <a:buFont typeface="Arial" panose="020B0604020202020204" pitchFamily="34" charset="0"/>
              <a:buChar char="•"/>
            </a:pPr>
            <a:r>
              <a:rPr lang="de-AT" sz="2000" dirty="0" err="1">
                <a:latin typeface="Calibri" panose="020F0502020204030204" pitchFamily="34" charset="0"/>
              </a:rPr>
              <a:t>T</a:t>
            </a:r>
            <a:r>
              <a:rPr lang="de-AT" sz="2000" dirty="0" err="1" smtClean="0">
                <a:latin typeface="Calibri" panose="020F0502020204030204" pitchFamily="34" charset="0"/>
              </a:rPr>
              <a:t>o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>
                <a:latin typeface="Calibri" panose="020F0502020204030204" pitchFamily="34" charset="0"/>
              </a:rPr>
              <a:t>reach</a:t>
            </a:r>
            <a:r>
              <a:rPr lang="de-AT" sz="2000" dirty="0">
                <a:latin typeface="Calibri" panose="020F0502020204030204" pitchFamily="34" charset="0"/>
              </a:rPr>
              <a:t> </a:t>
            </a:r>
            <a:r>
              <a:rPr lang="de-AT" sz="2000" dirty="0" err="1">
                <a:latin typeface="Calibri" panose="020F0502020204030204" pitchFamily="34" charset="0"/>
              </a:rPr>
              <a:t>agreements</a:t>
            </a:r>
            <a:r>
              <a:rPr lang="de-AT" sz="2000" dirty="0">
                <a:latin typeface="Calibri" panose="020F0502020204030204" pitchFamily="34" charset="0"/>
              </a:rPr>
              <a:t> on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exemptions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for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CEMT IV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draught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,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height</a:t>
            </a:r>
            <a:endParaRPr lang="de-AT" sz="20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363538" lvl="1">
              <a:buFont typeface="Arial" panose="020B0604020202020204" pitchFamily="34" charset="0"/>
              <a:buChar char="•"/>
            </a:pP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To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discuss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good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practices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and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possible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benchmarks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for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„soft“ GNS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components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,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if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applicable</a:t>
            </a:r>
            <a:endParaRPr lang="de-AT" sz="20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363538" lvl="1">
              <a:buFont typeface="Arial" panose="020B0604020202020204" pitchFamily="34" charset="0"/>
              <a:buChar char="•"/>
            </a:pPr>
            <a:r>
              <a:rPr lang="de-AT" sz="2000" dirty="0" err="1">
                <a:solidFill>
                  <a:schemeClr val="tx2"/>
                </a:solidFill>
                <a:latin typeface="Calibri" panose="020F0502020204030204" pitchFamily="34" charset="0"/>
              </a:rPr>
              <a:t>To</a:t>
            </a:r>
            <a:r>
              <a:rPr lang="de-AT" sz="20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Calibri" panose="020F0502020204030204" pitchFamily="34" charset="0"/>
              </a:rPr>
              <a:t>foster</a:t>
            </a:r>
            <a:r>
              <a:rPr lang="de-AT" sz="20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sustainable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implementation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Calibri" panose="020F0502020204030204" pitchFamily="34" charset="0"/>
              </a:rPr>
              <a:t>and</a:t>
            </a:r>
            <a:r>
              <a:rPr lang="de-AT" sz="20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Calibri" panose="020F0502020204030204" pitchFamily="34" charset="0"/>
              </a:rPr>
              <a:t>maintenance</a:t>
            </a:r>
            <a:r>
              <a:rPr lang="de-AT" sz="20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Calibri" panose="020F0502020204030204" pitchFamily="34" charset="0"/>
              </a:rPr>
              <a:t>of</a:t>
            </a:r>
            <a:r>
              <a:rPr lang="de-AT" sz="20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GNS (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measures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)</a:t>
            </a:r>
          </a:p>
          <a:p>
            <a:pPr marL="363538" lvl="1">
              <a:buFont typeface="Arial" panose="020B0604020202020204" pitchFamily="34" charset="0"/>
              <a:buChar char="•"/>
            </a:pP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To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>
                <a:solidFill>
                  <a:schemeClr val="tx2"/>
                </a:solidFill>
                <a:latin typeface="Calibri" panose="020F0502020204030204" pitchFamily="34" charset="0"/>
              </a:rPr>
              <a:t>monitor</a:t>
            </a:r>
            <a:r>
              <a:rPr lang="de-AT" sz="20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and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report</a:t>
            </a:r>
            <a:r>
              <a:rPr lang="de-AT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 GNS </a:t>
            </a:r>
            <a:r>
              <a:rPr lang="de-AT" sz="2000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implementation</a:t>
            </a:r>
            <a:endParaRPr lang="de-AT" sz="20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77788" lvl="1" indent="0">
              <a:buNone/>
            </a:pPr>
            <a:endParaRPr lang="de-AT" sz="2000" dirty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de-AT" sz="2000" dirty="0" smtClean="0">
                <a:latin typeface="Calibri" panose="020F0502020204030204" pitchFamily="34" charset="0"/>
              </a:rPr>
              <a:t>Keep </a:t>
            </a:r>
            <a:r>
              <a:rPr lang="de-AT" sz="2000" dirty="0" err="1" smtClean="0">
                <a:latin typeface="Calibri" panose="020F0502020204030204" pitchFamily="34" charset="0"/>
              </a:rPr>
              <a:t>it</a:t>
            </a:r>
            <a:r>
              <a:rPr lang="de-AT" sz="2000" dirty="0" smtClean="0">
                <a:latin typeface="Calibri" panose="020F0502020204030204" pitchFamily="34" charset="0"/>
              </a:rPr>
              <a:t> flexible </a:t>
            </a:r>
            <a:r>
              <a:rPr lang="de-AT" sz="2000" dirty="0" err="1" smtClean="0">
                <a:latin typeface="Calibri" panose="020F0502020204030204" pitchFamily="34" charset="0"/>
              </a:rPr>
              <a:t>and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applicable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to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existing</a:t>
            </a:r>
            <a:r>
              <a:rPr lang="de-AT" sz="2000" dirty="0" smtClean="0">
                <a:latin typeface="Calibri" panose="020F0502020204030204" pitchFamily="34" charset="0"/>
              </a:rPr>
              <a:t>, well-</a:t>
            </a:r>
            <a:r>
              <a:rPr lang="de-AT" sz="2000" dirty="0" err="1" smtClean="0">
                <a:latin typeface="Calibri" panose="020F0502020204030204" pitchFamily="34" charset="0"/>
              </a:rPr>
              <a:t>functioning</a:t>
            </a:r>
            <a:r>
              <a:rPr lang="de-AT" sz="2000" dirty="0" smtClean="0">
                <a:latin typeface="Calibri" panose="020F0502020204030204" pitchFamily="34" charset="0"/>
              </a:rPr>
              <a:t> </a:t>
            </a:r>
            <a:r>
              <a:rPr lang="de-AT" sz="2000" dirty="0" err="1" smtClean="0">
                <a:latin typeface="Calibri" panose="020F0502020204030204" pitchFamily="34" charset="0"/>
              </a:rPr>
              <a:t>mechanisms</a:t>
            </a:r>
            <a:endParaRPr lang="de-AT" sz="2000" dirty="0" smtClean="0">
              <a:latin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endParaRPr lang="de-AT" sz="2000" dirty="0"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4624"/>
            <a:ext cx="8856984" cy="864096"/>
          </a:xfrm>
        </p:spPr>
        <p:txBody>
          <a:bodyPr/>
          <a:lstStyle/>
          <a:p>
            <a:r>
              <a:rPr lang="en-GB" sz="3600" b="1" dirty="0" smtClean="0">
                <a:latin typeface="Calibri" panose="020F0502020204030204" pitchFamily="34" charset="0"/>
              </a:rPr>
              <a:t>III. Process to develop GNS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77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156177" y="6237289"/>
            <a:ext cx="2592288" cy="28805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19</a:t>
            </a:fld>
            <a:endParaRPr lang="nl-NL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8712968" cy="648543"/>
          </a:xfrm>
        </p:spPr>
        <p:txBody>
          <a:bodyPr/>
          <a:lstStyle/>
          <a:p>
            <a:pPr marL="0" indent="0"/>
            <a:r>
              <a:rPr lang="en-GB" sz="3600" b="1" dirty="0" smtClean="0">
                <a:latin typeface="Calibri" panose="020F0502020204030204" pitchFamily="34" charset="0"/>
              </a:rPr>
              <a:t>III. GNS </a:t>
            </a:r>
            <a:r>
              <a:rPr lang="en-GB" sz="3600" b="1" dirty="0">
                <a:latin typeface="Calibri" panose="020F0502020204030204" pitchFamily="34" charset="0"/>
              </a:rPr>
              <a:t>Good Practice </a:t>
            </a:r>
            <a:r>
              <a:rPr lang="en-GB" sz="3600" b="1" dirty="0" smtClean="0">
                <a:latin typeface="Calibri" panose="020F0502020204030204" pitchFamily="34" charset="0"/>
              </a:rPr>
              <a:t>Guidelines</a:t>
            </a:r>
            <a:endParaRPr lang="en-GB" sz="3600" b="1" dirty="0">
              <a:latin typeface="Calibri" panose="020F0502020204030204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484784"/>
            <a:ext cx="8280920" cy="4968552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 smtClean="0">
                <a:latin typeface="Calibri" panose="020F0502020204030204" pitchFamily="34" charset="0"/>
              </a:rPr>
              <a:t>Background: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</a:rPr>
              <a:t>Need for guidelines and good practice examples on </a:t>
            </a:r>
            <a:r>
              <a:rPr lang="en-GB" sz="2200" b="1" dirty="0" smtClean="0">
                <a:latin typeface="Calibri" panose="020F0502020204030204" pitchFamily="34" charset="0"/>
              </a:rPr>
              <a:t>how to develop GNS</a:t>
            </a:r>
            <a:r>
              <a:rPr lang="en-GB" sz="2200" dirty="0" smtClean="0">
                <a:latin typeface="Calibri" panose="020F0502020204030204" pitchFamily="34" charset="0"/>
              </a:rPr>
              <a:t> confirmed by expert group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</a:rPr>
              <a:t>Need for </a:t>
            </a:r>
            <a:r>
              <a:rPr lang="en-GB" sz="2200" b="1" dirty="0" smtClean="0">
                <a:latin typeface="Calibri" panose="020F0502020204030204" pitchFamily="34" charset="0"/>
              </a:rPr>
              <a:t>common understanding of key principles </a:t>
            </a:r>
            <a:r>
              <a:rPr lang="en-GB" sz="2200" dirty="0" smtClean="0">
                <a:latin typeface="Calibri" panose="020F0502020204030204" pitchFamily="34" charset="0"/>
              </a:rPr>
              <a:t>(vocabulary etc.)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</a:rPr>
              <a:t>Illustrate </a:t>
            </a:r>
            <a:r>
              <a:rPr lang="en-GB" sz="2200" b="1" dirty="0" smtClean="0">
                <a:latin typeface="Calibri" panose="020F0502020204030204" pitchFamily="34" charset="0"/>
              </a:rPr>
              <a:t>integrative</a:t>
            </a:r>
            <a:r>
              <a:rPr lang="en-GB" sz="2200" dirty="0" smtClean="0">
                <a:latin typeface="Calibri" panose="020F0502020204030204" pitchFamily="34" charset="0"/>
              </a:rPr>
              <a:t> </a:t>
            </a:r>
            <a:r>
              <a:rPr lang="en-GB" sz="2200" b="1" dirty="0" smtClean="0">
                <a:latin typeface="Calibri" panose="020F0502020204030204" pitchFamily="34" charset="0"/>
              </a:rPr>
              <a:t>process on how to develop GNS</a:t>
            </a:r>
            <a:endParaRPr lang="en-GB" sz="2200" b="1" dirty="0"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200" b="1" dirty="0">
                <a:latin typeface="Calibri" panose="020F0502020204030204" pitchFamily="34" charset="0"/>
              </a:rPr>
              <a:t>Exchange on European level </a:t>
            </a:r>
            <a:r>
              <a:rPr lang="en-GB" sz="2200" dirty="0">
                <a:latin typeface="Calibri" panose="020F0502020204030204" pitchFamily="34" charset="0"/>
              </a:rPr>
              <a:t>has proven fruitful in past activities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</a:rPr>
              <a:t>For </a:t>
            </a:r>
            <a:r>
              <a:rPr lang="en-GB" sz="2200" dirty="0">
                <a:latin typeface="Calibri" panose="020F0502020204030204" pitchFamily="34" charset="0"/>
              </a:rPr>
              <a:t>“</a:t>
            </a:r>
            <a:r>
              <a:rPr lang="en-GB" sz="2200" b="1" dirty="0">
                <a:latin typeface="Calibri" panose="020F0502020204030204" pitchFamily="34" charset="0"/>
              </a:rPr>
              <a:t>soft” GNS elements</a:t>
            </a:r>
            <a:r>
              <a:rPr lang="en-GB" sz="2200" dirty="0">
                <a:latin typeface="Calibri" panose="020F0502020204030204" pitchFamily="34" charset="0"/>
              </a:rPr>
              <a:t>, benchmarks </a:t>
            </a:r>
            <a:r>
              <a:rPr lang="en-GB" sz="2200" dirty="0" smtClean="0">
                <a:latin typeface="Calibri" panose="020F0502020204030204" pitchFamily="34" charset="0"/>
              </a:rPr>
              <a:t>shall be </a:t>
            </a:r>
            <a:r>
              <a:rPr lang="de-AT" sz="2200" dirty="0" err="1" smtClean="0">
                <a:latin typeface="Calibri" panose="020F0502020204030204" pitchFamily="34" charset="0"/>
              </a:rPr>
              <a:t>outlined</a:t>
            </a:r>
            <a:r>
              <a:rPr lang="de-AT" sz="2200" dirty="0" smtClean="0">
                <a:latin typeface="Calibri" panose="020F0502020204030204" pitchFamily="34" charset="0"/>
              </a:rPr>
              <a:t> </a:t>
            </a:r>
            <a:endParaRPr lang="de-AT" sz="2200" dirty="0" smtClean="0"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200" b="1" dirty="0">
                <a:latin typeface="Calibri" panose="020F0502020204030204" pitchFamily="34" charset="0"/>
              </a:rPr>
              <a:t>Focus</a:t>
            </a:r>
            <a:r>
              <a:rPr lang="en-GB" sz="2200" dirty="0">
                <a:latin typeface="Calibri" panose="020F0502020204030204" pitchFamily="34" charset="0"/>
              </a:rPr>
              <a:t> on maintenance of fairway, locks, bridges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Calibri" panose="020F0502020204030204" pitchFamily="34" charset="0"/>
              </a:rPr>
              <a:t>To </a:t>
            </a:r>
            <a:r>
              <a:rPr lang="en-GB" sz="2200" dirty="0" smtClean="0">
                <a:latin typeface="Calibri" panose="020F0502020204030204" pitchFamily="34" charset="0"/>
              </a:rPr>
              <a:t>be seen as </a:t>
            </a:r>
            <a:r>
              <a:rPr lang="en-GB" sz="2200" b="1" dirty="0" smtClean="0">
                <a:latin typeface="Calibri" panose="020F0502020204030204" pitchFamily="34" charset="0"/>
              </a:rPr>
              <a:t>addition</a:t>
            </a:r>
            <a:r>
              <a:rPr lang="en-GB" sz="2200" dirty="0" smtClean="0">
                <a:latin typeface="Calibri" panose="020F0502020204030204" pitchFamily="34" charset="0"/>
              </a:rPr>
              <a:t> </a:t>
            </a:r>
            <a:r>
              <a:rPr lang="en-GB" sz="2200" dirty="0">
                <a:latin typeface="Calibri" panose="020F0502020204030204" pitchFamily="34" charset="0"/>
              </a:rPr>
              <a:t>to </a:t>
            </a:r>
            <a:r>
              <a:rPr lang="en-GB" sz="2200" dirty="0" smtClean="0">
                <a:latin typeface="Calibri" panose="020F0502020204030204" pitchFamily="34" charset="0"/>
              </a:rPr>
              <a:t>further key documents (</a:t>
            </a:r>
            <a:r>
              <a:rPr lang="en-GB" sz="2200" dirty="0">
                <a:latin typeface="Calibri" panose="020F0502020204030204" pitchFamily="34" charset="0"/>
              </a:rPr>
              <a:t>e.g. Manual on implications of Water Framework Directive by DG </a:t>
            </a:r>
            <a:r>
              <a:rPr lang="en-GB" sz="2200" dirty="0" smtClean="0">
                <a:latin typeface="Calibri" panose="020F0502020204030204" pitchFamily="34" charset="0"/>
              </a:rPr>
              <a:t>ENV Ad </a:t>
            </a:r>
            <a:r>
              <a:rPr lang="en-GB" sz="2200" dirty="0">
                <a:latin typeface="Calibri" panose="020F0502020204030204" pitchFamily="34" charset="0"/>
              </a:rPr>
              <a:t>h</a:t>
            </a:r>
            <a:r>
              <a:rPr lang="en-GB" sz="2200" dirty="0" smtClean="0">
                <a:latin typeface="Calibri" panose="020F0502020204030204" pitchFamily="34" charset="0"/>
              </a:rPr>
              <a:t>oc Task Group, PIANC reports, PLATINA Good </a:t>
            </a:r>
            <a:r>
              <a:rPr lang="en-GB" sz="2200" dirty="0">
                <a:latin typeface="Calibri" panose="020F0502020204030204" pitchFamily="34" charset="0"/>
              </a:rPr>
              <a:t>Practice </a:t>
            </a:r>
            <a:r>
              <a:rPr lang="en-GB" sz="2200" dirty="0" smtClean="0">
                <a:latin typeface="Calibri" panose="020F0502020204030204" pitchFamily="34" charset="0"/>
              </a:rPr>
              <a:t>Manuals, work of river protection commissions…) </a:t>
            </a:r>
            <a:endParaRPr lang="en-GB" sz="22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31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156177" y="6237289"/>
            <a:ext cx="2592288" cy="28805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2</a:t>
            </a:fld>
            <a:endParaRPr lang="nl-NL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Today’s session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340768"/>
            <a:ext cx="7992888" cy="4929411"/>
          </a:xfrm>
        </p:spPr>
        <p:txBody>
          <a:bodyPr/>
          <a:lstStyle/>
          <a:p>
            <a:pPr marL="0" lvl="1" indent="0">
              <a:buNone/>
            </a:pPr>
            <a:endParaRPr lang="en-GB" sz="22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rPr>
              <a:t>Basic information on Good </a:t>
            </a:r>
            <a:r>
              <a:rPr lang="en-GB" sz="22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rPr>
              <a:t>Navigation Status </a:t>
            </a: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rPr>
              <a:t>(“GNS”) Study and links </a:t>
            </a:r>
            <a:r>
              <a:rPr lang="en-GB" sz="22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rPr>
              <a:t>to environmental requirements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endParaRPr lang="en-GB" sz="1500" dirty="0" smtClean="0">
              <a:solidFill>
                <a:schemeClr val="tx2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914400" lvl="2" indent="-514350">
              <a:buFont typeface="+mj-lt"/>
              <a:buAutoNum type="romanUcPeriod"/>
            </a:pP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rPr>
              <a:t>Background and desired study outcome</a:t>
            </a:r>
            <a:endParaRPr lang="en-GB" sz="2200" dirty="0">
              <a:solidFill>
                <a:schemeClr val="tx2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914400" lvl="2" indent="-514350">
              <a:buFont typeface="+mj-lt"/>
              <a:buAutoNum type="romanUcPeriod"/>
            </a:pPr>
            <a:r>
              <a:rPr lang="en-GB" sz="22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rPr>
              <a:t>Ways of involvement and cooperation</a:t>
            </a:r>
          </a:p>
          <a:p>
            <a:pPr marL="914400" lvl="2" indent="-514350">
              <a:buFont typeface="+mj-lt"/>
              <a:buAutoNum type="romanUcPeriod"/>
            </a:pPr>
            <a:r>
              <a:rPr lang="en-GB" sz="2200" dirty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rPr>
              <a:t>First findings and challenges</a:t>
            </a:r>
          </a:p>
          <a:p>
            <a:pPr marL="914400" lvl="2" indent="-514350">
              <a:buFont typeface="+mj-lt"/>
              <a:buAutoNum type="romanUcPeriod"/>
            </a:pP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rPr>
              <a:t>Outlook</a:t>
            </a:r>
            <a:endParaRPr lang="en-GB" sz="2200" dirty="0">
              <a:solidFill>
                <a:schemeClr val="tx2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2200" dirty="0" smtClean="0">
              <a:solidFill>
                <a:schemeClr val="tx2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2200" dirty="0" smtClean="0">
              <a:solidFill>
                <a:schemeClr val="tx2"/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lvl="1">
              <a:buFont typeface="Symbol" panose="05050102010706020507" pitchFamily="18" charset="2"/>
              <a:buChar char="-"/>
            </a:pPr>
            <a:endParaRPr lang="en-GB" sz="22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17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20</a:t>
            </a:fld>
            <a:endParaRPr lang="nl-NL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3140968"/>
            <a:ext cx="8856984" cy="864096"/>
          </a:xfrm>
        </p:spPr>
        <p:txBody>
          <a:bodyPr/>
          <a:lstStyle/>
          <a:p>
            <a:r>
              <a:rPr lang="en-GB" sz="3600" b="1" dirty="0" smtClean="0">
                <a:latin typeface="Calibri" panose="020F0502020204030204" pitchFamily="34" charset="0"/>
              </a:rPr>
              <a:t>Summary and next steps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82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21</a:t>
            </a:fld>
            <a:endParaRPr lang="nl-NL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556792"/>
            <a:ext cx="8424936" cy="4968552"/>
          </a:xfrm>
        </p:spPr>
        <p:txBody>
          <a:bodyPr/>
          <a:lstStyle/>
          <a:p>
            <a:r>
              <a:rPr lang="en-GB" sz="2400" dirty="0" smtClean="0">
                <a:latin typeface="Calibri" panose="020F0502020204030204" pitchFamily="34" charset="0"/>
              </a:rPr>
              <a:t>Study delivers technical background for further work</a:t>
            </a:r>
          </a:p>
          <a:p>
            <a:r>
              <a:rPr lang="en-GB" sz="2400" dirty="0" smtClean="0">
                <a:latin typeface="Calibri" panose="020F0502020204030204" pitchFamily="34" charset="0"/>
              </a:rPr>
              <a:t>Study is work in progress </a:t>
            </a:r>
          </a:p>
          <a:p>
            <a:r>
              <a:rPr lang="en-GB" sz="2400" dirty="0">
                <a:latin typeface="Calibri" panose="020F0502020204030204" pitchFamily="34" charset="0"/>
              </a:rPr>
              <a:t>Your input is welcome – GNS Working Group, bilateral</a:t>
            </a:r>
            <a:r>
              <a:rPr lang="en-GB" sz="2400" dirty="0" smtClean="0">
                <a:latin typeface="Calibri" panose="020F0502020204030204" pitchFamily="34" charset="0"/>
              </a:rPr>
              <a:t>..</a:t>
            </a:r>
          </a:p>
          <a:p>
            <a:r>
              <a:rPr lang="en-GB" sz="2400" dirty="0" smtClean="0">
                <a:latin typeface="Calibri" panose="020F0502020204030204" pitchFamily="34" charset="0"/>
              </a:rPr>
              <a:t>Building on work that is already there</a:t>
            </a:r>
          </a:p>
          <a:p>
            <a:r>
              <a:rPr lang="en-GB" sz="2400" dirty="0" smtClean="0">
                <a:latin typeface="Calibri" panose="020F0502020204030204" pitchFamily="34" charset="0"/>
              </a:rPr>
              <a:t>Strong cooperation needed with Expert groups (Ad hoc Task Group by DG ENV, river (protection) commissions…)</a:t>
            </a:r>
          </a:p>
          <a:p>
            <a:r>
              <a:rPr lang="en-GB" sz="2400" dirty="0" smtClean="0">
                <a:latin typeface="Calibri" panose="020F0502020204030204" pitchFamily="34" charset="0"/>
              </a:rPr>
              <a:t>Use experiences of WFD implementation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en-GB" sz="3600" b="1" dirty="0" smtClean="0">
                <a:latin typeface="Calibri" panose="020F0502020204030204" pitchFamily="34" charset="0"/>
              </a:rPr>
              <a:t>IV. Summary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21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22</a:t>
            </a:fld>
            <a:endParaRPr lang="nl-NL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12776"/>
            <a:ext cx="8424936" cy="4968552"/>
          </a:xfrm>
        </p:spPr>
        <p:txBody>
          <a:bodyPr/>
          <a:lstStyle/>
          <a:p>
            <a:r>
              <a:rPr lang="en-GB" sz="2400" dirty="0" smtClean="0">
                <a:latin typeface="Calibri" panose="020F0502020204030204" pitchFamily="34" charset="0"/>
              </a:rPr>
              <a:t>Main focus of the </a:t>
            </a:r>
            <a:r>
              <a:rPr lang="en-GB" sz="2400" b="1" dirty="0" smtClean="0">
                <a:latin typeface="Calibri" panose="020F0502020204030204" pitchFamily="34" charset="0"/>
              </a:rPr>
              <a:t>Good Navigation Status </a:t>
            </a:r>
            <a:r>
              <a:rPr lang="en-GB" sz="2400" dirty="0" smtClean="0">
                <a:latin typeface="Calibri" panose="020F0502020204030204" pitchFamily="34" charset="0"/>
              </a:rPr>
              <a:t>concept is navigation</a:t>
            </a:r>
          </a:p>
          <a:p>
            <a:r>
              <a:rPr lang="en-GB" sz="2400" dirty="0" smtClean="0">
                <a:latin typeface="Calibri" panose="020F0502020204030204" pitchFamily="34" charset="0"/>
              </a:rPr>
              <a:t>Relevant </a:t>
            </a:r>
            <a:r>
              <a:rPr lang="en-GB" sz="2400" dirty="0" smtClean="0">
                <a:latin typeface="Calibri" panose="020F0502020204030204" pitchFamily="34" charset="0"/>
              </a:rPr>
              <a:t>aspects of </a:t>
            </a:r>
            <a:r>
              <a:rPr lang="en-GB" sz="2400" b="1" dirty="0" smtClean="0">
                <a:latin typeface="Calibri" panose="020F0502020204030204" pitchFamily="34" charset="0"/>
              </a:rPr>
              <a:t>environmental legislation</a:t>
            </a:r>
            <a:r>
              <a:rPr lang="en-GB" sz="2400" dirty="0" smtClean="0">
                <a:latin typeface="Calibri" panose="020F0502020204030204" pitchFamily="34" charset="0"/>
              </a:rPr>
              <a:t> will be taken </a:t>
            </a:r>
            <a:r>
              <a:rPr lang="en-GB" sz="2400" dirty="0">
                <a:latin typeface="Calibri" panose="020F0502020204030204" pitchFamily="34" charset="0"/>
              </a:rPr>
              <a:t>into </a:t>
            </a:r>
            <a:r>
              <a:rPr lang="en-GB" sz="2400" dirty="0" smtClean="0">
                <a:latin typeface="Calibri" panose="020F0502020204030204" pitchFamily="34" charset="0"/>
              </a:rPr>
              <a:t>account</a:t>
            </a:r>
            <a:r>
              <a:rPr lang="en-GB" sz="2400" dirty="0">
                <a:latin typeface="Calibri" panose="020F0502020204030204" pitchFamily="34" charset="0"/>
              </a:rPr>
              <a:t>,</a:t>
            </a:r>
            <a:r>
              <a:rPr lang="en-GB" sz="2400" dirty="0" smtClean="0">
                <a:latin typeface="Calibri" panose="020F0502020204030204" pitchFamily="34" charset="0"/>
              </a:rPr>
              <a:t> in particular water </a:t>
            </a:r>
            <a:r>
              <a:rPr lang="en-GB" sz="2400" dirty="0" smtClean="0">
                <a:latin typeface="Calibri" panose="020F0502020204030204" pitchFamily="34" charset="0"/>
              </a:rPr>
              <a:t>legislation</a:t>
            </a:r>
          </a:p>
          <a:p>
            <a:r>
              <a:rPr lang="en-GB" sz="2400" dirty="0" smtClean="0">
                <a:latin typeface="Calibri" panose="020F0502020204030204" pitchFamily="34" charset="0"/>
              </a:rPr>
              <a:t>Aiming at win-win situations and “working with nature”</a:t>
            </a:r>
            <a:endParaRPr lang="en-GB" sz="2400" dirty="0" smtClean="0">
              <a:latin typeface="Calibri" panose="020F0502020204030204" pitchFamily="34" charset="0"/>
            </a:endParaRPr>
          </a:p>
          <a:p>
            <a:r>
              <a:rPr lang="en-GB" sz="2400" b="1" dirty="0" smtClean="0">
                <a:latin typeface="Calibri" panose="020F0502020204030204" pitchFamily="34" charset="0"/>
              </a:rPr>
              <a:t>Minimum </a:t>
            </a:r>
            <a:r>
              <a:rPr lang="en-GB" sz="2400" b="1" dirty="0">
                <a:latin typeface="Calibri" panose="020F0502020204030204" pitchFamily="34" charset="0"/>
              </a:rPr>
              <a:t>standards </a:t>
            </a:r>
            <a:r>
              <a:rPr lang="en-GB" sz="2400" dirty="0">
                <a:latin typeface="Calibri" panose="020F0502020204030204" pitchFamily="34" charset="0"/>
              </a:rPr>
              <a:t>of </a:t>
            </a:r>
            <a:r>
              <a:rPr lang="en-GB" sz="2400" dirty="0" smtClean="0">
                <a:latin typeface="Calibri" panose="020F0502020204030204" pitchFamily="34" charset="0"/>
              </a:rPr>
              <a:t>process to develop GNS: strong focus on </a:t>
            </a:r>
            <a:r>
              <a:rPr lang="en-GB" sz="2400" b="1" dirty="0" smtClean="0">
                <a:latin typeface="Calibri" panose="020F0502020204030204" pitchFamily="34" charset="0"/>
              </a:rPr>
              <a:t>integration of stakeholders</a:t>
            </a:r>
            <a:endParaRPr lang="en-GB" sz="2400" b="1" dirty="0">
              <a:latin typeface="Calibri" panose="020F0502020204030204" pitchFamily="34" charset="0"/>
            </a:endParaRPr>
          </a:p>
          <a:p>
            <a:r>
              <a:rPr lang="en-GB" sz="2400" b="1" dirty="0">
                <a:latin typeface="Calibri" panose="020F0502020204030204" pitchFamily="34" charset="0"/>
              </a:rPr>
              <a:t>Good Practice Guidelines </a:t>
            </a:r>
            <a:r>
              <a:rPr lang="en-GB" sz="2400" dirty="0">
                <a:latin typeface="Calibri" panose="020F0502020204030204" pitchFamily="34" charset="0"/>
              </a:rPr>
              <a:t>– benchmarks and guidance for </a:t>
            </a:r>
            <a:r>
              <a:rPr lang="en-GB" sz="2400" dirty="0" smtClean="0">
                <a:latin typeface="Calibri" panose="020F0502020204030204" pitchFamily="34" charset="0"/>
              </a:rPr>
              <a:t>sustainable development </a:t>
            </a:r>
            <a:r>
              <a:rPr lang="en-GB" sz="2400" dirty="0">
                <a:latin typeface="Calibri" panose="020F0502020204030204" pitchFamily="34" charset="0"/>
              </a:rPr>
              <a:t>of GNS</a:t>
            </a:r>
          </a:p>
          <a:p>
            <a:endParaRPr lang="en-GB" sz="2400" dirty="0">
              <a:latin typeface="Calibri" panose="020F0502020204030204" pitchFamily="34" charset="0"/>
            </a:endParaRPr>
          </a:p>
          <a:p>
            <a:endParaRPr lang="en-GB" sz="2400" dirty="0" smtClean="0"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en-GB" sz="3600" b="1" dirty="0" smtClean="0">
                <a:latin typeface="Calibri" panose="020F0502020204030204" pitchFamily="34" charset="0"/>
              </a:rPr>
              <a:t>IV. Summary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46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380579"/>
            <a:ext cx="8676456" cy="4784725"/>
          </a:xfrm>
        </p:spPr>
        <p:txBody>
          <a:bodyPr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</a:rPr>
              <a:t>Ongoing bilateral expert contacts and discussions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Presentation</a:t>
            </a:r>
            <a:r>
              <a:rPr lang="en-US" sz="2000" dirty="0">
                <a:latin typeface="Calibri" panose="020F0502020204030204" pitchFamily="34" charset="0"/>
              </a:rPr>
              <a:t>, discussion of concept:</a:t>
            </a: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>
                <a:latin typeface="Calibri" panose="020F0502020204030204" pitchFamily="34" charset="0"/>
              </a:rPr>
              <a:t>Dedicated workshop with experts representing users, 13th of October, Brussels </a:t>
            </a: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 smtClean="0">
                <a:latin typeface="Calibri" panose="020F0502020204030204" pitchFamily="34" charset="0"/>
              </a:rPr>
              <a:t>Regional workshop Berlin, 17</a:t>
            </a:r>
            <a:r>
              <a:rPr lang="en-US" sz="2000" baseline="30000" dirty="0" smtClean="0">
                <a:latin typeface="Calibri" panose="020F0502020204030204" pitchFamily="34" charset="0"/>
              </a:rPr>
              <a:t>th</a:t>
            </a:r>
            <a:r>
              <a:rPr lang="en-US" sz="2000" dirty="0" smtClean="0">
                <a:latin typeface="Calibri" panose="020F0502020204030204" pitchFamily="34" charset="0"/>
              </a:rPr>
              <a:t> of October</a:t>
            </a:r>
            <a:endParaRPr lang="en-US" sz="2000" dirty="0">
              <a:latin typeface="Calibri" panose="020F050202020403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 smtClean="0">
                <a:latin typeface="Calibri" panose="020F0502020204030204" pitchFamily="34" charset="0"/>
              </a:rPr>
              <a:t>Discussion </a:t>
            </a:r>
            <a:r>
              <a:rPr lang="en-US" sz="2000" dirty="0">
                <a:latin typeface="Calibri" panose="020F0502020204030204" pitchFamily="34" charset="0"/>
              </a:rPr>
              <a:t>of links to AGN with </a:t>
            </a:r>
            <a:r>
              <a:rPr lang="en-US" sz="2000" dirty="0" smtClean="0">
                <a:latin typeface="Calibri" panose="020F0502020204030204" pitchFamily="34" charset="0"/>
              </a:rPr>
              <a:t>UN-ECE, 2 November, Geneva</a:t>
            </a: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 smtClean="0">
                <a:latin typeface="Calibri" panose="020F0502020204030204" pitchFamily="34" charset="0"/>
              </a:rPr>
              <a:t>Ad Hoc Task Group on WFD 4(7), 13-14 December, Brussels</a:t>
            </a:r>
          </a:p>
          <a:p>
            <a:pPr marL="800100" lvl="1" indent="-342900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 smtClean="0">
                <a:latin typeface="Calibri" panose="020F0502020204030204" pitchFamily="34" charset="0"/>
              </a:rPr>
              <a:t>Pan-European meeting to validate GNS concept, Q1 2017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</a:rPr>
              <a:t>Exemption criteria</a:t>
            </a:r>
            <a:endParaRPr lang="en-GB" sz="2000" dirty="0">
              <a:latin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GNS network assessment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Good Practice guidelines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Calibri" panose="020F0502020204030204" pitchFamily="34" charset="0"/>
              </a:rPr>
              <a:t>..</a:t>
            </a: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000" dirty="0" smtClean="0">
              <a:latin typeface="Calibri" panose="020F0502020204030204" pitchFamily="34" charset="0"/>
            </a:endParaRP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000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>
                <a:solidFill>
                  <a:srgbClr val="0046AD">
                    <a:tint val="75000"/>
                  </a:srgbClr>
                </a:solidFill>
              </a:rPr>
              <a:pPr/>
              <a:t>23</a:t>
            </a:fld>
            <a:endParaRPr lang="nl-NL" dirty="0">
              <a:solidFill>
                <a:srgbClr val="0046AD">
                  <a:tint val="75000"/>
                </a:srgbClr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IV. Next steps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05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323528" y="2402304"/>
            <a:ext cx="842493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latin typeface="Calibri" panose="020F0502020204030204" pitchFamily="34" charset="0"/>
              </a:rPr>
              <a:t>Thank you</a:t>
            </a:r>
            <a:r>
              <a:rPr lang="en-US" sz="4200" b="1" dirty="0" smtClean="0">
                <a:latin typeface="Calibri" panose="020F0502020204030204" pitchFamily="34" charset="0"/>
              </a:rPr>
              <a:t>.</a:t>
            </a:r>
          </a:p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Gudrun.maierbrugger@viadonau.org</a:t>
            </a:r>
          </a:p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Quispel@stc-nestra.nl</a:t>
            </a:r>
          </a:p>
          <a:p>
            <a:pPr algn="ctr"/>
            <a:endParaRPr lang="en-US" sz="2800" b="1" dirty="0" smtClean="0">
              <a:latin typeface="Calibri" panose="020F0502020204030204" pitchFamily="34" charset="0"/>
            </a:endParaRPr>
          </a:p>
          <a:p>
            <a:pPr algn="ctr"/>
            <a:endParaRPr lang="en-US" sz="22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47664" cy="833171"/>
          </a:xfrm>
          <a:prstGeom prst="rect">
            <a:avLst/>
          </a:prstGeom>
        </p:spPr>
      </p:pic>
      <p:pic>
        <p:nvPicPr>
          <p:cNvPr id="5" name="Afbeelding 21" descr="http://www.bureauvoorlichtingbinnenvaart.nl/assets/images/Over/P101051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074" y="4509120"/>
            <a:ext cx="1278890" cy="956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Afbeelding 18" descr="Credit: via-donau/Kovac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69" y="4509120"/>
            <a:ext cx="1424305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rc_mi" descr="http://www.bonapart.de/uploads/pics/110824-Basel-Kaub-Symbolbild-Grohmann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559" y="4509120"/>
            <a:ext cx="1278255" cy="956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24" descr="DWW RWS 200 jaar fotoserie recreatie sluis schutten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409" y="4509120"/>
            <a:ext cx="1414780" cy="946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26.jpg" descr="Logo_Planco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76351" y="87019"/>
            <a:ext cx="648335" cy="701675"/>
          </a:xfrm>
          <a:prstGeom prst="rect">
            <a:avLst/>
          </a:prstGeom>
          <a:ln/>
        </p:spPr>
      </p:pic>
      <p:pic>
        <p:nvPicPr>
          <p:cNvPr id="12" name="Afbeelding 1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93" y="325462"/>
            <a:ext cx="1073785" cy="441960"/>
          </a:xfrm>
          <a:prstGeom prst="rect">
            <a:avLst/>
          </a:prstGeom>
          <a:noFill/>
        </p:spPr>
      </p:pic>
      <p:pic>
        <p:nvPicPr>
          <p:cNvPr id="13" name="image28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2871" y="0"/>
            <a:ext cx="1143318" cy="809967"/>
          </a:xfrm>
          <a:prstGeom prst="rect">
            <a:avLst/>
          </a:prstGeom>
          <a:ln/>
        </p:spPr>
      </p:pic>
      <p:pic>
        <p:nvPicPr>
          <p:cNvPr id="14" name="image24.png" descr="STC Holding BV logo"/>
          <p:cNvPicPr/>
          <p:nvPr/>
        </p:nvPicPr>
        <p:blipFill>
          <a:blip r:embed="rId10"/>
          <a:srcRect/>
          <a:stretch>
            <a:fillRect/>
          </a:stretch>
        </p:blipFill>
        <p:spPr>
          <a:xfrm>
            <a:off x="7774752" y="0"/>
            <a:ext cx="1369248" cy="833171"/>
          </a:xfrm>
          <a:prstGeom prst="rect">
            <a:avLst/>
          </a:prstGeom>
          <a:ln/>
        </p:spPr>
      </p:pic>
      <p:pic>
        <p:nvPicPr>
          <p:cNvPr id="15" name="image25.png" descr="http://www.via-life.at/fileadmin/intranet/05VORLAGEN/Allgemein/Logo/viadonau_logo_72dpi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1656752" y="-197855"/>
            <a:ext cx="1907136" cy="127142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6316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60040" y="1484784"/>
            <a:ext cx="8964488" cy="511256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</a:rPr>
              <a:t>Study (</a:t>
            </a:r>
            <a:r>
              <a:rPr lang="en-GB" sz="2000" dirty="0" smtClean="0">
                <a:latin typeface="Calibri" panose="020F0502020204030204" pitchFamily="34" charset="0"/>
              </a:rPr>
              <a:t>1/2016 </a:t>
            </a:r>
            <a:r>
              <a:rPr lang="en-GB" sz="2000" dirty="0">
                <a:latin typeface="Calibri" panose="020F0502020204030204" pitchFamily="34" charset="0"/>
              </a:rPr>
              <a:t>– 12/2017 </a:t>
            </a:r>
            <a:r>
              <a:rPr lang="en-GB" sz="2000" dirty="0" smtClean="0">
                <a:latin typeface="Calibri" panose="020F0502020204030204" pitchFamily="34" charset="0"/>
              </a:rPr>
              <a:t>) </a:t>
            </a:r>
            <a:r>
              <a:rPr lang="en-GB" sz="2200" dirty="0" smtClean="0">
                <a:latin typeface="Calibri" panose="020F0502020204030204" pitchFamily="34" charset="0"/>
              </a:rPr>
              <a:t>shall </a:t>
            </a:r>
            <a:r>
              <a:rPr lang="en-GB" sz="2200" b="1" dirty="0" smtClean="0">
                <a:latin typeface="Calibri" panose="020F0502020204030204" pitchFamily="34" charset="0"/>
              </a:rPr>
              <a:t>substantiate Article 15 §3.(b) </a:t>
            </a:r>
            <a:r>
              <a:rPr lang="en-GB" sz="2200" b="1" dirty="0">
                <a:latin typeface="Calibri" panose="020F0502020204030204" pitchFamily="34" charset="0"/>
              </a:rPr>
              <a:t>of </a:t>
            </a:r>
            <a:r>
              <a:rPr lang="en-GB" sz="2200" b="1" dirty="0" smtClean="0">
                <a:latin typeface="Calibri" panose="020F0502020204030204" pitchFamily="34" charset="0"/>
              </a:rPr>
              <a:t>TEN-T Guidelines </a:t>
            </a:r>
            <a:r>
              <a:rPr lang="en-GB" sz="2200" dirty="0" smtClean="0">
                <a:latin typeface="Calibri" panose="020F0502020204030204" pitchFamily="34" charset="0"/>
              </a:rPr>
              <a:t>(Reg.1315/2013) as regards </a:t>
            </a:r>
            <a:r>
              <a:rPr lang="en-GB" sz="2200" b="1" dirty="0" smtClean="0">
                <a:latin typeface="Calibri" panose="020F0502020204030204" pitchFamily="34" charset="0"/>
              </a:rPr>
              <a:t>Good Navigation Status</a:t>
            </a:r>
            <a:r>
              <a:rPr lang="en-GB" sz="2200" dirty="0" smtClean="0">
                <a:latin typeface="Calibri" panose="020F0502020204030204" pitchFamily="34" charset="0"/>
              </a:rPr>
              <a:t>:</a:t>
            </a:r>
            <a:endParaRPr lang="en-GB" sz="22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200" dirty="0">
              <a:latin typeface="Calibri" panose="020F0502020204030204" pitchFamily="34" charset="0"/>
            </a:endParaRPr>
          </a:p>
          <a:p>
            <a:pPr marL="355600" indent="0">
              <a:buNone/>
            </a:pPr>
            <a:r>
              <a:rPr lang="en-GB" sz="2200" dirty="0" smtClean="0">
                <a:latin typeface="Calibri" panose="020F0502020204030204" pitchFamily="34" charset="0"/>
              </a:rPr>
              <a:t>Member </a:t>
            </a:r>
            <a:r>
              <a:rPr lang="en-GB" sz="2200" dirty="0">
                <a:latin typeface="Calibri" panose="020F0502020204030204" pitchFamily="34" charset="0"/>
              </a:rPr>
              <a:t>States shall ensure </a:t>
            </a:r>
            <a:r>
              <a:rPr lang="en-GB" sz="2200" dirty="0" smtClean="0">
                <a:latin typeface="Calibri" panose="020F0502020204030204" pitchFamily="34" charset="0"/>
              </a:rPr>
              <a:t>that on the Comprehensive Network</a:t>
            </a:r>
          </a:p>
          <a:p>
            <a:pPr marL="355600" indent="0">
              <a:buNone/>
            </a:pPr>
            <a:r>
              <a:rPr lang="en-GB" sz="2200" b="1" dirty="0" smtClean="0">
                <a:latin typeface="Calibri" panose="020F0502020204030204" pitchFamily="34" charset="0"/>
              </a:rPr>
              <a:t> </a:t>
            </a:r>
            <a:r>
              <a:rPr lang="en-GB" sz="2200" dirty="0" smtClean="0">
                <a:latin typeface="Calibri" panose="020F0502020204030204" pitchFamily="34" charset="0"/>
              </a:rPr>
              <a:t>“</a:t>
            </a:r>
            <a:r>
              <a:rPr lang="en-GB" sz="2200" b="1" i="1" dirty="0">
                <a:latin typeface="Calibri" panose="020F0502020204030204" pitchFamily="34" charset="0"/>
              </a:rPr>
              <a:t>Rivers, canals and lakes are maintained so as </a:t>
            </a:r>
            <a:r>
              <a:rPr lang="en-GB" sz="2200" b="1" i="1" dirty="0" smtClean="0">
                <a:latin typeface="Calibri" panose="020F0502020204030204" pitchFamily="34" charset="0"/>
              </a:rPr>
              <a:t>to preserve                   </a:t>
            </a:r>
            <a:r>
              <a:rPr lang="en-GB" sz="2200" b="1" i="1" u="sng" dirty="0" smtClean="0">
                <a:latin typeface="Calibri" panose="020F0502020204030204" pitchFamily="34" charset="0"/>
              </a:rPr>
              <a:t>Good </a:t>
            </a:r>
            <a:r>
              <a:rPr lang="en-GB" sz="2200" b="1" i="1" u="sng" dirty="0">
                <a:latin typeface="Calibri" panose="020F0502020204030204" pitchFamily="34" charset="0"/>
              </a:rPr>
              <a:t>Navigation Status </a:t>
            </a:r>
            <a:r>
              <a:rPr lang="en-GB" sz="2200" b="1" i="1" dirty="0">
                <a:latin typeface="Calibri" panose="020F0502020204030204" pitchFamily="34" charset="0"/>
              </a:rPr>
              <a:t>while </a:t>
            </a:r>
            <a:r>
              <a:rPr lang="en-GB" sz="2200" b="1" i="1" u="sng" dirty="0" smtClean="0">
                <a:latin typeface="Calibri" panose="020F0502020204030204" pitchFamily="34" charset="0"/>
              </a:rPr>
              <a:t>respecting the </a:t>
            </a:r>
            <a:r>
              <a:rPr lang="en-GB" sz="2200" b="1" i="1" u="sng" dirty="0">
                <a:latin typeface="Calibri" panose="020F0502020204030204" pitchFamily="34" charset="0"/>
              </a:rPr>
              <a:t>applicable </a:t>
            </a:r>
            <a:r>
              <a:rPr lang="en-GB" sz="2200" b="1" i="1" u="sng" dirty="0" smtClean="0">
                <a:latin typeface="Calibri" panose="020F0502020204030204" pitchFamily="34" charset="0"/>
              </a:rPr>
              <a:t>         environmental </a:t>
            </a:r>
            <a:r>
              <a:rPr lang="en-GB" sz="2200" b="1" i="1" u="sng" dirty="0">
                <a:latin typeface="Calibri" panose="020F0502020204030204" pitchFamily="34" charset="0"/>
              </a:rPr>
              <a:t>law</a:t>
            </a:r>
            <a:r>
              <a:rPr lang="en-GB" sz="2200" dirty="0">
                <a:latin typeface="Calibri" panose="020F0502020204030204" pitchFamily="34" charset="0"/>
              </a:rPr>
              <a:t>” </a:t>
            </a:r>
            <a:endParaRPr lang="en-US" sz="2200" dirty="0">
              <a:latin typeface="Verdana" pitchFamily="34" charset="0"/>
            </a:endParaRPr>
          </a:p>
          <a:p>
            <a:endParaRPr lang="en-US" sz="2200" dirty="0" smtClean="0">
              <a:latin typeface="Verdana" pitchFamily="34" charset="0"/>
            </a:endParaRPr>
          </a:p>
          <a:p>
            <a:pPr marL="355600" indent="0">
              <a:buNone/>
            </a:pPr>
            <a:r>
              <a:rPr lang="en-GB" sz="2200" dirty="0" smtClean="0">
                <a:latin typeface="Calibri" panose="020F0502020204030204" pitchFamily="34" charset="0"/>
              </a:rPr>
              <a:t>Article 38: </a:t>
            </a:r>
          </a:p>
          <a:p>
            <a:pPr marL="355600" indent="0">
              <a:buNone/>
            </a:pPr>
            <a:r>
              <a:rPr lang="en-GB" sz="2200" dirty="0" smtClean="0">
                <a:latin typeface="Calibri" panose="020F0502020204030204" pitchFamily="34" charset="0"/>
              </a:rPr>
              <a:t>“For inland </a:t>
            </a:r>
            <a:r>
              <a:rPr lang="en-GB" sz="2200" dirty="0">
                <a:latin typeface="Calibri" panose="020F0502020204030204" pitchFamily="34" charset="0"/>
              </a:rPr>
              <a:t>navigation infrastructure </a:t>
            </a:r>
            <a:r>
              <a:rPr lang="en-GB" sz="2200" dirty="0" smtClean="0">
                <a:latin typeface="Calibri" panose="020F0502020204030204" pitchFamily="34" charset="0"/>
              </a:rPr>
              <a:t>within the </a:t>
            </a:r>
            <a:r>
              <a:rPr lang="en-GB" sz="2200" b="1" dirty="0">
                <a:latin typeface="Calibri" panose="020F0502020204030204" pitchFamily="34" charset="0"/>
              </a:rPr>
              <a:t>TEN-T core </a:t>
            </a:r>
            <a:r>
              <a:rPr lang="en-GB" sz="2200" b="1" dirty="0" smtClean="0">
                <a:latin typeface="Calibri" panose="020F0502020204030204" pitchFamily="34" charset="0"/>
              </a:rPr>
              <a:t>network</a:t>
            </a:r>
            <a:r>
              <a:rPr lang="en-GB" sz="2200" dirty="0" smtClean="0">
                <a:latin typeface="Calibri" panose="020F0502020204030204" pitchFamily="34" charset="0"/>
              </a:rPr>
              <a:t>, </a:t>
            </a:r>
            <a:r>
              <a:rPr lang="en-GB" sz="2200" dirty="0">
                <a:latin typeface="Calibri" panose="020F0502020204030204" pitchFamily="34" charset="0"/>
              </a:rPr>
              <a:t>Good Navigation Status has to be achieved (and thereafter preserved</a:t>
            </a:r>
            <a:r>
              <a:rPr lang="en-GB" sz="2200" dirty="0" smtClean="0">
                <a:latin typeface="Calibri" panose="020F0502020204030204" pitchFamily="34" charset="0"/>
              </a:rPr>
              <a:t>)       </a:t>
            </a:r>
            <a:r>
              <a:rPr lang="en-GB" sz="2200" b="1" dirty="0">
                <a:latin typeface="Calibri" panose="020F0502020204030204" pitchFamily="34" charset="0"/>
              </a:rPr>
              <a:t>by 31 December 2030</a:t>
            </a:r>
            <a:r>
              <a:rPr lang="en-GB" sz="2200" dirty="0" smtClean="0">
                <a:latin typeface="Calibri" panose="020F0502020204030204" pitchFamily="34" charset="0"/>
              </a:rPr>
              <a:t>.”</a:t>
            </a:r>
            <a:endParaRPr lang="en-US" sz="2200" dirty="0">
              <a:latin typeface="Calibri" panose="020F0502020204030204" pitchFamily="34" charset="0"/>
            </a:endParaRPr>
          </a:p>
          <a:p>
            <a:endParaRPr lang="en-US" sz="2200" dirty="0">
              <a:latin typeface="Verdana" pitchFamily="34" charset="0"/>
            </a:endParaRPr>
          </a:p>
          <a:p>
            <a:pPr marL="0" indent="0">
              <a:buNone/>
            </a:pPr>
            <a:endParaRPr lang="en-US" sz="2200" dirty="0">
              <a:latin typeface="Verdana" pitchFamily="34" charset="0"/>
            </a:endParaRP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156177" y="6237289"/>
            <a:ext cx="2592288" cy="28805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3</a:t>
            </a:fld>
            <a:endParaRPr lang="nl-NL" dirty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I. GNS study: Background and purpose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84784"/>
            <a:ext cx="8496943" cy="47847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latin typeface="Calibri" panose="020F0502020204030204" pitchFamily="34" charset="0"/>
              </a:rPr>
              <a:t>Use of result is “open”: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b="1" dirty="0" smtClean="0">
                <a:latin typeface="Calibri" panose="020F0502020204030204" pitchFamily="34" charset="0"/>
              </a:rPr>
              <a:t>Technical </a:t>
            </a:r>
            <a:r>
              <a:rPr lang="en-GB" sz="2400" b="1" dirty="0">
                <a:latin typeface="Calibri" panose="020F0502020204030204" pitchFamily="34" charset="0"/>
              </a:rPr>
              <a:t>background </a:t>
            </a:r>
            <a:r>
              <a:rPr lang="en-GB" sz="2400" dirty="0">
                <a:latin typeface="Calibri" panose="020F0502020204030204" pitchFamily="34" charset="0"/>
              </a:rPr>
              <a:t>for the legal interpretation of  </a:t>
            </a:r>
            <a:r>
              <a:rPr lang="en-GB" sz="2400" dirty="0" smtClean="0">
                <a:latin typeface="Calibri" panose="020F0502020204030204" pitchFamily="34" charset="0"/>
              </a:rPr>
              <a:t>Article </a:t>
            </a:r>
            <a:r>
              <a:rPr lang="en-GB" sz="2400" dirty="0">
                <a:latin typeface="Calibri" panose="020F0502020204030204" pitchFamily="34" charset="0"/>
              </a:rPr>
              <a:t>15 §3.(b</a:t>
            </a:r>
            <a:r>
              <a:rPr lang="en-GB" sz="2400" dirty="0" smtClean="0">
                <a:latin typeface="Calibri" panose="020F0502020204030204" pitchFamily="34" charset="0"/>
              </a:rPr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 smtClean="0">
              <a:latin typeface="Calibri" panose="020F0502020204030204" pitchFamily="34" charset="0"/>
            </a:endParaRPr>
          </a:p>
          <a:p>
            <a:pPr marL="342900" lvl="1" indent="-342900">
              <a:buFont typeface="Symbol" panose="05050102010706020507" pitchFamily="18" charset="2"/>
              <a:buChar char="-"/>
            </a:pPr>
            <a:r>
              <a:rPr lang="en-GB" sz="2400" dirty="0">
                <a:latin typeface="Calibri" panose="020F0502020204030204" pitchFamily="34" charset="0"/>
              </a:rPr>
              <a:t>Clarification of legal obligations </a:t>
            </a:r>
            <a:r>
              <a:rPr lang="en-GB" sz="2400" dirty="0" smtClean="0">
                <a:latin typeface="Calibri" panose="020F0502020204030204" pitchFamily="34" charset="0"/>
              </a:rPr>
              <a:t>(e.g. Interpretive </a:t>
            </a:r>
            <a:r>
              <a:rPr lang="en-GB" sz="2400" dirty="0">
                <a:latin typeface="Calibri" panose="020F0502020204030204" pitchFamily="34" charset="0"/>
              </a:rPr>
              <a:t>Staff Working Document of TEN-T Guidelines by DG MOVE)</a:t>
            </a:r>
          </a:p>
          <a:p>
            <a:pPr marL="342900" lvl="1" indent="-342900">
              <a:buFont typeface="Symbol" panose="05050102010706020507" pitchFamily="18" charset="2"/>
              <a:buChar char="-"/>
            </a:pPr>
            <a:r>
              <a:rPr lang="nl-NL" sz="2400" dirty="0">
                <a:latin typeface="Calibri" panose="020F0502020204030204" pitchFamily="34" charset="0"/>
              </a:rPr>
              <a:t>Checklist with project selection criteria for funding decisions by </a:t>
            </a:r>
            <a:r>
              <a:rPr lang="nl-NL" sz="2400" dirty="0" smtClean="0">
                <a:latin typeface="Calibri" panose="020F0502020204030204" pitchFamily="34" charset="0"/>
              </a:rPr>
              <a:t>INEA and for project applicants</a:t>
            </a:r>
          </a:p>
          <a:p>
            <a:pPr marL="342900" lvl="1" indent="-342900">
              <a:buFont typeface="Symbol" panose="05050102010706020507" pitchFamily="18" charset="2"/>
              <a:buChar char="-"/>
            </a:pPr>
            <a:r>
              <a:rPr lang="en-GB" sz="2400" dirty="0">
                <a:latin typeface="Calibri" panose="020F0502020204030204" pitchFamily="34" charset="0"/>
              </a:rPr>
              <a:t>Good Practice Guidance for project implementation </a:t>
            </a:r>
            <a:endParaRPr lang="en-GB" sz="2400" dirty="0" smtClean="0">
              <a:latin typeface="Calibri" panose="020F0502020204030204" pitchFamily="34" charset="0"/>
            </a:endParaRPr>
          </a:p>
          <a:p>
            <a:pPr marL="342900" lvl="1" indent="-342900">
              <a:buFont typeface="Symbol" panose="05050102010706020507" pitchFamily="18" charset="2"/>
              <a:buChar char="-"/>
            </a:pPr>
            <a:r>
              <a:rPr lang="en-GB" sz="2400" dirty="0">
                <a:latin typeface="Calibri" panose="020F0502020204030204" pitchFamily="34" charset="0"/>
              </a:rPr>
              <a:t>Process </a:t>
            </a:r>
            <a:r>
              <a:rPr lang="en-GB" sz="2400" dirty="0" smtClean="0">
                <a:latin typeface="Calibri" panose="020F0502020204030204" pitchFamily="34" charset="0"/>
              </a:rPr>
              <a:t>for development of GNS integrating </a:t>
            </a:r>
            <a:r>
              <a:rPr lang="en-GB" sz="2400" dirty="0" smtClean="0">
                <a:latin typeface="Calibri" panose="020F0502020204030204" pitchFamily="34" charset="0"/>
              </a:rPr>
              <a:t>relevant stakeholders</a:t>
            </a:r>
            <a:endParaRPr lang="en-GB" sz="2400" dirty="0">
              <a:latin typeface="Calibri" panose="020F0502020204030204" pitchFamily="34" charset="0"/>
            </a:endParaRPr>
          </a:p>
          <a:p>
            <a:pPr marL="0" lvl="1" indent="0">
              <a:buNone/>
            </a:pPr>
            <a:endParaRPr lang="en-GB" sz="2400" dirty="0">
              <a:latin typeface="Calibri" panose="020F0502020204030204" pitchFamily="34" charset="0"/>
            </a:endParaRP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156177" y="6237289"/>
            <a:ext cx="2592288" cy="28805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4</a:t>
            </a:fld>
            <a:endParaRPr lang="nl-NL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I. </a:t>
            </a:r>
            <a:r>
              <a:rPr lang="en-US" sz="3600" b="1" dirty="0">
                <a:latin typeface="Calibri" panose="020F0502020204030204" pitchFamily="34" charset="0"/>
              </a:rPr>
              <a:t>P</a:t>
            </a:r>
            <a:r>
              <a:rPr lang="en-US" sz="3600" b="1" dirty="0" smtClean="0">
                <a:latin typeface="Calibri" panose="020F0502020204030204" pitchFamily="34" charset="0"/>
              </a:rPr>
              <a:t>ossible outcome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84784"/>
            <a:ext cx="8496943" cy="4784725"/>
          </a:xfrm>
        </p:spPr>
        <p:txBody>
          <a:bodyPr/>
          <a:lstStyle/>
          <a:p>
            <a:pPr marL="0" indent="0">
              <a:buNone/>
            </a:pPr>
            <a:endParaRPr lang="nl-NL" sz="2400" b="1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latin typeface="Calibri" panose="020F0502020204030204" pitchFamily="34" charset="0"/>
              </a:rPr>
              <a:t>No new targets will be set by the </a:t>
            </a:r>
            <a:r>
              <a:rPr lang="en-GB" sz="2400" b="1" dirty="0" smtClean="0">
                <a:latin typeface="Calibri" panose="020F0502020204030204" pitchFamily="34" charset="0"/>
              </a:rPr>
              <a:t>study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b="1" dirty="0" smtClean="0"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de-AT" sz="2400" dirty="0" err="1" smtClean="0">
                <a:latin typeface="Calibri" panose="020F0502020204030204" pitchFamily="34" charset="0"/>
              </a:rPr>
              <a:t>Proposals</a:t>
            </a:r>
            <a:r>
              <a:rPr lang="de-AT" sz="2400" dirty="0" smtClean="0">
                <a:latin typeface="Calibri" panose="020F0502020204030204" pitchFamily="34" charset="0"/>
              </a:rPr>
              <a:t>, </a:t>
            </a:r>
            <a:r>
              <a:rPr lang="de-AT" sz="2400" dirty="0" err="1" smtClean="0">
                <a:latin typeface="Calibri" panose="020F0502020204030204" pitchFamily="34" charset="0"/>
              </a:rPr>
              <a:t>oriented</a:t>
            </a:r>
            <a:r>
              <a:rPr lang="de-AT" sz="2400" dirty="0" smtClean="0">
                <a:latin typeface="Calibri" panose="020F0502020204030204" pitchFamily="34" charset="0"/>
              </a:rPr>
              <a:t> on </a:t>
            </a:r>
            <a:r>
              <a:rPr lang="de-AT" sz="2400" dirty="0" err="1">
                <a:latin typeface="Calibri" panose="020F0502020204030204" pitchFamily="34" charset="0"/>
              </a:rPr>
              <a:t>existing</a:t>
            </a:r>
            <a:r>
              <a:rPr lang="de-AT" sz="2400" dirty="0">
                <a:latin typeface="Calibri" panose="020F0502020204030204" pitchFamily="34" charset="0"/>
              </a:rPr>
              <a:t> </a:t>
            </a:r>
            <a:r>
              <a:rPr lang="de-AT" sz="2400" dirty="0" err="1">
                <a:latin typeface="Calibri" panose="020F0502020204030204" pitchFamily="34" charset="0"/>
              </a:rPr>
              <a:t>agreements</a:t>
            </a:r>
            <a:r>
              <a:rPr lang="de-AT" sz="2400" dirty="0">
                <a:latin typeface="Calibri" panose="020F0502020204030204" pitchFamily="34" charset="0"/>
              </a:rPr>
              <a:t> </a:t>
            </a:r>
            <a:endParaRPr lang="de-AT" sz="2400" dirty="0" smtClean="0"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de-AT" sz="2400" dirty="0">
              <a:latin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de-AT" sz="2400" dirty="0">
                <a:latin typeface="Calibri" panose="020F0502020204030204" pitchFamily="34" charset="0"/>
              </a:rPr>
              <a:t>Focus on „</a:t>
            </a:r>
            <a:r>
              <a:rPr lang="de-AT" sz="2400" dirty="0" err="1">
                <a:latin typeface="Calibri" panose="020F0502020204030204" pitchFamily="34" charset="0"/>
              </a:rPr>
              <a:t>how</a:t>
            </a:r>
            <a:r>
              <a:rPr lang="de-AT" sz="2400" dirty="0">
                <a:latin typeface="Calibri" panose="020F0502020204030204" pitchFamily="34" charset="0"/>
              </a:rPr>
              <a:t> </a:t>
            </a:r>
            <a:r>
              <a:rPr lang="de-AT" sz="2400" dirty="0" err="1">
                <a:latin typeface="Calibri" panose="020F0502020204030204" pitchFamily="34" charset="0"/>
              </a:rPr>
              <a:t>to</a:t>
            </a:r>
            <a:r>
              <a:rPr lang="de-AT" sz="2400" dirty="0">
                <a:latin typeface="Calibri" panose="020F0502020204030204" pitchFamily="34" charset="0"/>
              </a:rPr>
              <a:t> </a:t>
            </a:r>
            <a:r>
              <a:rPr lang="de-AT" sz="2400" dirty="0" err="1">
                <a:latin typeface="Calibri" panose="020F0502020204030204" pitchFamily="34" charset="0"/>
              </a:rPr>
              <a:t>implement</a:t>
            </a:r>
            <a:r>
              <a:rPr lang="de-AT" sz="2400" dirty="0">
                <a:latin typeface="Calibri" panose="020F0502020204030204" pitchFamily="34" charset="0"/>
              </a:rPr>
              <a:t> </a:t>
            </a:r>
            <a:r>
              <a:rPr lang="de-AT" sz="2400" dirty="0" err="1" smtClean="0">
                <a:latin typeface="Calibri" panose="020F0502020204030204" pitchFamily="34" charset="0"/>
              </a:rPr>
              <a:t>targets</a:t>
            </a:r>
            <a:r>
              <a:rPr lang="de-AT" sz="2400" dirty="0" smtClean="0">
                <a:latin typeface="Calibri" panose="020F0502020204030204" pitchFamily="34" charset="0"/>
              </a:rPr>
              <a:t>“ </a:t>
            </a:r>
            <a:r>
              <a:rPr lang="de-AT" sz="2400" dirty="0" err="1">
                <a:latin typeface="Calibri" panose="020F0502020204030204" pitchFamily="34" charset="0"/>
              </a:rPr>
              <a:t>and</a:t>
            </a:r>
            <a:r>
              <a:rPr lang="de-AT" sz="2400" dirty="0">
                <a:latin typeface="Calibri" panose="020F0502020204030204" pitchFamily="34" charset="0"/>
              </a:rPr>
              <a:t> </a:t>
            </a:r>
            <a:r>
              <a:rPr lang="de-AT" sz="2400" dirty="0" smtClean="0">
                <a:latin typeface="Calibri" panose="020F0502020204030204" pitchFamily="34" charset="0"/>
              </a:rPr>
              <a:t>„</a:t>
            </a:r>
            <a:r>
              <a:rPr lang="de-AT" sz="2400" dirty="0" err="1" smtClean="0">
                <a:latin typeface="Calibri" panose="020F0502020204030204" pitchFamily="34" charset="0"/>
              </a:rPr>
              <a:t>monitor</a:t>
            </a:r>
            <a:r>
              <a:rPr lang="de-AT" sz="2400" dirty="0" smtClean="0">
                <a:latin typeface="Calibri" panose="020F0502020204030204" pitchFamily="34" charset="0"/>
              </a:rPr>
              <a:t> </a:t>
            </a:r>
            <a:r>
              <a:rPr lang="de-AT" sz="2400" dirty="0" err="1" smtClean="0">
                <a:latin typeface="Calibri" panose="020F0502020204030204" pitchFamily="34" charset="0"/>
              </a:rPr>
              <a:t>performance</a:t>
            </a:r>
            <a:r>
              <a:rPr lang="de-AT" sz="2400" dirty="0" smtClean="0">
                <a:latin typeface="Calibri" panose="020F0502020204030204" pitchFamily="34" charset="0"/>
              </a:rPr>
              <a:t>“</a:t>
            </a:r>
            <a:endParaRPr lang="en-GB" sz="24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b="1" dirty="0">
              <a:latin typeface="Calibri" panose="020F0502020204030204" pitchFamily="34" charset="0"/>
            </a:endParaRPr>
          </a:p>
          <a:p>
            <a:endParaRPr lang="en-GB" sz="2400" dirty="0" smtClean="0">
              <a:latin typeface="Calibri" panose="020F0502020204030204" pitchFamily="34" charset="0"/>
            </a:endParaRP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156177" y="6237289"/>
            <a:ext cx="2592288" cy="28805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5</a:t>
            </a:fld>
            <a:endParaRPr lang="nl-NL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I. </a:t>
            </a:r>
            <a:r>
              <a:rPr lang="en-US" sz="3600" b="1" dirty="0">
                <a:latin typeface="Calibri" panose="020F0502020204030204" pitchFamily="34" charset="0"/>
              </a:rPr>
              <a:t>P</a:t>
            </a:r>
            <a:r>
              <a:rPr lang="en-US" sz="3600" b="1" dirty="0" smtClean="0">
                <a:latin typeface="Calibri" panose="020F0502020204030204" pitchFamily="34" charset="0"/>
              </a:rPr>
              <a:t>ossible outcome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4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860032" y="1341438"/>
            <a:ext cx="4104456" cy="5003288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latin typeface="Calibri" panose="020F0502020204030204" pitchFamily="34" charset="0"/>
              </a:rPr>
              <a:t>Entire TEN-T inland waterway network</a:t>
            </a:r>
            <a:endParaRPr lang="en-US" sz="2800" dirty="0" smtClean="0">
              <a:latin typeface="Calibri" panose="020F0502020204030204" pitchFamily="34" charset="0"/>
            </a:endParaRPr>
          </a:p>
          <a:p>
            <a:pPr marL="622300" lvl="1" indent="-361950"/>
            <a:r>
              <a:rPr lang="en-US" sz="2400" dirty="0" smtClean="0">
                <a:latin typeface="Calibri" panose="020F0502020204030204" pitchFamily="34" charset="0"/>
              </a:rPr>
              <a:t>Not only core network corridors</a:t>
            </a:r>
          </a:p>
          <a:p>
            <a:pPr marL="622300" lvl="1" indent="-361950"/>
            <a:r>
              <a:rPr lang="en-US" sz="2400" dirty="0" smtClean="0">
                <a:latin typeface="Calibri" panose="020F0502020204030204" pitchFamily="34" charset="0"/>
              </a:rPr>
              <a:t>All CEMT ≥IV waterways</a:t>
            </a:r>
          </a:p>
          <a:p>
            <a:pPr marL="622300" lvl="1" indent="-361950"/>
            <a:r>
              <a:rPr lang="en-US" sz="2400" dirty="0" smtClean="0">
                <a:latin typeface="Calibri" panose="020F0502020204030204" pitchFamily="34" charset="0"/>
              </a:rPr>
              <a:t>Including (isolated) inland waterways in Sweden, Finland, Lithuania, Italy, Portugal and Spain</a:t>
            </a:r>
          </a:p>
          <a:p>
            <a:pPr marL="622300" lvl="1" indent="-361950"/>
            <a:r>
              <a:rPr lang="en-US" sz="2400" dirty="0" smtClean="0">
                <a:latin typeface="Calibri" panose="020F0502020204030204" pitchFamily="34" charset="0"/>
              </a:rPr>
              <a:t>Good Practice also of interest for CEMT &lt;IV waterways and non EU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6</a:t>
            </a:fld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608512" cy="49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I. Spatial reference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24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484784"/>
            <a:ext cx="8496943" cy="47847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GB" sz="1000" b="1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2400" b="1" dirty="0">
              <a:latin typeface="Calibri" panose="020F0502020204030204" pitchFamily="34" charset="0"/>
            </a:endParaRPr>
          </a:p>
          <a:p>
            <a:endParaRPr lang="en-GB" sz="2400" dirty="0" smtClean="0">
              <a:latin typeface="Calibri" panose="020F0502020204030204" pitchFamily="34" charset="0"/>
            </a:endParaRP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156177" y="6237289"/>
            <a:ext cx="2592288" cy="28805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7</a:t>
            </a:fld>
            <a:endParaRPr lang="nl-NL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I. Consortium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48072" y="1484784"/>
            <a:ext cx="7884368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fontAlgn="t">
              <a:spcAft>
                <a:spcPts val="600"/>
              </a:spcAft>
              <a:buFontTx/>
              <a:buNone/>
            </a:pPr>
            <a:endParaRPr lang="en-GB" sz="2400" kern="0" dirty="0" smtClean="0">
              <a:latin typeface="Calibri" panose="020F0502020204030204" pitchFamily="34" charset="0"/>
            </a:endParaRP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AT" sz="2400" kern="0" dirty="0" smtClean="0">
                <a:latin typeface="Calibri" panose="020F0502020204030204" pitchFamily="34" charset="0"/>
              </a:rPr>
              <a:t>STC-NESTRA (STC-Group)</a:t>
            </a: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AT" sz="2400" kern="0" dirty="0" err="1" smtClean="0">
                <a:latin typeface="Calibri" panose="020F0502020204030204" pitchFamily="34" charset="0"/>
              </a:rPr>
              <a:t>viadonau</a:t>
            </a:r>
            <a:endParaRPr lang="de-AT" sz="2400" kern="0" dirty="0" smtClean="0">
              <a:latin typeface="Calibri" panose="020F0502020204030204" pitchFamily="34" charset="0"/>
            </a:endParaRP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AT" sz="2400" kern="0" dirty="0" smtClean="0">
                <a:latin typeface="Calibri" panose="020F0502020204030204" pitchFamily="34" charset="0"/>
              </a:rPr>
              <a:t>PLANCO </a:t>
            </a:r>
            <a:r>
              <a:rPr lang="de-AT" sz="2400" kern="0" dirty="0" err="1" smtClean="0">
                <a:latin typeface="Calibri" panose="020F0502020204030204" pitchFamily="34" charset="0"/>
              </a:rPr>
              <a:t>consulting</a:t>
            </a:r>
            <a:endParaRPr lang="de-AT" sz="2400" kern="0" dirty="0" smtClean="0">
              <a:latin typeface="Calibri" panose="020F0502020204030204" pitchFamily="34" charset="0"/>
            </a:endParaRP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AT" sz="2400" kern="0" dirty="0" smtClean="0">
                <a:latin typeface="Calibri" panose="020F0502020204030204" pitchFamily="34" charset="0"/>
              </a:rPr>
              <a:t>Inland Navigation Europe</a:t>
            </a: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AT" sz="2400" kern="0" dirty="0" err="1" smtClean="0">
                <a:latin typeface="Calibri" panose="020F0502020204030204" pitchFamily="34" charset="0"/>
              </a:rPr>
              <a:t>Vlaamse</a:t>
            </a:r>
            <a:r>
              <a:rPr lang="de-AT" sz="2400" kern="0" dirty="0" smtClean="0">
                <a:latin typeface="Calibri" panose="020F0502020204030204" pitchFamily="34" charset="0"/>
              </a:rPr>
              <a:t> </a:t>
            </a:r>
            <a:r>
              <a:rPr lang="de-AT" sz="2400" kern="0" dirty="0" err="1" smtClean="0">
                <a:latin typeface="Calibri" panose="020F0502020204030204" pitchFamily="34" charset="0"/>
              </a:rPr>
              <a:t>Overheid</a:t>
            </a:r>
            <a:r>
              <a:rPr lang="de-AT" sz="2400" kern="0" dirty="0" smtClean="0">
                <a:latin typeface="Calibri" panose="020F0502020204030204" pitchFamily="34" charset="0"/>
              </a:rPr>
              <a:t> (</a:t>
            </a:r>
            <a:r>
              <a:rPr lang="de-AT" sz="2400" kern="0" dirty="0" err="1" smtClean="0">
                <a:latin typeface="Calibri" panose="020F0502020204030204" pitchFamily="34" charset="0"/>
              </a:rPr>
              <a:t>Flemish</a:t>
            </a:r>
            <a:r>
              <a:rPr lang="de-AT" sz="2400" kern="0" dirty="0" smtClean="0">
                <a:latin typeface="Calibri" panose="020F0502020204030204" pitchFamily="34" charset="0"/>
              </a:rPr>
              <a:t> </a:t>
            </a:r>
            <a:r>
              <a:rPr lang="de-AT" sz="2400" kern="0" dirty="0" err="1" smtClean="0">
                <a:latin typeface="Calibri" panose="020F0502020204030204" pitchFamily="34" charset="0"/>
              </a:rPr>
              <a:t>Ministry</a:t>
            </a:r>
            <a:r>
              <a:rPr lang="de-AT" sz="2400" kern="0" dirty="0" smtClean="0">
                <a:latin typeface="Calibri" panose="020F0502020204030204" pitchFamily="34" charset="0"/>
              </a:rPr>
              <a:t>, Department </a:t>
            </a:r>
            <a:r>
              <a:rPr lang="de-AT" sz="2400" kern="0" dirty="0" err="1" smtClean="0">
                <a:latin typeface="Calibri" panose="020F0502020204030204" pitchFamily="34" charset="0"/>
              </a:rPr>
              <a:t>of</a:t>
            </a:r>
            <a:r>
              <a:rPr lang="de-AT" sz="2400" kern="0" dirty="0" smtClean="0">
                <a:latin typeface="Calibri" panose="020F0502020204030204" pitchFamily="34" charset="0"/>
              </a:rPr>
              <a:t> Mobility </a:t>
            </a:r>
            <a:r>
              <a:rPr lang="de-AT" sz="2400" kern="0" dirty="0" err="1" smtClean="0">
                <a:latin typeface="Calibri" panose="020F0502020204030204" pitchFamily="34" charset="0"/>
              </a:rPr>
              <a:t>and</a:t>
            </a:r>
            <a:r>
              <a:rPr lang="de-AT" sz="2400" kern="0" dirty="0" smtClean="0">
                <a:latin typeface="Calibri" panose="020F0502020204030204" pitchFamily="34" charset="0"/>
              </a:rPr>
              <a:t> Public Works)</a:t>
            </a:r>
            <a:endParaRPr lang="nl-NL" sz="2400" kern="0" dirty="0" smtClean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400" kern="0" dirty="0" smtClean="0">
              <a:latin typeface="Calibri" panose="020F0502020204030204" pitchFamily="34" charset="0"/>
            </a:endParaRP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400" kern="0" dirty="0" smtClean="0">
              <a:latin typeface="Calibri" panose="020F0502020204030204" pitchFamily="34" charset="0"/>
            </a:endParaRP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400" kern="0" dirty="0" smtClean="0">
              <a:latin typeface="Calibri" panose="020F0502020204030204" pitchFamily="34" charset="0"/>
            </a:endParaRPr>
          </a:p>
          <a:p>
            <a:pPr fontAlgn="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400" kern="0" dirty="0" smtClean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400" kern="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7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52587"/>
            <a:ext cx="8280920" cy="4784725"/>
          </a:xfrm>
        </p:spPr>
        <p:txBody>
          <a:bodyPr/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Process is supervised </a:t>
            </a:r>
            <a:r>
              <a:rPr lang="en-GB" sz="2200" dirty="0">
                <a:latin typeface="Calibri" panose="020F0502020204030204" pitchFamily="34" charset="0"/>
                <a:cs typeface="Arial" panose="020B0604020202020204" pitchFamily="34" charset="0"/>
              </a:rPr>
              <a:t>by </a:t>
            </a: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GB" sz="22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Steering Group </a:t>
            </a: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chaired </a:t>
            </a:r>
            <a:r>
              <a:rPr lang="en-GB" sz="2200" dirty="0">
                <a:latin typeface="Calibri" panose="020F0502020204030204" pitchFamily="34" charset="0"/>
                <a:cs typeface="Arial" panose="020B0604020202020204" pitchFamily="34" charset="0"/>
              </a:rPr>
              <a:t>by </a:t>
            </a:r>
            <a:r>
              <a:rPr lang="en-GB" sz="22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European Commission</a:t>
            </a: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 (Move; </a:t>
            </a:r>
            <a:r>
              <a:rPr lang="en-GB" sz="2200" dirty="0">
                <a:latin typeface="Calibri" panose="020F0502020204030204" pitchFamily="34" charset="0"/>
                <a:cs typeface="Arial" panose="020B0604020202020204" pitchFamily="34" charset="0"/>
              </a:rPr>
              <a:t>Danube </a:t>
            </a: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Commission, </a:t>
            </a:r>
            <a:r>
              <a:rPr lang="en-GB" sz="22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Regio</a:t>
            </a: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2200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Env</a:t>
            </a: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, INEA</a:t>
            </a: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200" b="1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Close </a:t>
            </a:r>
            <a:r>
              <a:rPr lang="en-GB" sz="2200" b="1" dirty="0">
                <a:latin typeface="Calibri" panose="020F0502020204030204" pitchFamily="34" charset="0"/>
                <a:cs typeface="Arial" panose="020B0604020202020204" pitchFamily="34" charset="0"/>
              </a:rPr>
              <a:t>cooperation with key </a:t>
            </a:r>
            <a:r>
              <a:rPr lang="en-GB" sz="22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stakeholders: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European </a:t>
            </a:r>
            <a:r>
              <a:rPr lang="en-GB" sz="2200" dirty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Working Group on </a:t>
            </a:r>
            <a:r>
              <a:rPr lang="en-GB" sz="2200" dirty="0" smtClean="0"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GNS 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Regional workshops 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dirty="0">
                <a:latin typeface="Calibri" panose="020F0502020204030204" pitchFamily="34" charset="0"/>
                <a:cs typeface="Arial" panose="020B0604020202020204" pitchFamily="34" charset="0"/>
              </a:rPr>
              <a:t>Coordination with further ongoing initiatives (</a:t>
            </a: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UN-ECE, ATG on WFD 4(7)..)</a:t>
            </a:r>
            <a:endParaRPr lang="nl-NL" sz="22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Constant bilateral  involvement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2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fontAlgn="t"/>
            <a:endParaRPr lang="en-GB" sz="2200" dirty="0" smtClean="0"/>
          </a:p>
          <a:p>
            <a:pPr fontAlgn="t"/>
            <a:endParaRPr lang="en-GB" sz="2200" dirty="0"/>
          </a:p>
          <a:p>
            <a:pPr fontAlgn="t"/>
            <a:endParaRPr lang="en-GB" sz="2200" dirty="0" smtClean="0"/>
          </a:p>
          <a:p>
            <a:pPr fontAlgn="t"/>
            <a:endParaRPr lang="en-GB" sz="2200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156177" y="6237289"/>
            <a:ext cx="2592288" cy="28805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8</a:t>
            </a:fld>
            <a:endParaRPr lang="nl-NL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r>
              <a:rPr lang="en-US" sz="3600" b="1" dirty="0" smtClean="0">
                <a:latin typeface="Calibri" panose="020F0502020204030204" pitchFamily="34" charset="0"/>
              </a:rPr>
              <a:t>II. Involvement</a:t>
            </a:r>
            <a:endParaRPr lang="en-US" sz="36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4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596603"/>
            <a:ext cx="8280920" cy="4784725"/>
          </a:xfrm>
        </p:spPr>
        <p:txBody>
          <a:bodyPr/>
          <a:lstStyle/>
          <a:p>
            <a:pPr marL="715963" lvl="1" indent="-258763"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Members, experts from</a:t>
            </a:r>
            <a:r>
              <a:rPr lang="nl-NL" sz="220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endParaRPr lang="en-GB" sz="2200" dirty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135063" lvl="1" indent="-342900">
              <a:buFont typeface="Symbol" panose="05050102010706020507" pitchFamily="18" charset="2"/>
              <a:buChar char="-"/>
            </a:pP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River </a:t>
            </a:r>
            <a:r>
              <a:rPr lang="en-GB" sz="22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commissions: CCNR, DC, </a:t>
            </a: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Moselle Com., Sava Com.</a:t>
            </a:r>
            <a:endParaRPr lang="en-GB" sz="2200" dirty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135063" lvl="1" indent="-342900">
              <a:buFont typeface="Symbol" panose="05050102010706020507" pitchFamily="18" charset="2"/>
              <a:buChar char="-"/>
            </a:pPr>
            <a:r>
              <a:rPr lang="en-GB" sz="22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National and regional waterway managers </a:t>
            </a: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and ministries</a:t>
            </a:r>
            <a:endParaRPr lang="en-GB" sz="2200" dirty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135063" lvl="1" indent="-342900">
              <a:buFont typeface="Symbol" panose="05050102010706020507" pitchFamily="18" charset="2"/>
              <a:buChar char="-"/>
            </a:pPr>
            <a:r>
              <a:rPr lang="en-GB" sz="22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WWF</a:t>
            </a: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, EEB, ICPDR, ICPR,…</a:t>
            </a:r>
            <a:endParaRPr lang="en-GB" sz="2200" dirty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135063" lvl="1" indent="-342900">
              <a:buFont typeface="Symbol" panose="05050102010706020507" pitchFamily="18" charset="2"/>
              <a:buChar char="-"/>
            </a:pP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IWT industry, ports</a:t>
            </a:r>
            <a:endParaRPr lang="en-GB" sz="2200" dirty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135063" lvl="1" indent="-342900">
              <a:buFont typeface="Symbol" panose="05050102010706020507" pitchFamily="18" charset="2"/>
              <a:buChar char="-"/>
            </a:pPr>
            <a:r>
              <a:rPr lang="en-GB" sz="22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European </a:t>
            </a: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Commission </a:t>
            </a:r>
            <a:endParaRPr lang="en-GB" sz="2200" dirty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135063" lvl="1" indent="-342900">
              <a:buFont typeface="Symbol" panose="05050102010706020507" pitchFamily="18" charset="2"/>
              <a:buChar char="-"/>
            </a:pP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Other </a:t>
            </a:r>
            <a:r>
              <a:rPr lang="en-GB" sz="22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waterway </a:t>
            </a:r>
            <a:r>
              <a:rPr lang="en-GB" sz="2200" dirty="0" smtClean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users/stakeholders/experts</a:t>
            </a:r>
          </a:p>
          <a:p>
            <a:pPr marL="1135063" lvl="1" indent="-342900">
              <a:buFont typeface="Symbol" panose="05050102010706020507" pitchFamily="18" charset="2"/>
              <a:buChar char="-"/>
            </a:pPr>
            <a:endParaRPr lang="en-GB" sz="2200" dirty="0" smtClean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628650" indent="-171450"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Method</a:t>
            </a:r>
            <a:r>
              <a:rPr lang="nl-NL" sz="22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: </a:t>
            </a:r>
            <a:endParaRPr lang="en-GB" sz="2200" dirty="0">
              <a:solidFill>
                <a:schemeClr val="tx2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162050">
              <a:buFont typeface="Symbol" panose="05050102010706020507" pitchFamily="18" charset="2"/>
              <a:buChar char="-"/>
            </a:pPr>
            <a:r>
              <a:rPr lang="en-GB" sz="2200" dirty="0">
                <a:solidFill>
                  <a:schemeClr val="tx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 pan European meetings (2016 – 2017), regional workshops, dedicated meetings and/or surveys</a:t>
            </a:r>
          </a:p>
          <a:p>
            <a:pPr fontAlgn="t"/>
            <a:endParaRPr lang="en-GB" sz="2200" dirty="0"/>
          </a:p>
          <a:p>
            <a:pPr fontAlgn="t"/>
            <a:endParaRPr lang="en-GB" sz="2200" dirty="0" smtClean="0"/>
          </a:p>
          <a:p>
            <a:pPr fontAlgn="t"/>
            <a:endParaRPr lang="en-GB" sz="2200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156177" y="6237289"/>
            <a:ext cx="2592288" cy="288055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7812360" y="6537759"/>
            <a:ext cx="1224136" cy="288031"/>
          </a:xfrm>
        </p:spPr>
        <p:txBody>
          <a:bodyPr/>
          <a:lstStyle/>
          <a:p>
            <a:fld id="{42F81DA8-7C31-4EF3-8DB3-671516AD4864}" type="slidenum">
              <a:rPr lang="nl-NL" smtClean="0"/>
              <a:t>9</a:t>
            </a:fld>
            <a:endParaRPr lang="nl-NL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7920880" cy="648543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GB" sz="3600" b="1" dirty="0" smtClean="0">
                <a:latin typeface="Calibri" panose="020F0502020204030204" pitchFamily="34" charset="0"/>
                <a:ea typeface="+mj-ea"/>
                <a:cs typeface="+mj-cs"/>
              </a:rPr>
              <a:t>II. European</a:t>
            </a:r>
            <a:r>
              <a:rPr lang="en-GB" sz="22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3600" b="1" dirty="0">
                <a:latin typeface="Calibri" panose="020F0502020204030204" pitchFamily="34" charset="0"/>
                <a:ea typeface="+mj-ea"/>
                <a:cs typeface="+mj-cs"/>
              </a:rPr>
              <a:t>Working</a:t>
            </a:r>
            <a:r>
              <a:rPr lang="en-GB" sz="22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3600" b="1" dirty="0">
                <a:latin typeface="Calibri" panose="020F0502020204030204" pitchFamily="34" charset="0"/>
                <a:ea typeface="+mj-ea"/>
                <a:cs typeface="+mj-cs"/>
              </a:rPr>
              <a:t>Group</a:t>
            </a:r>
            <a:r>
              <a:rPr lang="en-GB" sz="22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3600" b="1" dirty="0">
                <a:latin typeface="Calibri" panose="020F0502020204030204" pitchFamily="34" charset="0"/>
                <a:ea typeface="+mj-ea"/>
                <a:cs typeface="+mj-cs"/>
              </a:rPr>
              <a:t>on GNS</a:t>
            </a:r>
          </a:p>
        </p:txBody>
      </p:sp>
    </p:spTree>
    <p:extLst>
      <p:ext uri="{BB962C8B-B14F-4D97-AF65-F5344CB8AC3E}">
        <p14:creationId xmlns:p14="http://schemas.microsoft.com/office/powerpoint/2010/main" val="25208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C-Group_huisstijl">
  <a:themeElements>
    <a:clrScheme name="">
      <a:dk1>
        <a:srgbClr val="0046AD"/>
      </a:dk1>
      <a:lt1>
        <a:srgbClr val="FFFFFF"/>
      </a:lt1>
      <a:dk2>
        <a:srgbClr val="0046AD"/>
      </a:dk2>
      <a:lt2>
        <a:srgbClr val="000000"/>
      </a:lt2>
      <a:accent1>
        <a:srgbClr val="B2C7E6"/>
      </a:accent1>
      <a:accent2>
        <a:srgbClr val="0046AD"/>
      </a:accent2>
      <a:accent3>
        <a:srgbClr val="FFFFFF"/>
      </a:accent3>
      <a:accent4>
        <a:srgbClr val="003A93"/>
      </a:accent4>
      <a:accent5>
        <a:srgbClr val="D5E0F0"/>
      </a:accent5>
      <a:accent6>
        <a:srgbClr val="003F9C"/>
      </a:accent6>
      <a:hlink>
        <a:srgbClr val="0046AD"/>
      </a:hlink>
      <a:folHlink>
        <a:srgbClr val="0046AD"/>
      </a:folHlink>
    </a:clrScheme>
    <a:fontScheme name="STC-Group_Met-Zonder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C-Group_Met-Zon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C-Group_Met-Zon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C-Group_Met-Zon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C-Group_Met-Zon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C-Group_Met-Zon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C-Group_Met-Zon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C-Group_Met-Zon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C-Group_Met-Zon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C-Group_Met-Zon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C-Group_Met-Zon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C-Group_Met-Zon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C-Group_Met-Zon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1422</Words>
  <Application>Microsoft Office PowerPoint</Application>
  <PresentationFormat>Bildschirmpräsentation (4:3)</PresentationFormat>
  <Paragraphs>230</Paragraphs>
  <Slides>24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STC-Group_huisstijl</vt:lpstr>
      <vt:lpstr>PowerPoint-Präsentation</vt:lpstr>
      <vt:lpstr>Today’s session</vt:lpstr>
      <vt:lpstr>I. GNS study: Background and purpose</vt:lpstr>
      <vt:lpstr>I. Possible outcome</vt:lpstr>
      <vt:lpstr>I. Possible outcome</vt:lpstr>
      <vt:lpstr>I. Spatial reference</vt:lpstr>
      <vt:lpstr>I. Consortium</vt:lpstr>
      <vt:lpstr>II. Involvement</vt:lpstr>
      <vt:lpstr>II. European Working Group on GNS</vt:lpstr>
      <vt:lpstr>III. First findings,  draft GNS concept</vt:lpstr>
      <vt:lpstr>1st Pan-European Working Group 20/6/2016</vt:lpstr>
      <vt:lpstr>III. Background of GNS concept</vt:lpstr>
      <vt:lpstr>III. Proposed components of the GNS concept</vt:lpstr>
      <vt:lpstr>PowerPoint-Präsentation</vt:lpstr>
      <vt:lpstr>III. Exemption criteria</vt:lpstr>
      <vt:lpstr>III. Exemption criteria</vt:lpstr>
      <vt:lpstr>III. Exemption criteria: Environment</vt:lpstr>
      <vt:lpstr>III. Process to develop GNS</vt:lpstr>
      <vt:lpstr>III. GNS Good Practice Guidelines</vt:lpstr>
      <vt:lpstr>Summary and next steps</vt:lpstr>
      <vt:lpstr>IV. Summary</vt:lpstr>
      <vt:lpstr>IV. Summary</vt:lpstr>
      <vt:lpstr>IV. Next steps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M.Quispel;G.Maierbrugger;H.Armbrecht</dc:creator>
  <cp:lastModifiedBy>Gudrun Maierbrugger</cp:lastModifiedBy>
  <cp:revision>678</cp:revision>
  <cp:lastPrinted>2016-09-09T13:54:01Z</cp:lastPrinted>
  <dcterms:created xsi:type="dcterms:W3CDTF">2011-01-18T09:59:19Z</dcterms:created>
  <dcterms:modified xsi:type="dcterms:W3CDTF">2016-09-15T09:44:38Z</dcterms:modified>
</cp:coreProperties>
</file>