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432" r:id="rId2"/>
    <p:sldId id="317" r:id="rId3"/>
    <p:sldId id="276" r:id="rId4"/>
    <p:sldId id="277" r:id="rId5"/>
    <p:sldId id="338" r:id="rId6"/>
    <p:sldId id="333" r:id="rId7"/>
    <p:sldId id="288" r:id="rId8"/>
    <p:sldId id="391" r:id="rId9"/>
    <p:sldId id="397" r:id="rId10"/>
    <p:sldId id="392" r:id="rId11"/>
    <p:sldId id="435" r:id="rId12"/>
    <p:sldId id="436" r:id="rId13"/>
    <p:sldId id="424" r:id="rId14"/>
    <p:sldId id="441" r:id="rId15"/>
    <p:sldId id="433" r:id="rId16"/>
    <p:sldId id="426" r:id="rId17"/>
    <p:sldId id="427" r:id="rId18"/>
    <p:sldId id="438" r:id="rId19"/>
    <p:sldId id="428" r:id="rId20"/>
    <p:sldId id="442" r:id="rId21"/>
    <p:sldId id="443" r:id="rId22"/>
    <p:sldId id="444" r:id="rId23"/>
  </p:sldIdLst>
  <p:sldSz cx="9906000" cy="6858000" type="A4"/>
  <p:notesSz cx="6751638" cy="9872663"/>
  <p:custDataLst>
    <p:tags r:id="rId2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Office" initials="O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91AF"/>
    <a:srgbClr val="2891AF"/>
    <a:srgbClr val="809EA8"/>
    <a:srgbClr val="BFCE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ittlere Formatvorlage 1 - Akz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Helle Formatvorlage 2 - Akz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36" autoAdjust="0"/>
    <p:restoredTop sz="89180" autoAdjust="0"/>
  </p:normalViewPr>
  <p:slideViewPr>
    <p:cSldViewPr snapToGrid="0" snapToObjects="1" showGuides="1">
      <p:cViewPr>
        <p:scale>
          <a:sx n="100" d="100"/>
          <a:sy n="100" d="100"/>
        </p:scale>
        <p:origin x="-1032" y="-72"/>
      </p:cViewPr>
      <p:guideLst>
        <p:guide orient="horz" pos="471"/>
        <p:guide orient="horz" pos="868"/>
        <p:guide orient="horz" pos="3883"/>
        <p:guide pos="455"/>
        <p:guide pos="578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25709" cy="493633"/>
          </a:xfrm>
          <a:prstGeom prst="rect">
            <a:avLst/>
          </a:prstGeom>
        </p:spPr>
        <p:txBody>
          <a:bodyPr vert="horz" lIns="92698" tIns="46349" rIns="92698" bIns="46349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24367" y="1"/>
            <a:ext cx="2925709" cy="493633"/>
          </a:xfrm>
          <a:prstGeom prst="rect">
            <a:avLst/>
          </a:prstGeom>
        </p:spPr>
        <p:txBody>
          <a:bodyPr vert="horz" lIns="92698" tIns="46349" rIns="92698" bIns="46349" rtlCol="0"/>
          <a:lstStyle>
            <a:lvl1pPr algn="r">
              <a:defRPr sz="1200"/>
            </a:lvl1pPr>
          </a:lstStyle>
          <a:p>
            <a:fld id="{530805F1-1B63-4054-B701-1869727704F3}" type="datetimeFigureOut">
              <a:rPr lang="en-GB" smtClean="0"/>
              <a:t>14/09/2016</a:t>
            </a:fld>
            <a:endParaRPr lang="en-GB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703263" y="741363"/>
            <a:ext cx="5345112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698" tIns="46349" rIns="92698" bIns="46349" rtlCol="0" anchor="ctr"/>
          <a:lstStyle/>
          <a:p>
            <a:endParaRPr lang="en-GB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5164" y="4689515"/>
            <a:ext cx="5401310" cy="4442698"/>
          </a:xfrm>
          <a:prstGeom prst="rect">
            <a:avLst/>
          </a:prstGeom>
        </p:spPr>
        <p:txBody>
          <a:bodyPr vert="horz" lIns="92698" tIns="46349" rIns="92698" bIns="46349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1" y="9377317"/>
            <a:ext cx="2925709" cy="493633"/>
          </a:xfrm>
          <a:prstGeom prst="rect">
            <a:avLst/>
          </a:prstGeom>
        </p:spPr>
        <p:txBody>
          <a:bodyPr vert="horz" lIns="92698" tIns="46349" rIns="92698" bIns="46349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24367" y="9377317"/>
            <a:ext cx="2925709" cy="493633"/>
          </a:xfrm>
          <a:prstGeom prst="rect">
            <a:avLst/>
          </a:prstGeom>
        </p:spPr>
        <p:txBody>
          <a:bodyPr vert="horz" lIns="92698" tIns="46349" rIns="92698" bIns="46349" rtlCol="0" anchor="b"/>
          <a:lstStyle>
            <a:lvl1pPr algn="r">
              <a:defRPr sz="1200"/>
            </a:lvl1pPr>
          </a:lstStyle>
          <a:p>
            <a:fld id="{9E937567-109D-4DFC-A543-13786062552F}" type="slidenum">
              <a:rPr lang="en-GB" smtClean="0"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603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AT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937567-109D-4DFC-A543-13786062552F}" type="slidenum">
              <a:rPr lang="en-GB" smtClean="0"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6013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Arial" charset="0"/>
              </a:defRPr>
            </a:lvl1pPr>
            <a:lvl2pPr marL="710967" indent="-272512"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Arial" charset="0"/>
              </a:defRPr>
            </a:lvl2pPr>
            <a:lvl3pPr marL="1094615" indent="-217705"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Arial" charset="0"/>
              </a:defRPr>
            </a:lvl3pPr>
            <a:lvl4pPr marL="1533070" indent="-217705"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Arial" charset="0"/>
              </a:defRPr>
            </a:lvl4pPr>
            <a:lvl5pPr marL="1971525" indent="-217705"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Arial" charset="0"/>
              </a:defRPr>
            </a:lvl5pPr>
            <a:lvl6pPr marL="2409979" indent="-21770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848434" indent="-21770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286889" indent="-21770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725344" indent="-21770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7F101E4-9D5F-4EAD-B66B-A8D478C25033}" type="slidenum">
              <a:rPr lang="en-GB" altLang="de-DE" sz="1200"/>
              <a:pPr eaLnBrk="1" hangingPunct="1">
                <a:spcBef>
                  <a:spcPct val="0"/>
                </a:spcBef>
              </a:pPr>
              <a:t>3</a:t>
            </a:fld>
            <a:endParaRPr lang="en-GB" altLang="de-DE" sz="120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03263" y="741363"/>
            <a:ext cx="5345112" cy="3702050"/>
          </a:xfrm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GB" altLang="de-DE" smtClean="0"/>
              <a:t>funded within the TEN-T program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Arial" charset="0"/>
              </a:defRPr>
            </a:lvl1pPr>
            <a:lvl2pPr marL="710967" indent="-272512"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Arial" charset="0"/>
              </a:defRPr>
            </a:lvl2pPr>
            <a:lvl3pPr marL="1094615" indent="-217705"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Arial" charset="0"/>
              </a:defRPr>
            </a:lvl3pPr>
            <a:lvl4pPr marL="1533070" indent="-217705"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Arial" charset="0"/>
              </a:defRPr>
            </a:lvl4pPr>
            <a:lvl5pPr marL="1971525" indent="-217705"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Arial" charset="0"/>
              </a:defRPr>
            </a:lvl5pPr>
            <a:lvl6pPr marL="2409979" indent="-21770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848434" indent="-21770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286889" indent="-21770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725344" indent="-21770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38EAFE3-FC1C-4BEA-A5A3-9E52500BB2D0}" type="slidenum">
              <a:rPr lang="en-GB" altLang="de-DE" sz="1200"/>
              <a:pPr eaLnBrk="1" hangingPunct="1">
                <a:spcBef>
                  <a:spcPct val="0"/>
                </a:spcBef>
              </a:pPr>
              <a:t>6</a:t>
            </a:fld>
            <a:endParaRPr lang="en-GB" altLang="de-DE" sz="120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03263" y="741363"/>
            <a:ext cx="5345112" cy="3702050"/>
          </a:xfrm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marL="175078" lvl="1"/>
            <a:endParaRPr lang="en-GB" altLang="de-DE" sz="13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Arial" charset="0"/>
              </a:defRPr>
            </a:lvl1pPr>
            <a:lvl2pPr marL="710967" indent="-272512"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Arial" charset="0"/>
              </a:defRPr>
            </a:lvl2pPr>
            <a:lvl3pPr marL="1094615" indent="-217705"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Arial" charset="0"/>
              </a:defRPr>
            </a:lvl3pPr>
            <a:lvl4pPr marL="1533070" indent="-217705"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Arial" charset="0"/>
              </a:defRPr>
            </a:lvl4pPr>
            <a:lvl5pPr marL="1971525" indent="-217705"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Arial" charset="0"/>
              </a:defRPr>
            </a:lvl5pPr>
            <a:lvl6pPr marL="2409979" indent="-21770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848434" indent="-21770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286889" indent="-21770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725344" indent="-21770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AB450EA-D615-4631-AC64-8D620D633DB4}" type="slidenum">
              <a:rPr lang="en-GB" altLang="de-DE" sz="1200"/>
              <a:pPr eaLnBrk="1" hangingPunct="1">
                <a:spcBef>
                  <a:spcPct val="0"/>
                </a:spcBef>
              </a:pPr>
              <a:t>7</a:t>
            </a:fld>
            <a:endParaRPr lang="en-GB" altLang="de-DE" sz="120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06438" y="742950"/>
            <a:ext cx="5340350" cy="3698875"/>
          </a:xfrm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6372" y="4689017"/>
            <a:ext cx="5398895" cy="4440937"/>
          </a:xfrm>
          <a:noFill/>
        </p:spPr>
        <p:txBody>
          <a:bodyPr/>
          <a:lstStyle/>
          <a:p>
            <a:pPr eaLnBrk="1" hangingPunct="1"/>
            <a:endParaRPr lang="de-AT" altLang="de-DE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Arial" charset="0"/>
              </a:defRPr>
            </a:lvl1pPr>
            <a:lvl2pPr marL="710967" indent="-272512"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Arial" charset="0"/>
              </a:defRPr>
            </a:lvl2pPr>
            <a:lvl3pPr marL="1094615" indent="-217705"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Arial" charset="0"/>
              </a:defRPr>
            </a:lvl3pPr>
            <a:lvl4pPr marL="1533070" indent="-217705"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Arial" charset="0"/>
              </a:defRPr>
            </a:lvl4pPr>
            <a:lvl5pPr marL="1971525" indent="-217705"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Arial" charset="0"/>
              </a:defRPr>
            </a:lvl5pPr>
            <a:lvl6pPr marL="2409979" indent="-21770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848434" indent="-21770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286889" indent="-21770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725344" indent="-21770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F5D841FF-13E7-4902-9228-476C2B53E687}" type="slidenum">
              <a:rPr lang="en-GB" altLang="de-DE" sz="1200"/>
              <a:pPr eaLnBrk="1" hangingPunct="1">
                <a:spcBef>
                  <a:spcPct val="0"/>
                </a:spcBef>
              </a:pPr>
              <a:t>8</a:t>
            </a:fld>
            <a:endParaRPr lang="en-GB" altLang="de-DE" sz="120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03263" y="741363"/>
            <a:ext cx="5345112" cy="3702050"/>
          </a:xfrm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6372" y="4689017"/>
            <a:ext cx="5398895" cy="4442469"/>
          </a:xfrm>
          <a:noFill/>
        </p:spPr>
        <p:txBody>
          <a:bodyPr lIns="91216" tIns="45607" rIns="91216" bIns="45607"/>
          <a:lstStyle/>
          <a:p>
            <a:pPr eaLnBrk="1" hangingPunct="1"/>
            <a:endParaRPr lang="de-AT" altLang="de-DE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11445" indent="-273465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096038" indent="-21899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534018" indent="-21899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1971997" indent="-21899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285774" indent="-21899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599550" indent="-21899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2913326" indent="-21899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227103" indent="-21899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17B24B5-16AD-4F1F-89E4-A80E23E7657C}" type="slidenum">
              <a:rPr lang="en-GB" altLang="de-DE" smtClean="0"/>
              <a:pPr eaLnBrk="1" hangingPunct="1">
                <a:spcBef>
                  <a:spcPct val="0"/>
                </a:spcBef>
              </a:pPr>
              <a:t>12</a:t>
            </a:fld>
            <a:endParaRPr lang="en-GB" altLang="de-DE" smtClean="0"/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06438" y="741363"/>
            <a:ext cx="5343525" cy="3700462"/>
          </a:xfrm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5920" y="4690200"/>
            <a:ext cx="5399799" cy="4441328"/>
          </a:xfrm>
          <a:noFill/>
        </p:spPr>
        <p:txBody>
          <a:bodyPr/>
          <a:lstStyle/>
          <a:p>
            <a:pPr eaLnBrk="1" hangingPunct="1"/>
            <a:endParaRPr lang="en-GB" altLang="de-DE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Arial" charset="0"/>
              </a:defRPr>
            </a:lvl1pPr>
            <a:lvl2pPr marL="710967" indent="-272512"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Arial" charset="0"/>
              </a:defRPr>
            </a:lvl2pPr>
            <a:lvl3pPr marL="1094615" indent="-217705"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Arial" charset="0"/>
              </a:defRPr>
            </a:lvl3pPr>
            <a:lvl4pPr marL="1533070" indent="-217705"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Arial" charset="0"/>
              </a:defRPr>
            </a:lvl4pPr>
            <a:lvl5pPr marL="1971525" indent="-217705"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Arial" charset="0"/>
              </a:defRPr>
            </a:lvl5pPr>
            <a:lvl6pPr marL="2409979" indent="-21770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848434" indent="-21770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286889" indent="-21770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725344" indent="-21770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AB450EA-D615-4631-AC64-8D620D633DB4}" type="slidenum">
              <a:rPr lang="en-GB" altLang="de-DE" sz="1200"/>
              <a:pPr eaLnBrk="1" hangingPunct="1">
                <a:spcBef>
                  <a:spcPct val="0"/>
                </a:spcBef>
              </a:pPr>
              <a:t>13</a:t>
            </a:fld>
            <a:endParaRPr lang="en-GB" altLang="de-DE" sz="120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06438" y="742950"/>
            <a:ext cx="5340350" cy="3698875"/>
          </a:xfrm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6372" y="4689017"/>
            <a:ext cx="5398895" cy="4440937"/>
          </a:xfrm>
          <a:noFill/>
        </p:spPr>
        <p:txBody>
          <a:bodyPr/>
          <a:lstStyle/>
          <a:p>
            <a:pPr eaLnBrk="1" hangingPunct="1"/>
            <a:endParaRPr lang="de-AT" altLang="de-DE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Arial" charset="0"/>
              </a:defRPr>
            </a:lvl1pPr>
            <a:lvl2pPr marL="710967" indent="-272512"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Arial" charset="0"/>
              </a:defRPr>
            </a:lvl2pPr>
            <a:lvl3pPr marL="1094615" indent="-217705"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Arial" charset="0"/>
              </a:defRPr>
            </a:lvl3pPr>
            <a:lvl4pPr marL="1533070" indent="-217705"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Arial" charset="0"/>
              </a:defRPr>
            </a:lvl4pPr>
            <a:lvl5pPr marL="1971525" indent="-217705" eaLnBrk="0" hangingPunct="0">
              <a:spcBef>
                <a:spcPct val="30000"/>
              </a:spcBef>
              <a:defRPr sz="1600">
                <a:solidFill>
                  <a:schemeClr val="tx1"/>
                </a:solidFill>
                <a:latin typeface="Arial" charset="0"/>
              </a:defRPr>
            </a:lvl5pPr>
            <a:lvl6pPr marL="2409979" indent="-21770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848434" indent="-21770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286889" indent="-21770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725344" indent="-21770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AB450EA-D615-4631-AC64-8D620D633DB4}" type="slidenum">
              <a:rPr lang="en-GB" altLang="de-DE" sz="1200"/>
              <a:pPr eaLnBrk="1" hangingPunct="1">
                <a:spcBef>
                  <a:spcPct val="0"/>
                </a:spcBef>
              </a:pPr>
              <a:t>14</a:t>
            </a:fld>
            <a:endParaRPr lang="en-GB" altLang="de-DE" sz="120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06438" y="742950"/>
            <a:ext cx="5340350" cy="3698875"/>
          </a:xfrm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6372" y="4689017"/>
            <a:ext cx="5398895" cy="4440937"/>
          </a:xfrm>
          <a:noFill/>
        </p:spPr>
        <p:txBody>
          <a:bodyPr/>
          <a:lstStyle/>
          <a:p>
            <a:pPr eaLnBrk="1" hangingPunct="1"/>
            <a:endParaRPr lang="de-AT" altLang="de-DE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03263" y="741363"/>
            <a:ext cx="5345112" cy="3700462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14BD7D-CFFD-46B6-B3D5-8DCB7D29E7AA}" type="slidenum">
              <a:rPr lang="de-DE" smtClean="0"/>
              <a:t>18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09241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2.bin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1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10.bin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png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4.bin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8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7.bin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9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8.bin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0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9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kt 4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120368975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4" name="think-cell Folie" r:id="rId4" imgW="270" imgH="270" progId="TCLayout.ActiveDocument.1">
                  <p:embed/>
                </p:oleObj>
              </mc:Choice>
              <mc:Fallback>
                <p:oleObj name="think-cell Foli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itel 3"/>
          <p:cNvSpPr>
            <a:spLocks noGrp="1"/>
          </p:cNvSpPr>
          <p:nvPr>
            <p:ph type="title" hasCustomPrompt="1"/>
          </p:nvPr>
        </p:nvSpPr>
        <p:spPr>
          <a:xfrm>
            <a:off x="722313" y="1784205"/>
            <a:ext cx="7019925" cy="1231106"/>
          </a:xfrm>
        </p:spPr>
        <p:txBody>
          <a:bodyPr/>
          <a:lstStyle>
            <a:lvl1pPr>
              <a:lnSpc>
                <a:spcPts val="4800"/>
              </a:lnSpc>
              <a:defRPr sz="5000" baseline="0">
                <a:solidFill>
                  <a:schemeClr val="accent1"/>
                </a:solidFill>
              </a:defRPr>
            </a:lvl1pPr>
          </a:lstStyle>
          <a:p>
            <a:r>
              <a:rPr lang="en-US" noProof="0" dirty="0" err="1" smtClean="0"/>
              <a:t>Titel</a:t>
            </a:r>
            <a:r>
              <a:rPr lang="en-US" noProof="0" dirty="0" smtClean="0"/>
              <a:t>– </a:t>
            </a:r>
            <a:r>
              <a:rPr lang="en-US" noProof="0" dirty="0" err="1" smtClean="0"/>
              <a:t>für</a:t>
            </a:r>
            <a:r>
              <a:rPr lang="en-US" noProof="0" dirty="0" smtClean="0"/>
              <a:t> </a:t>
            </a:r>
            <a:r>
              <a:rPr lang="en-US" noProof="0" dirty="0" err="1" smtClean="0"/>
              <a:t>bis</a:t>
            </a:r>
            <a:r>
              <a:rPr lang="en-US" noProof="0" dirty="0" smtClean="0"/>
              <a:t> </a:t>
            </a:r>
            <a:r>
              <a:rPr lang="en-US" noProof="0" dirty="0" err="1" smtClean="0"/>
              <a:t>zu</a:t>
            </a:r>
            <a:r>
              <a:rPr lang="en-US" noProof="0" dirty="0" smtClean="0"/>
              <a:t> </a:t>
            </a:r>
            <a:r>
              <a:rPr lang="en-US" noProof="0" dirty="0" err="1" smtClean="0"/>
              <a:t>zwei</a:t>
            </a:r>
            <a:r>
              <a:rPr lang="en-US" noProof="0" dirty="0" smtClean="0"/>
              <a:t> </a:t>
            </a:r>
            <a:r>
              <a:rPr lang="en-US" noProof="0" dirty="0" err="1" smtClean="0"/>
              <a:t>Zeilen</a:t>
            </a:r>
            <a:r>
              <a:rPr lang="en-US" noProof="0" dirty="0" smtClean="0"/>
              <a:t> </a:t>
            </a:r>
            <a:r>
              <a:rPr lang="en-US" noProof="0" dirty="0" err="1" smtClean="0"/>
              <a:t>optimiert</a:t>
            </a:r>
            <a:endParaRPr lang="en-US" noProof="0" dirty="0"/>
          </a:p>
        </p:txBody>
      </p:sp>
      <p:sp>
        <p:nvSpPr>
          <p:cNvPr id="7" name="Textplatzhalter 6"/>
          <p:cNvSpPr>
            <a:spLocks noGrp="1"/>
          </p:cNvSpPr>
          <p:nvPr>
            <p:ph type="body" sz="quarter" idx="10" hasCustomPrompt="1"/>
          </p:nvPr>
        </p:nvSpPr>
        <p:spPr>
          <a:xfrm>
            <a:off x="722313" y="3191320"/>
            <a:ext cx="7019925" cy="641201"/>
          </a:xfrm>
        </p:spPr>
        <p:txBody>
          <a:bodyPr/>
          <a:lstStyle>
            <a:lvl1pPr>
              <a:defRPr baseline="0"/>
            </a:lvl1pPr>
          </a:lstStyle>
          <a:p>
            <a:pPr lvl="0"/>
            <a:r>
              <a:rPr lang="en-US" noProof="0" dirty="0" err="1" smtClean="0"/>
              <a:t>Autor</a:t>
            </a:r>
            <a:r>
              <a:rPr lang="en-US" noProof="0" dirty="0" smtClean="0"/>
              <a:t> </a:t>
            </a:r>
            <a:r>
              <a:rPr lang="en-US" noProof="0" dirty="0" err="1" smtClean="0"/>
              <a:t>oder</a:t>
            </a:r>
            <a:r>
              <a:rPr lang="en-US" noProof="0" dirty="0" smtClean="0"/>
              <a:t> </a:t>
            </a:r>
            <a:r>
              <a:rPr lang="en-US" noProof="0" dirty="0" err="1" smtClean="0"/>
              <a:t>Untertitel</a:t>
            </a:r>
            <a:r>
              <a:rPr lang="en-US" noProof="0" dirty="0" smtClean="0"/>
              <a:t/>
            </a:r>
            <a:br>
              <a:rPr lang="en-US" noProof="0" dirty="0" smtClean="0"/>
            </a:br>
            <a:r>
              <a:rPr lang="en-US" noProof="0" dirty="0" smtClean="0"/>
              <a:t>Ort, Datum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39011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ik groß ohne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40282035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40" name="think-cell Folie" r:id="rId4" imgW="270" imgH="270" progId="TCLayout.ActiveDocument.1">
                  <p:embed/>
                </p:oleObj>
              </mc:Choice>
              <mc:Fallback>
                <p:oleObj name="think-cell Foli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Inhaltsplatzhalter 3"/>
          <p:cNvSpPr>
            <a:spLocks noGrp="1"/>
          </p:cNvSpPr>
          <p:nvPr>
            <p:ph sz="quarter" idx="16" hasCustomPrompt="1"/>
          </p:nvPr>
        </p:nvSpPr>
        <p:spPr>
          <a:xfrm>
            <a:off x="361950" y="361950"/>
            <a:ext cx="9182100" cy="6134100"/>
          </a:xfrm>
          <a:solidFill>
            <a:schemeClr val="bg2"/>
          </a:solidFill>
        </p:spPr>
        <p:txBody>
          <a:bodyPr vert="horz" wrap="square" lIns="0" tIns="0" rIns="0" bIns="0" rtlCol="0">
            <a:noAutofit/>
          </a:bodyPr>
          <a:lstStyle>
            <a:lvl1pPr>
              <a:defRPr lang="en-GB" dirty="0"/>
            </a:lvl1pPr>
          </a:lstStyle>
          <a:p>
            <a:pPr lvl="0"/>
            <a:r>
              <a:rPr lang="de-DE" dirty="0" smtClean="0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71006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Leere Folie zur freien Gestaltung</a:t>
            </a:r>
            <a:endParaRPr lang="de-AT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>
          <a:xfrm>
            <a:off x="8725213" y="6304278"/>
            <a:ext cx="460062" cy="138499"/>
          </a:xfrm>
        </p:spPr>
        <p:txBody>
          <a:bodyPr/>
          <a:lstStyle/>
          <a:p>
            <a:r>
              <a:rPr lang="de-AT" dirty="0" smtClean="0"/>
              <a:t>Page </a:t>
            </a:r>
            <a:fld id="{12B588E4-0580-4920-92CD-EC1C9E43FDE4}" type="slidenum">
              <a:rPr lang="de-AT" smtClean="0"/>
              <a:pPr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9811335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50082" y="1206078"/>
            <a:ext cx="8576601" cy="371897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650082" y="1916114"/>
            <a:ext cx="4204891" cy="1603003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20074" y="1916114"/>
            <a:ext cx="4206610" cy="1603003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13241" y="6304278"/>
            <a:ext cx="872034" cy="138499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©</a:t>
            </a:r>
            <a:r>
              <a:rPr lang="de-DE" b="0"/>
              <a:t> via donau </a:t>
            </a:r>
            <a:r>
              <a:rPr lang="de-DE"/>
              <a:t>I</a:t>
            </a:r>
            <a:r>
              <a:rPr lang="de-DE" b="0"/>
              <a:t> </a:t>
            </a:r>
            <a:fld id="{B8843DF9-A765-41F9-96BF-27DBC80BE7CE}" type="slidenum">
              <a:rPr lang="en-GB" b="0"/>
              <a:pPr>
                <a:defRPr/>
              </a:pPr>
              <a:t>‹Nr.›</a:t>
            </a:fld>
            <a:endParaRPr lang="en-GB" b="0"/>
          </a:p>
        </p:txBody>
      </p:sp>
    </p:spTree>
    <p:extLst>
      <p:ext uri="{BB962C8B-B14F-4D97-AF65-F5344CB8AC3E}">
        <p14:creationId xmlns:p14="http://schemas.microsoft.com/office/powerpoint/2010/main" val="33137540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650082" y="1916114"/>
            <a:ext cx="4204891" cy="192360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020074" y="1916114"/>
            <a:ext cx="4206610" cy="1923604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1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13241" y="6304278"/>
            <a:ext cx="872034" cy="138499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©</a:t>
            </a:r>
            <a:r>
              <a:rPr lang="de-DE" b="0"/>
              <a:t> via donau </a:t>
            </a:r>
            <a:r>
              <a:rPr lang="de-DE"/>
              <a:t>I</a:t>
            </a:r>
            <a:r>
              <a:rPr lang="de-DE" b="0"/>
              <a:t> </a:t>
            </a:r>
            <a:fld id="{61CCE05B-5B6D-42F7-A030-F00052B5A29D}" type="slidenum">
              <a:rPr lang="en-GB" b="0"/>
              <a:pPr>
                <a:defRPr/>
              </a:pPr>
              <a:t>‹Nr.›</a:t>
            </a:fld>
            <a:endParaRPr lang="en-GB" b="0"/>
          </a:p>
        </p:txBody>
      </p:sp>
    </p:spTree>
    <p:extLst>
      <p:ext uri="{BB962C8B-B14F-4D97-AF65-F5344CB8AC3E}">
        <p14:creationId xmlns:p14="http://schemas.microsoft.com/office/powerpoint/2010/main" val="2783088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1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13241" y="6304278"/>
            <a:ext cx="872034" cy="138499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©</a:t>
            </a:r>
            <a:r>
              <a:rPr lang="de-DE" b="0"/>
              <a:t> via donau </a:t>
            </a:r>
            <a:r>
              <a:rPr lang="de-DE"/>
              <a:t>I</a:t>
            </a:r>
            <a:r>
              <a:rPr lang="de-DE" b="0"/>
              <a:t> </a:t>
            </a:r>
            <a:fld id="{896B53FA-2509-4394-87D5-0479740BDB71}" type="slidenum">
              <a:rPr lang="en-GB" b="0"/>
              <a:pPr>
                <a:defRPr/>
              </a:pPr>
              <a:t>‹Nr.›</a:t>
            </a:fld>
            <a:endParaRPr lang="en-GB" b="0"/>
          </a:p>
        </p:txBody>
      </p:sp>
    </p:spTree>
    <p:extLst>
      <p:ext uri="{BB962C8B-B14F-4D97-AF65-F5344CB8AC3E}">
        <p14:creationId xmlns:p14="http://schemas.microsoft.com/office/powerpoint/2010/main" val="5849206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313241" y="6304278"/>
            <a:ext cx="872034" cy="138499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©</a:t>
            </a:r>
            <a:r>
              <a:rPr lang="de-DE" b="0"/>
              <a:t> via donau </a:t>
            </a:r>
            <a:r>
              <a:rPr lang="de-DE"/>
              <a:t>I</a:t>
            </a:r>
            <a:r>
              <a:rPr lang="de-DE" b="0"/>
              <a:t> </a:t>
            </a:r>
            <a:fld id="{9AC7F115-6613-406B-83D3-063CC299F752}" type="slidenum">
              <a:rPr lang="en-GB" b="0"/>
              <a:pPr>
                <a:defRPr/>
              </a:pPr>
              <a:t>‹Nr.›</a:t>
            </a:fld>
            <a:endParaRPr lang="en-GB" b="0"/>
          </a:p>
        </p:txBody>
      </p:sp>
    </p:spTree>
    <p:extLst>
      <p:ext uri="{BB962C8B-B14F-4D97-AF65-F5344CB8AC3E}">
        <p14:creationId xmlns:p14="http://schemas.microsoft.com/office/powerpoint/2010/main" val="1349562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Agenda / Zwischentitelfoli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01961621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239" name="think-cell Folie" r:id="rId4" imgW="270" imgH="270" progId="TCLayout.ActiveDocument.1">
                  <p:embed/>
                </p:oleObj>
              </mc:Choice>
              <mc:Fallback>
                <p:oleObj name="think-cell Foli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7" name="Picture 3" descr="A:\kunden\Brainds\viadonau\PowerPoint\Links\viadonau_logo_RGB_INVERS_300dpi.png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9295" y="511929"/>
            <a:ext cx="1263600" cy="238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Inhaltsplatzhalter 2"/>
          <p:cNvSpPr>
            <a:spLocks noGrp="1"/>
          </p:cNvSpPr>
          <p:nvPr>
            <p:ph idx="1" hasCustomPrompt="1"/>
          </p:nvPr>
        </p:nvSpPr>
        <p:spPr>
          <a:xfrm>
            <a:off x="722313" y="2023576"/>
            <a:ext cx="7019925" cy="1603003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noProof="0" dirty="0" err="1" smtClean="0"/>
              <a:t>Erste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r>
              <a:rPr lang="en-US" noProof="0" dirty="0" smtClean="0"/>
              <a:t> hat </a:t>
            </a:r>
            <a:r>
              <a:rPr lang="en-US" noProof="0" dirty="0" err="1" smtClean="0"/>
              <a:t>keine</a:t>
            </a:r>
            <a:r>
              <a:rPr lang="en-US" noProof="0" dirty="0" smtClean="0"/>
              <a:t> </a:t>
            </a:r>
            <a:r>
              <a:rPr lang="en-US" noProof="0" dirty="0" err="1" smtClean="0"/>
              <a:t>Aufzählungszeichen</a:t>
            </a:r>
            <a:endParaRPr lang="en-US" noProof="0" dirty="0" smtClean="0"/>
          </a:p>
          <a:p>
            <a:pPr lvl="1"/>
            <a:r>
              <a:rPr lang="en-US" noProof="0" dirty="0" smtClean="0"/>
              <a:t>Ab </a:t>
            </a:r>
            <a:r>
              <a:rPr lang="en-US" noProof="0" dirty="0" err="1" smtClean="0"/>
              <a:t>Zweiter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r>
              <a:rPr lang="en-US" noProof="0" dirty="0" smtClean="0"/>
              <a:t> </a:t>
            </a:r>
            <a:r>
              <a:rPr lang="en-US" noProof="0" dirty="0" err="1" smtClean="0"/>
              <a:t>bitte</a:t>
            </a:r>
            <a:r>
              <a:rPr lang="en-US" noProof="0" dirty="0" smtClean="0"/>
              <a:t> </a:t>
            </a:r>
            <a:r>
              <a:rPr lang="en-US" noProof="0" dirty="0" err="1" smtClean="0"/>
              <a:t>Aufzählungszeichen</a:t>
            </a:r>
            <a:r>
              <a:rPr lang="en-US" noProof="0" dirty="0" smtClean="0"/>
              <a:t> </a:t>
            </a:r>
            <a:r>
              <a:rPr lang="en-US" noProof="0" dirty="0" err="1" smtClean="0"/>
              <a:t>verwenden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Dritte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Vierte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Fünfte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/>
          </a:p>
        </p:txBody>
      </p:sp>
      <p:sp>
        <p:nvSpPr>
          <p:cNvPr id="3" name="Titel 2"/>
          <p:cNvSpPr>
            <a:spLocks noGrp="1"/>
          </p:cNvSpPr>
          <p:nvPr>
            <p:ph type="title" hasCustomPrompt="1"/>
          </p:nvPr>
        </p:nvSpPr>
        <p:spPr>
          <a:xfrm>
            <a:off x="722313" y="718358"/>
            <a:ext cx="7019925" cy="743793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de-DE" dirty="0" smtClean="0"/>
              <a:t>Überschrift </a:t>
            </a:r>
            <a:br>
              <a:rPr lang="de-DE" dirty="0" smtClean="0"/>
            </a:br>
            <a:r>
              <a:rPr lang="de-DE" dirty="0" smtClean="0"/>
              <a:t>– für bis zu zwei Zeilen optimiert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012005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30216796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420" name="think-cell Folie" r:id="rId4" imgW="270" imgH="270" progId="TCLayout.ActiveDocument.1">
                  <p:embed/>
                </p:oleObj>
              </mc:Choice>
              <mc:Fallback>
                <p:oleObj name="think-cell Foli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722313" y="2023576"/>
            <a:ext cx="7019925" cy="1923604"/>
          </a:xfrm>
        </p:spPr>
        <p:txBody>
          <a:bodyPr/>
          <a:lstStyle>
            <a:lvl1pPr>
              <a:defRPr>
                <a:sym typeface="Wingdings" panose="05000000000000000000" pitchFamily="2" charset="2"/>
              </a:defRPr>
            </a:lvl1pPr>
            <a:lvl2pPr>
              <a:defRPr/>
            </a:lvl2pPr>
          </a:lstStyle>
          <a:p>
            <a:pPr lvl="0"/>
            <a:r>
              <a:rPr lang="en-US" noProof="0" dirty="0" err="1" smtClean="0"/>
              <a:t>Erste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r>
              <a:rPr lang="en-US" noProof="0" dirty="0" smtClean="0"/>
              <a:t> hat </a:t>
            </a:r>
            <a:r>
              <a:rPr lang="en-US" noProof="0" dirty="0" err="1" smtClean="0"/>
              <a:t>keine</a:t>
            </a:r>
            <a:r>
              <a:rPr lang="en-US" noProof="0" dirty="0" smtClean="0"/>
              <a:t> </a:t>
            </a:r>
            <a:r>
              <a:rPr lang="en-US" noProof="0" dirty="0" err="1" smtClean="0"/>
              <a:t>Aufzählungszeichen</a:t>
            </a:r>
            <a:r>
              <a:rPr lang="en-US" noProof="0" dirty="0" smtClean="0"/>
              <a:t> </a:t>
            </a:r>
            <a:br>
              <a:rPr lang="en-US" noProof="0" dirty="0" smtClean="0"/>
            </a:br>
            <a:r>
              <a:rPr lang="en-US" noProof="0" dirty="0" err="1" smtClean="0"/>
              <a:t>über</a:t>
            </a:r>
            <a:r>
              <a:rPr lang="en-US" noProof="0" dirty="0" smtClean="0"/>
              <a:t> Start  </a:t>
            </a:r>
            <a:r>
              <a:rPr lang="en-US" noProof="0" dirty="0" err="1" smtClean="0"/>
              <a:t>Absatz</a:t>
            </a:r>
            <a:r>
              <a:rPr lang="en-US" noProof="0" dirty="0" smtClean="0"/>
              <a:t> </a:t>
            </a:r>
            <a:r>
              <a:rPr lang="en-US" noProof="0" dirty="0" err="1" smtClean="0"/>
              <a:t>einrücken</a:t>
            </a:r>
            <a:r>
              <a:rPr lang="en-US" noProof="0" dirty="0" smtClean="0"/>
              <a:t> in </a:t>
            </a:r>
            <a:r>
              <a:rPr lang="en-US" noProof="0" dirty="0" err="1" smtClean="0"/>
              <a:t>Aufzählung</a:t>
            </a:r>
            <a:r>
              <a:rPr lang="en-US" noProof="0" dirty="0" smtClean="0"/>
              <a:t> </a:t>
            </a:r>
            <a:r>
              <a:rPr lang="en-US" noProof="0" dirty="0" err="1" smtClean="0"/>
              <a:t>wechseln</a:t>
            </a:r>
            <a:endParaRPr lang="en-US" noProof="0" dirty="0" smtClean="0"/>
          </a:p>
          <a:p>
            <a:pPr lvl="1"/>
            <a:r>
              <a:rPr lang="en-US" noProof="0" dirty="0" err="1" smtClean="0"/>
              <a:t>Zweite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r>
              <a:rPr lang="en-US" noProof="0" dirty="0" smtClean="0"/>
              <a:t> </a:t>
            </a:r>
          </a:p>
          <a:p>
            <a:pPr lvl="2"/>
            <a:r>
              <a:rPr lang="en-US" noProof="0" dirty="0" err="1" smtClean="0"/>
              <a:t>Dritte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Vierte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Fünfte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4"/>
          </p:nvPr>
        </p:nvSpPr>
        <p:spPr>
          <a:xfrm>
            <a:off x="8725214" y="6304278"/>
            <a:ext cx="460061" cy="138499"/>
          </a:xfrm>
        </p:spPr>
        <p:txBody>
          <a:bodyPr/>
          <a:lstStyle/>
          <a:p>
            <a:r>
              <a:rPr lang="de-AT" dirty="0" smtClean="0"/>
              <a:t>Page </a:t>
            </a:r>
            <a:fld id="{12B588E4-0580-4920-92CD-EC1C9E43FDE4}" type="slidenum">
              <a:rPr lang="de-AT" smtClean="0"/>
              <a:pPr/>
              <a:t>‹Nr.›</a:t>
            </a:fld>
            <a:endParaRPr lang="de-AT" dirty="0"/>
          </a:p>
        </p:txBody>
      </p:sp>
      <p:sp>
        <p:nvSpPr>
          <p:cNvPr id="5" name="Titel 4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dirty="0" err="1" smtClean="0"/>
              <a:t>Überschrift</a:t>
            </a:r>
            <a:r>
              <a:rPr lang="en-US" noProof="0" dirty="0" smtClean="0"/>
              <a:t>, </a:t>
            </a:r>
            <a:r>
              <a:rPr lang="en-US" noProof="0" dirty="0" err="1" smtClean="0"/>
              <a:t>nach</a:t>
            </a:r>
            <a:r>
              <a:rPr lang="en-US" noProof="0" dirty="0" smtClean="0"/>
              <a:t> </a:t>
            </a:r>
            <a:r>
              <a:rPr lang="en-US" noProof="0" dirty="0" err="1" smtClean="0"/>
              <a:t>Möglichkeit</a:t>
            </a:r>
            <a:r>
              <a:rPr lang="en-US" noProof="0" dirty="0" smtClean="0"/>
              <a:t> </a:t>
            </a:r>
            <a:r>
              <a:rPr lang="en-US" noProof="0" dirty="0" err="1" smtClean="0"/>
              <a:t>einzeilig</a:t>
            </a:r>
            <a:endParaRPr lang="en-US" noProof="0" dirty="0"/>
          </a:p>
        </p:txBody>
      </p:sp>
      <p:sp>
        <p:nvSpPr>
          <p:cNvPr id="14" name="Textplatzhalt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3" y="4943475"/>
            <a:ext cx="7019925" cy="641201"/>
          </a:xfrm>
        </p:spPr>
        <p:txBody>
          <a:bodyPr/>
          <a:lstStyle>
            <a:lvl1pPr marL="273050" indent="-273050">
              <a:buClr>
                <a:schemeClr val="accent2"/>
              </a:buClr>
              <a:buSzPct val="80000"/>
              <a:buFont typeface="Wingdings" panose="05000000000000000000" pitchFamily="2" charset="2"/>
              <a:buChar char=""/>
              <a:defRPr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noProof="0" dirty="0" err="1" smtClean="0"/>
              <a:t>Hier</a:t>
            </a:r>
            <a:r>
              <a:rPr lang="en-US" noProof="0" dirty="0" smtClean="0"/>
              <a:t> </a:t>
            </a:r>
            <a:r>
              <a:rPr lang="en-US" noProof="0" dirty="0" err="1" smtClean="0"/>
              <a:t>ist</a:t>
            </a:r>
            <a:r>
              <a:rPr lang="en-US" noProof="0" dirty="0" smtClean="0"/>
              <a:t> </a:t>
            </a:r>
            <a:r>
              <a:rPr lang="en-US" noProof="0" dirty="0" err="1" smtClean="0"/>
              <a:t>ein</a:t>
            </a:r>
            <a:r>
              <a:rPr lang="en-US" noProof="0" dirty="0" smtClean="0"/>
              <a:t> </a:t>
            </a:r>
            <a:r>
              <a:rPr lang="en-US" noProof="0" dirty="0" err="1" smtClean="0"/>
              <a:t>Bereich</a:t>
            </a:r>
            <a:r>
              <a:rPr lang="en-US" noProof="0" dirty="0" smtClean="0"/>
              <a:t> </a:t>
            </a:r>
            <a:r>
              <a:rPr lang="en-US" noProof="0" dirty="0" err="1" smtClean="0"/>
              <a:t>für</a:t>
            </a:r>
            <a:r>
              <a:rPr lang="en-US" noProof="0" dirty="0" smtClean="0"/>
              <a:t> </a:t>
            </a:r>
            <a:r>
              <a:rPr lang="en-US" noProof="0" dirty="0" err="1" smtClean="0"/>
              <a:t>eine</a:t>
            </a:r>
            <a:r>
              <a:rPr lang="en-US" noProof="0" dirty="0" smtClean="0"/>
              <a:t> </a:t>
            </a:r>
            <a:r>
              <a:rPr lang="en-US" noProof="0" dirty="0" err="1" smtClean="0"/>
              <a:t>Hervorhebung</a:t>
            </a:r>
            <a:r>
              <a:rPr lang="en-US" noProof="0" dirty="0" smtClean="0"/>
              <a:t> </a:t>
            </a:r>
            <a:r>
              <a:rPr lang="en-US" noProof="0" dirty="0" err="1" smtClean="0"/>
              <a:t>oder</a:t>
            </a:r>
            <a:r>
              <a:rPr lang="en-US" noProof="0" dirty="0" smtClean="0"/>
              <a:t> </a:t>
            </a:r>
            <a:r>
              <a:rPr lang="en-US" noProof="0" dirty="0" err="1" smtClean="0"/>
              <a:t>Conclusio</a:t>
            </a:r>
            <a:r>
              <a:rPr lang="en-US" noProof="0" dirty="0" smtClean="0"/>
              <a:t>, das </a:t>
            </a:r>
            <a:r>
              <a:rPr lang="en-US" noProof="0" dirty="0" err="1" smtClean="0"/>
              <a:t>Textfeld</a:t>
            </a:r>
            <a:r>
              <a:rPr lang="en-US" noProof="0" dirty="0" smtClean="0"/>
              <a:t> </a:t>
            </a:r>
            <a:r>
              <a:rPr lang="en-US" noProof="0" dirty="0" err="1" smtClean="0"/>
              <a:t>erweitert</a:t>
            </a:r>
            <a:r>
              <a:rPr lang="en-US" noProof="0" dirty="0" smtClean="0"/>
              <a:t> </a:t>
            </a:r>
            <a:r>
              <a:rPr lang="en-US" noProof="0" dirty="0" err="1" smtClean="0"/>
              <a:t>sich</a:t>
            </a:r>
            <a:r>
              <a:rPr lang="en-US" noProof="0" dirty="0" smtClean="0"/>
              <a:t> </a:t>
            </a:r>
            <a:r>
              <a:rPr lang="en-US" noProof="0" dirty="0" err="1" smtClean="0"/>
              <a:t>automatisch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1033778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mit Zwischen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6938812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0" name="think-cell Folie" r:id="rId4" imgW="270" imgH="270" progId="TCLayout.ActiveDocument.1">
                  <p:embed/>
                </p:oleObj>
              </mc:Choice>
              <mc:Fallback>
                <p:oleObj name="think-cell Foli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dirty="0" err="1" smtClean="0"/>
              <a:t>Überschrift</a:t>
            </a:r>
            <a:r>
              <a:rPr lang="en-US" noProof="0" dirty="0" smtClean="0"/>
              <a:t>, </a:t>
            </a:r>
            <a:r>
              <a:rPr lang="en-US" noProof="0" dirty="0" err="1" smtClean="0"/>
              <a:t>nach</a:t>
            </a:r>
            <a:r>
              <a:rPr lang="en-US" noProof="0" dirty="0" smtClean="0"/>
              <a:t> </a:t>
            </a:r>
            <a:r>
              <a:rPr lang="en-US" noProof="0" dirty="0" err="1" smtClean="0"/>
              <a:t>Möglichkeit</a:t>
            </a:r>
            <a:r>
              <a:rPr lang="en-US" noProof="0" dirty="0" smtClean="0"/>
              <a:t> </a:t>
            </a:r>
            <a:r>
              <a:rPr lang="en-US" noProof="0" dirty="0" err="1" smtClean="0"/>
              <a:t>einzeilig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722313" y="2023576"/>
            <a:ext cx="7019925" cy="320601"/>
          </a:xfrm>
        </p:spPr>
        <p:txBody>
          <a:bodyPr/>
          <a:lstStyle>
            <a:lvl1pPr>
              <a:defRPr b="1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de-AT" noProof="0" dirty="0" smtClean="0"/>
              <a:t>Zwischenüberschrift bitte unbedingt einzeilig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4"/>
          </p:nvPr>
        </p:nvSpPr>
        <p:spPr>
          <a:xfrm>
            <a:off x="8725213" y="6304278"/>
            <a:ext cx="460062" cy="138499"/>
          </a:xfrm>
        </p:spPr>
        <p:txBody>
          <a:bodyPr/>
          <a:lstStyle/>
          <a:p>
            <a:r>
              <a:rPr lang="de-AT" dirty="0" smtClean="0"/>
              <a:t>Page </a:t>
            </a:r>
            <a:fld id="{12B588E4-0580-4920-92CD-EC1C9E43FDE4}" type="slidenum">
              <a:rPr lang="de-AT" smtClean="0"/>
              <a:pPr/>
              <a:t>‹Nr.›</a:t>
            </a:fld>
            <a:endParaRPr lang="de-AT" dirty="0"/>
          </a:p>
        </p:txBody>
      </p:sp>
      <p:sp>
        <p:nvSpPr>
          <p:cNvPr id="10" name="Inhaltsplatzhalter 2"/>
          <p:cNvSpPr>
            <a:spLocks noGrp="1"/>
          </p:cNvSpPr>
          <p:nvPr>
            <p:ph idx="15" hasCustomPrompt="1"/>
          </p:nvPr>
        </p:nvSpPr>
        <p:spPr>
          <a:xfrm>
            <a:off x="722313" y="2346305"/>
            <a:ext cx="7019925" cy="1923604"/>
          </a:xfrm>
        </p:spPr>
        <p:txBody>
          <a:bodyPr/>
          <a:lstStyle>
            <a:lvl1pPr>
              <a:defRPr baseline="0">
                <a:sym typeface="Wingdings" panose="05000000000000000000" pitchFamily="2" charset="2"/>
              </a:defRPr>
            </a:lvl1pPr>
          </a:lstStyle>
          <a:p>
            <a:pPr lvl="0"/>
            <a:r>
              <a:rPr lang="en-US" noProof="0" dirty="0" err="1" smtClean="0"/>
              <a:t>Erste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r>
              <a:rPr lang="en-US" noProof="0" dirty="0" smtClean="0"/>
              <a:t> hat </a:t>
            </a:r>
            <a:r>
              <a:rPr lang="en-US" noProof="0" dirty="0" err="1" smtClean="0"/>
              <a:t>keine</a:t>
            </a:r>
            <a:r>
              <a:rPr lang="en-US" noProof="0" dirty="0" smtClean="0"/>
              <a:t> </a:t>
            </a:r>
            <a:r>
              <a:rPr lang="en-US" noProof="0" dirty="0" err="1" smtClean="0"/>
              <a:t>Aufzählungszeichen</a:t>
            </a:r>
            <a:r>
              <a:rPr lang="en-US" noProof="0" dirty="0" smtClean="0"/>
              <a:t> </a:t>
            </a:r>
            <a:br>
              <a:rPr lang="en-US" noProof="0" dirty="0" smtClean="0"/>
            </a:br>
            <a:r>
              <a:rPr lang="en-US" noProof="0" dirty="0" err="1" smtClean="0"/>
              <a:t>über</a:t>
            </a:r>
            <a:r>
              <a:rPr lang="en-US" noProof="0" dirty="0" smtClean="0"/>
              <a:t> Start  </a:t>
            </a:r>
            <a:r>
              <a:rPr lang="en-US" noProof="0" dirty="0" err="1" smtClean="0"/>
              <a:t>Absatz</a:t>
            </a:r>
            <a:r>
              <a:rPr lang="en-US" noProof="0" dirty="0" smtClean="0"/>
              <a:t> </a:t>
            </a:r>
            <a:r>
              <a:rPr lang="en-US" noProof="0" dirty="0" err="1" smtClean="0"/>
              <a:t>einrücken</a:t>
            </a:r>
            <a:r>
              <a:rPr lang="en-US" noProof="0" dirty="0" smtClean="0"/>
              <a:t> in </a:t>
            </a:r>
            <a:r>
              <a:rPr lang="en-US" noProof="0" dirty="0" err="1" smtClean="0"/>
              <a:t>Aufzählung</a:t>
            </a:r>
            <a:r>
              <a:rPr lang="en-US" noProof="0" dirty="0" smtClean="0"/>
              <a:t> </a:t>
            </a:r>
            <a:r>
              <a:rPr lang="en-US" noProof="0" dirty="0" err="1" smtClean="0"/>
              <a:t>wechseln</a:t>
            </a:r>
            <a:endParaRPr lang="en-US" noProof="0" dirty="0" smtClean="0"/>
          </a:p>
          <a:p>
            <a:pPr lvl="1"/>
            <a:r>
              <a:rPr lang="en-US" noProof="0" dirty="0" err="1" smtClean="0"/>
              <a:t>Zweite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Dritte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Vierte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Fünfte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/>
          </a:p>
        </p:txBody>
      </p:sp>
      <p:sp>
        <p:nvSpPr>
          <p:cNvPr id="12" name="Textplatzhalt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722313" y="4943475"/>
            <a:ext cx="7019925" cy="641201"/>
          </a:xfrm>
        </p:spPr>
        <p:txBody>
          <a:bodyPr/>
          <a:lstStyle>
            <a:lvl1pPr marL="273050" indent="-273050">
              <a:buClr>
                <a:schemeClr val="accent2"/>
              </a:buClr>
              <a:buSzPct val="80000"/>
              <a:buFont typeface="Wingdings" panose="05000000000000000000" pitchFamily="2" charset="2"/>
              <a:buChar char=""/>
              <a:defRPr baseline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noProof="0" dirty="0" err="1" smtClean="0"/>
              <a:t>Hier</a:t>
            </a:r>
            <a:r>
              <a:rPr lang="en-US" noProof="0" dirty="0" smtClean="0"/>
              <a:t> </a:t>
            </a:r>
            <a:r>
              <a:rPr lang="en-US" noProof="0" dirty="0" err="1" smtClean="0"/>
              <a:t>ist</a:t>
            </a:r>
            <a:r>
              <a:rPr lang="en-US" noProof="0" dirty="0" smtClean="0"/>
              <a:t> </a:t>
            </a:r>
            <a:r>
              <a:rPr lang="en-US" noProof="0" dirty="0" err="1" smtClean="0"/>
              <a:t>ein</a:t>
            </a:r>
            <a:r>
              <a:rPr lang="en-US" noProof="0" dirty="0" smtClean="0"/>
              <a:t> </a:t>
            </a:r>
            <a:r>
              <a:rPr lang="en-US" noProof="0" dirty="0" err="1" smtClean="0"/>
              <a:t>Bereich</a:t>
            </a:r>
            <a:r>
              <a:rPr lang="en-US" noProof="0" dirty="0" smtClean="0"/>
              <a:t> </a:t>
            </a:r>
            <a:r>
              <a:rPr lang="en-US" noProof="0" dirty="0" err="1" smtClean="0"/>
              <a:t>für</a:t>
            </a:r>
            <a:r>
              <a:rPr lang="en-US" noProof="0" dirty="0" smtClean="0"/>
              <a:t> </a:t>
            </a:r>
            <a:r>
              <a:rPr lang="en-US" noProof="0" dirty="0" err="1" smtClean="0"/>
              <a:t>eine</a:t>
            </a:r>
            <a:r>
              <a:rPr lang="en-US" noProof="0" dirty="0" smtClean="0"/>
              <a:t> </a:t>
            </a:r>
            <a:r>
              <a:rPr lang="en-US" noProof="0" dirty="0" err="1" smtClean="0"/>
              <a:t>Hervorhebung</a:t>
            </a:r>
            <a:r>
              <a:rPr lang="en-US" noProof="0" dirty="0" smtClean="0"/>
              <a:t> </a:t>
            </a:r>
            <a:r>
              <a:rPr lang="en-US" noProof="0" dirty="0" err="1" smtClean="0"/>
              <a:t>oder</a:t>
            </a:r>
            <a:r>
              <a:rPr lang="en-US" noProof="0" dirty="0" smtClean="0"/>
              <a:t> </a:t>
            </a:r>
            <a:r>
              <a:rPr lang="en-US" noProof="0" dirty="0" err="1" smtClean="0"/>
              <a:t>Conclusio</a:t>
            </a:r>
            <a:r>
              <a:rPr lang="en-US" noProof="0" dirty="0" smtClean="0"/>
              <a:t>, das </a:t>
            </a:r>
            <a:r>
              <a:rPr lang="en-US" noProof="0" dirty="0" err="1" smtClean="0"/>
              <a:t>Textfeld</a:t>
            </a:r>
            <a:r>
              <a:rPr lang="en-US" noProof="0" dirty="0" smtClean="0"/>
              <a:t> </a:t>
            </a:r>
            <a:r>
              <a:rPr lang="en-US" noProof="0" dirty="0" err="1" smtClean="0"/>
              <a:t>erweitert</a:t>
            </a:r>
            <a:r>
              <a:rPr lang="en-US" noProof="0" dirty="0" smtClean="0"/>
              <a:t> </a:t>
            </a:r>
            <a:r>
              <a:rPr lang="en-US" noProof="0" dirty="0" err="1" smtClean="0"/>
              <a:t>sich</a:t>
            </a:r>
            <a:r>
              <a:rPr lang="en-US" noProof="0" dirty="0" smtClean="0"/>
              <a:t> </a:t>
            </a:r>
            <a:r>
              <a:rPr lang="en-US" noProof="0" dirty="0" err="1" smtClean="0"/>
              <a:t>automatisch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3275382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groß und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61437714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6" name="think-cell Folie" r:id="rId4" imgW="270" imgH="270" progId="TCLayout.ActiveDocument.1">
                  <p:embed/>
                </p:oleObj>
              </mc:Choice>
              <mc:Fallback>
                <p:oleObj name="think-cell Foli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Bildplatzhalter 4"/>
          <p:cNvSpPr>
            <a:spLocks noGrp="1"/>
          </p:cNvSpPr>
          <p:nvPr>
            <p:ph type="pic" sz="quarter" idx="14"/>
          </p:nvPr>
        </p:nvSpPr>
        <p:spPr>
          <a:xfrm>
            <a:off x="0" y="3175"/>
            <a:ext cx="9906000" cy="6854825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de-DE" noProof="0" smtClean="0"/>
              <a:t>Bild durch Klicken auf Symbol hinzufügen</a:t>
            </a:r>
            <a:endParaRPr lang="en-US" noProof="0" dirty="0"/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2197290" y="545251"/>
            <a:ext cx="7331265" cy="743793"/>
          </a:xfrm>
        </p:spPr>
        <p:txBody>
          <a:bodyPr anchor="t" anchorCtr="0"/>
          <a:lstStyle>
            <a:lvl1pPr>
              <a:defRPr baseline="0">
                <a:sym typeface="Wingdings" panose="05000000000000000000" pitchFamily="2" charset="2"/>
              </a:defRPr>
            </a:lvl1pPr>
          </a:lstStyle>
          <a:p>
            <a:r>
              <a:rPr lang="de-AT" noProof="0" smtClean="0"/>
              <a:t>Titel, möglichst auf ruhigem Bildhintergrund </a:t>
            </a:r>
            <a:br>
              <a:rPr lang="de-AT" noProof="0" smtClean="0"/>
            </a:br>
            <a:r>
              <a:rPr lang="de-AT" noProof="0" smtClean="0"/>
              <a:t> bei Bedarf auf weiße Schrift ändern</a:t>
            </a:r>
            <a:endParaRPr lang="de-AT" noProof="0" dirty="0"/>
          </a:p>
        </p:txBody>
      </p:sp>
    </p:spTree>
    <p:extLst>
      <p:ext uri="{BB962C8B-B14F-4D97-AF65-F5344CB8AC3E}">
        <p14:creationId xmlns:p14="http://schemas.microsoft.com/office/powerpoint/2010/main" val="2730718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en-US" noProof="0" dirty="0" err="1" smtClean="0"/>
              <a:t>Überschrift</a:t>
            </a:r>
            <a:r>
              <a:rPr lang="en-US" noProof="0" dirty="0" smtClean="0"/>
              <a:t>, </a:t>
            </a:r>
            <a:r>
              <a:rPr lang="en-US" noProof="0" dirty="0" err="1" smtClean="0"/>
              <a:t>nach</a:t>
            </a:r>
            <a:r>
              <a:rPr lang="en-US" noProof="0" dirty="0" smtClean="0"/>
              <a:t> </a:t>
            </a:r>
            <a:r>
              <a:rPr lang="en-US" noProof="0" dirty="0" err="1" smtClean="0"/>
              <a:t>Möglichkeit</a:t>
            </a:r>
            <a:r>
              <a:rPr lang="en-US" noProof="0" dirty="0" smtClean="0"/>
              <a:t> </a:t>
            </a:r>
            <a:r>
              <a:rPr lang="en-US" noProof="0" dirty="0" err="1" smtClean="0"/>
              <a:t>einzeilig</a:t>
            </a:r>
            <a:endParaRPr lang="en-US" noProof="0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0"/>
          </p:nvPr>
        </p:nvSpPr>
        <p:spPr>
          <a:xfrm>
            <a:off x="8725213" y="6304278"/>
            <a:ext cx="460062" cy="138499"/>
          </a:xfrm>
        </p:spPr>
        <p:txBody>
          <a:bodyPr/>
          <a:lstStyle/>
          <a:p>
            <a:r>
              <a:rPr lang="de-AT" dirty="0" smtClean="0"/>
              <a:t>Page </a:t>
            </a:r>
            <a:fld id="{12B588E4-0580-4920-92CD-EC1C9E43FDE4}" type="slidenum">
              <a:rPr lang="de-AT" smtClean="0"/>
              <a:pPr/>
              <a:t>‹Nr.›</a:t>
            </a:fld>
            <a:endParaRPr lang="de-AT" dirty="0"/>
          </a:p>
        </p:txBody>
      </p:sp>
      <p:sp>
        <p:nvSpPr>
          <p:cNvPr id="5" name="Inhaltsplatzhalter 2"/>
          <p:cNvSpPr>
            <a:spLocks noGrp="1"/>
          </p:cNvSpPr>
          <p:nvPr>
            <p:ph idx="1" hasCustomPrompt="1"/>
          </p:nvPr>
        </p:nvSpPr>
        <p:spPr>
          <a:xfrm>
            <a:off x="722313" y="1983073"/>
            <a:ext cx="7019925" cy="692497"/>
          </a:xfrm>
        </p:spPr>
        <p:txBody>
          <a:bodyPr/>
          <a:lstStyle>
            <a:lvl1pPr>
              <a:lnSpc>
                <a:spcPts val="2700"/>
              </a:lnSpc>
              <a:defRPr sz="2400" baseline="0">
                <a:solidFill>
                  <a:schemeClr val="accent1"/>
                </a:solidFill>
                <a:latin typeface="+mj-lt"/>
              </a:defRPr>
            </a:lvl1pPr>
            <a:lvl2pPr>
              <a:lnSpc>
                <a:spcPts val="2700"/>
              </a:lnSpc>
              <a:defRPr sz="2400"/>
            </a:lvl2pPr>
            <a:lvl3pPr>
              <a:lnSpc>
                <a:spcPts val="2700"/>
              </a:lnSpc>
              <a:defRPr sz="2400"/>
            </a:lvl3pPr>
            <a:lvl4pPr>
              <a:lnSpc>
                <a:spcPts val="2700"/>
              </a:lnSpc>
              <a:defRPr sz="2400"/>
            </a:lvl4pPr>
            <a:lvl5pPr>
              <a:lnSpc>
                <a:spcPts val="2700"/>
              </a:lnSpc>
              <a:defRPr sz="2400"/>
            </a:lvl5pPr>
          </a:lstStyle>
          <a:p>
            <a:pPr lvl="0"/>
            <a:r>
              <a:rPr lang="en-US" noProof="0" dirty="0" err="1" smtClean="0"/>
              <a:t>Bitte</a:t>
            </a:r>
            <a:r>
              <a:rPr lang="en-US" noProof="0" dirty="0" smtClean="0"/>
              <a:t> </a:t>
            </a:r>
            <a:r>
              <a:rPr lang="en-US" noProof="0" dirty="0" err="1" smtClean="0"/>
              <a:t>hier</a:t>
            </a:r>
            <a:r>
              <a:rPr lang="en-US" noProof="0" dirty="0" smtClean="0"/>
              <a:t> das </a:t>
            </a:r>
            <a:r>
              <a:rPr lang="en-US" noProof="0" dirty="0" err="1" smtClean="0"/>
              <a:t>Zitat</a:t>
            </a:r>
            <a:r>
              <a:rPr lang="en-US" noProof="0" dirty="0" smtClean="0"/>
              <a:t> </a:t>
            </a:r>
            <a:r>
              <a:rPr lang="en-US" noProof="0" dirty="0" err="1" smtClean="0"/>
              <a:t>eingeben</a:t>
            </a:r>
            <a:r>
              <a:rPr lang="en-US" noProof="0" dirty="0" smtClean="0"/>
              <a:t> -</a:t>
            </a:r>
            <a:br>
              <a:rPr lang="en-US" noProof="0" dirty="0" smtClean="0"/>
            </a:br>
            <a:r>
              <a:rPr lang="en-US" noProof="0" dirty="0" smtClean="0"/>
              <a:t>das </a:t>
            </a:r>
            <a:r>
              <a:rPr lang="en-US" noProof="0" dirty="0" err="1" smtClean="0"/>
              <a:t>Textfeld</a:t>
            </a:r>
            <a:r>
              <a:rPr lang="en-US" noProof="0" dirty="0" smtClean="0"/>
              <a:t> </a:t>
            </a:r>
            <a:r>
              <a:rPr lang="en-US" noProof="0" dirty="0" err="1" smtClean="0"/>
              <a:t>erweitert</a:t>
            </a:r>
            <a:r>
              <a:rPr lang="en-US" noProof="0" dirty="0" smtClean="0"/>
              <a:t> </a:t>
            </a:r>
            <a:r>
              <a:rPr lang="en-US" noProof="0" dirty="0" err="1" smtClean="0"/>
              <a:t>sich</a:t>
            </a:r>
            <a:r>
              <a:rPr lang="en-US" noProof="0" dirty="0" smtClean="0"/>
              <a:t> </a:t>
            </a:r>
            <a:r>
              <a:rPr lang="en-US" noProof="0" dirty="0" err="1" smtClean="0"/>
              <a:t>automatisch</a:t>
            </a:r>
            <a:r>
              <a:rPr lang="en-US" noProof="0" dirty="0" smtClean="0"/>
              <a:t> 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7132945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007844364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66" name="think-cell Folie" r:id="rId4" imgW="270" imgH="270" progId="TCLayout.ActiveDocument.1">
                  <p:embed/>
                </p:oleObj>
              </mc:Choice>
              <mc:Fallback>
                <p:oleObj name="think-cell Foli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noProof="0" dirty="0" err="1" smtClean="0"/>
              <a:t>Überschrift</a:t>
            </a:r>
            <a:r>
              <a:rPr lang="en-US" noProof="0" dirty="0" smtClean="0"/>
              <a:t>, </a:t>
            </a:r>
            <a:r>
              <a:rPr lang="en-US" noProof="0" dirty="0" err="1" smtClean="0"/>
              <a:t>nach</a:t>
            </a:r>
            <a:r>
              <a:rPr lang="en-US" noProof="0" dirty="0" smtClean="0"/>
              <a:t> </a:t>
            </a:r>
            <a:r>
              <a:rPr lang="en-US" noProof="0" dirty="0" err="1" smtClean="0"/>
              <a:t>Möglichkeit</a:t>
            </a:r>
            <a:r>
              <a:rPr lang="en-US" noProof="0" dirty="0" smtClean="0"/>
              <a:t> </a:t>
            </a:r>
            <a:r>
              <a:rPr lang="en-US" noProof="0" dirty="0" err="1" smtClean="0"/>
              <a:t>einzeilig</a:t>
            </a:r>
            <a:endParaRPr lang="en-US" noProof="0" dirty="0"/>
          </a:p>
        </p:txBody>
      </p:sp>
      <p:sp>
        <p:nvSpPr>
          <p:cNvPr id="3" name="Inhaltsplatzhalter 2"/>
          <p:cNvSpPr>
            <a:spLocks noGrp="1"/>
          </p:cNvSpPr>
          <p:nvPr>
            <p:ph idx="1" hasCustomPrompt="1"/>
          </p:nvPr>
        </p:nvSpPr>
        <p:spPr>
          <a:xfrm>
            <a:off x="5043488" y="2023576"/>
            <a:ext cx="4140200" cy="1603003"/>
          </a:xfrm>
        </p:spPr>
        <p:txBody>
          <a:bodyPr/>
          <a:lstStyle>
            <a:lvl1pPr>
              <a:defRPr b="1" baseline="0">
                <a:solidFill>
                  <a:schemeClr val="accent1"/>
                </a:solidFill>
                <a:sym typeface="Wingdings" panose="05000000000000000000" pitchFamily="2" charset="2"/>
              </a:defRPr>
            </a:lvl1pPr>
            <a:lvl2pPr marL="0" indent="0">
              <a:buNone/>
              <a:defRPr baseline="0"/>
            </a:lvl2pPr>
          </a:lstStyle>
          <a:p>
            <a:pPr lvl="0"/>
            <a:r>
              <a:rPr lang="en-US" noProof="0" dirty="0" err="1" smtClean="0"/>
              <a:t>Zwischenüberschrift</a:t>
            </a:r>
            <a:r>
              <a:rPr lang="en-US" noProof="0" dirty="0" smtClean="0"/>
              <a:t> – </a:t>
            </a:r>
            <a:r>
              <a:rPr lang="en-US" noProof="0" dirty="0" err="1" smtClean="0"/>
              <a:t>mit</a:t>
            </a:r>
            <a:r>
              <a:rPr lang="en-US" noProof="0" dirty="0" smtClean="0"/>
              <a:t> Start  </a:t>
            </a:r>
            <a:r>
              <a:rPr lang="en-US" noProof="0" dirty="0" err="1" smtClean="0"/>
              <a:t>Absatz</a:t>
            </a:r>
            <a:r>
              <a:rPr lang="en-US" noProof="0" dirty="0" smtClean="0"/>
              <a:t> </a:t>
            </a:r>
            <a:r>
              <a:rPr lang="en-US" noProof="0" dirty="0" err="1" smtClean="0"/>
              <a:t>einrücken</a:t>
            </a:r>
            <a:r>
              <a:rPr lang="en-US" noProof="0" dirty="0" smtClean="0"/>
              <a:t> in </a:t>
            </a:r>
            <a:r>
              <a:rPr lang="en-US" noProof="0" dirty="0" err="1" smtClean="0"/>
              <a:t>Textbereich</a:t>
            </a:r>
            <a:r>
              <a:rPr lang="en-US" noProof="0" dirty="0" smtClean="0"/>
              <a:t> </a:t>
            </a:r>
            <a:r>
              <a:rPr lang="en-US" noProof="0" dirty="0" err="1" smtClean="0"/>
              <a:t>wechseln</a:t>
            </a:r>
            <a:endParaRPr lang="en-US" noProof="0" dirty="0" smtClean="0"/>
          </a:p>
          <a:p>
            <a:pPr lvl="1"/>
            <a:r>
              <a:rPr lang="en-US" noProof="0" dirty="0" smtClean="0"/>
              <a:t>Ab </a:t>
            </a:r>
            <a:r>
              <a:rPr lang="en-US" noProof="0" dirty="0" err="1" smtClean="0"/>
              <a:t>hier</a:t>
            </a:r>
            <a:r>
              <a:rPr lang="en-US" noProof="0" dirty="0" smtClean="0"/>
              <a:t> </a:t>
            </a:r>
            <a:r>
              <a:rPr lang="en-US" noProof="0" dirty="0" err="1" smtClean="0"/>
              <a:t>können</a:t>
            </a:r>
            <a:r>
              <a:rPr lang="en-US" noProof="0" dirty="0" smtClean="0"/>
              <a:t> </a:t>
            </a:r>
            <a:r>
              <a:rPr lang="en-US" noProof="0" dirty="0" err="1" smtClean="0"/>
              <a:t>Sie</a:t>
            </a:r>
            <a:r>
              <a:rPr lang="en-US" noProof="0" dirty="0" smtClean="0"/>
              <a:t> </a:t>
            </a:r>
            <a:r>
              <a:rPr lang="en-US" noProof="0" dirty="0" err="1" smtClean="0"/>
              <a:t>Bildbeschriebungen</a:t>
            </a:r>
            <a:r>
              <a:rPr lang="en-US" noProof="0" dirty="0" smtClean="0"/>
              <a:t> </a:t>
            </a:r>
            <a:r>
              <a:rPr lang="en-US" noProof="0" dirty="0" err="1" smtClean="0"/>
              <a:t>eingeben</a:t>
            </a:r>
            <a:endParaRPr lang="en-US" noProof="0" dirty="0" smtClean="0"/>
          </a:p>
        </p:txBody>
      </p:sp>
      <p:sp>
        <p:nvSpPr>
          <p:cNvPr id="10" name="Inhaltsplatzhalter 2"/>
          <p:cNvSpPr>
            <a:spLocks noGrp="1"/>
          </p:cNvSpPr>
          <p:nvPr>
            <p:ph idx="13" hasCustomPrompt="1"/>
          </p:nvPr>
        </p:nvSpPr>
        <p:spPr>
          <a:xfrm>
            <a:off x="723900" y="5627037"/>
            <a:ext cx="4140200" cy="205184"/>
          </a:xfrm>
        </p:spPr>
        <p:txBody>
          <a:bodyPr/>
          <a:lstStyle>
            <a:lvl1pPr>
              <a:lnSpc>
                <a:spcPts val="1600"/>
              </a:lnSpc>
              <a:defRPr sz="1400"/>
            </a:lvl1pPr>
            <a:lvl2pPr>
              <a:lnSpc>
                <a:spcPts val="1600"/>
              </a:lnSpc>
              <a:defRPr sz="1400"/>
            </a:lvl2pPr>
            <a:lvl3pPr>
              <a:lnSpc>
                <a:spcPts val="1600"/>
              </a:lnSpc>
              <a:defRPr sz="1400"/>
            </a:lvl3pPr>
            <a:lvl4pPr>
              <a:lnSpc>
                <a:spcPts val="1600"/>
              </a:lnSpc>
              <a:defRPr sz="1400"/>
            </a:lvl4pPr>
            <a:lvl5pPr>
              <a:lnSpc>
                <a:spcPts val="1600"/>
              </a:lnSpc>
              <a:defRPr sz="1400"/>
            </a:lvl5pPr>
          </a:lstStyle>
          <a:p>
            <a:pPr lvl="0"/>
            <a:r>
              <a:rPr lang="en-US" noProof="0" dirty="0" err="1" smtClean="0"/>
              <a:t>Bildblegende</a:t>
            </a:r>
            <a:r>
              <a:rPr lang="en-US" noProof="0" dirty="0" smtClean="0"/>
              <a:t> </a:t>
            </a:r>
            <a:r>
              <a:rPr lang="en-US" noProof="0" dirty="0" err="1" smtClean="0"/>
              <a:t>bitte</a:t>
            </a:r>
            <a:r>
              <a:rPr lang="en-US" noProof="0" dirty="0" smtClean="0"/>
              <a:t> </a:t>
            </a:r>
            <a:r>
              <a:rPr lang="en-US" noProof="0" dirty="0" err="1" smtClean="0"/>
              <a:t>hier</a:t>
            </a:r>
            <a:r>
              <a:rPr lang="en-US" noProof="0" dirty="0" smtClean="0"/>
              <a:t> </a:t>
            </a:r>
            <a:r>
              <a:rPr lang="en-US" noProof="0" dirty="0" err="1" smtClean="0"/>
              <a:t>eingeben</a:t>
            </a:r>
            <a:endParaRPr lang="en-US" noProof="0" dirty="0"/>
          </a:p>
        </p:txBody>
      </p:sp>
      <p:sp>
        <p:nvSpPr>
          <p:cNvPr id="5" name="Bildplatzhalter 4"/>
          <p:cNvSpPr>
            <a:spLocks noGrp="1"/>
          </p:cNvSpPr>
          <p:nvPr>
            <p:ph type="pic" sz="quarter" idx="14"/>
          </p:nvPr>
        </p:nvSpPr>
        <p:spPr>
          <a:xfrm>
            <a:off x="722313" y="1951038"/>
            <a:ext cx="4141787" cy="3508375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de-DE" noProof="0" smtClean="0"/>
              <a:t>Bild durch Klicken auf Symbol hinzufügen</a:t>
            </a:r>
            <a:endParaRPr lang="en-US" noProof="0" dirty="0"/>
          </a:p>
        </p:txBody>
      </p:sp>
      <p:sp>
        <p:nvSpPr>
          <p:cNvPr id="11" name="Foliennummernplatzhalter 10"/>
          <p:cNvSpPr>
            <a:spLocks noGrp="1"/>
          </p:cNvSpPr>
          <p:nvPr>
            <p:ph type="sldNum" sz="quarter" idx="15"/>
          </p:nvPr>
        </p:nvSpPr>
        <p:spPr>
          <a:xfrm>
            <a:off x="8725214" y="6304278"/>
            <a:ext cx="460061" cy="138499"/>
          </a:xfrm>
        </p:spPr>
        <p:txBody>
          <a:bodyPr/>
          <a:lstStyle/>
          <a:p>
            <a:r>
              <a:rPr lang="de-AT" dirty="0" smtClean="0"/>
              <a:t>Page </a:t>
            </a:r>
            <a:fld id="{12B588E4-0580-4920-92CD-EC1C9E43FDE4}" type="slidenum">
              <a:rPr lang="de-AT" smtClean="0"/>
              <a:pPr/>
              <a:t>‹Nr.›</a:t>
            </a:fld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5630576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Objekte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293283284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1" name="think-cell Folie" r:id="rId4" imgW="270" imgH="270" progId="TCLayout.ActiveDocument.1">
                  <p:embed/>
                </p:oleObj>
              </mc:Choice>
              <mc:Fallback>
                <p:oleObj name="think-cell Foli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 smtClean="0"/>
              <a:t>Überschrift, nach Möglichkeit einzeilig</a:t>
            </a:r>
            <a:endParaRPr lang="de-AT" noProof="0" dirty="0"/>
          </a:p>
        </p:txBody>
      </p:sp>
      <p:sp>
        <p:nvSpPr>
          <p:cNvPr id="9" name="Inhaltsplatzhalter 8"/>
          <p:cNvSpPr>
            <a:spLocks noGrp="1"/>
          </p:cNvSpPr>
          <p:nvPr>
            <p:ph sz="quarter" idx="15"/>
          </p:nvPr>
        </p:nvSpPr>
        <p:spPr>
          <a:xfrm>
            <a:off x="722313" y="1951038"/>
            <a:ext cx="2700337" cy="1587690"/>
          </a:xfrm>
          <a:solidFill>
            <a:schemeClr val="bg2"/>
          </a:solidFill>
        </p:spPr>
        <p:txBody>
          <a:bodyPr>
            <a:noAutofit/>
          </a:bodyPr>
          <a:lstStyle/>
          <a:p>
            <a:pPr lvl="0"/>
            <a:r>
              <a:rPr lang="de-DE" noProof="0" smtClean="0"/>
              <a:t>Textmasterformat bearbeiten</a:t>
            </a:r>
          </a:p>
        </p:txBody>
      </p:sp>
      <p:sp>
        <p:nvSpPr>
          <p:cNvPr id="15" name="Inhaltsplatzhalter 8"/>
          <p:cNvSpPr>
            <a:spLocks noGrp="1"/>
          </p:cNvSpPr>
          <p:nvPr>
            <p:ph sz="quarter" idx="16"/>
          </p:nvPr>
        </p:nvSpPr>
        <p:spPr>
          <a:xfrm>
            <a:off x="3603625" y="1951038"/>
            <a:ext cx="2700337" cy="1587690"/>
          </a:xfrm>
          <a:solidFill>
            <a:schemeClr val="bg2"/>
          </a:solidFill>
        </p:spPr>
        <p:txBody>
          <a:bodyPr>
            <a:noAutofit/>
          </a:bodyPr>
          <a:lstStyle/>
          <a:p>
            <a:pPr lvl="0"/>
            <a:r>
              <a:rPr lang="de-DE" noProof="0" smtClean="0"/>
              <a:t>Textmasterformat bearbeiten</a:t>
            </a:r>
          </a:p>
        </p:txBody>
      </p:sp>
      <p:sp>
        <p:nvSpPr>
          <p:cNvPr id="16" name="Inhaltsplatzhalter 8"/>
          <p:cNvSpPr>
            <a:spLocks noGrp="1"/>
          </p:cNvSpPr>
          <p:nvPr>
            <p:ph sz="quarter" idx="17"/>
          </p:nvPr>
        </p:nvSpPr>
        <p:spPr>
          <a:xfrm>
            <a:off x="6484938" y="1951038"/>
            <a:ext cx="2700337" cy="1587690"/>
          </a:xfrm>
          <a:solidFill>
            <a:schemeClr val="bg2"/>
          </a:solidFill>
        </p:spPr>
        <p:txBody>
          <a:bodyPr>
            <a:noAutofit/>
          </a:bodyPr>
          <a:lstStyle/>
          <a:p>
            <a:pPr lvl="0"/>
            <a:r>
              <a:rPr lang="de-DE" noProof="0" smtClean="0"/>
              <a:t>Textmasterformat bearbeiten</a:t>
            </a:r>
          </a:p>
        </p:txBody>
      </p:sp>
      <p:sp>
        <p:nvSpPr>
          <p:cNvPr id="13" name="Foliennummernplatzhalter 12"/>
          <p:cNvSpPr>
            <a:spLocks noGrp="1"/>
          </p:cNvSpPr>
          <p:nvPr>
            <p:ph type="sldNum" sz="quarter" idx="18"/>
          </p:nvPr>
        </p:nvSpPr>
        <p:spPr>
          <a:xfrm>
            <a:off x="8725213" y="6304278"/>
            <a:ext cx="460062" cy="138499"/>
          </a:xfrm>
        </p:spPr>
        <p:txBody>
          <a:bodyPr/>
          <a:lstStyle/>
          <a:p>
            <a:r>
              <a:rPr lang="de-AT" dirty="0" smtClean="0"/>
              <a:t>Page </a:t>
            </a:r>
            <a:fld id="{12B588E4-0580-4920-92CD-EC1C9E43FDE4}" type="slidenum">
              <a:rPr lang="de-AT" smtClean="0"/>
              <a:pPr/>
              <a:t>‹Nr.›</a:t>
            </a:fld>
            <a:endParaRPr lang="de-AT" dirty="0"/>
          </a:p>
        </p:txBody>
      </p:sp>
      <p:sp>
        <p:nvSpPr>
          <p:cNvPr id="17" name="Textplatzhalter 16"/>
          <p:cNvSpPr>
            <a:spLocks noGrp="1"/>
          </p:cNvSpPr>
          <p:nvPr>
            <p:ph type="body" sz="quarter" idx="19" hasCustomPrompt="1"/>
          </p:nvPr>
        </p:nvSpPr>
        <p:spPr>
          <a:xfrm>
            <a:off x="722313" y="3770080"/>
            <a:ext cx="2700337" cy="961802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 marL="0" indent="0">
              <a:buNone/>
              <a:defRPr baseline="0"/>
            </a:lvl2pPr>
          </a:lstStyle>
          <a:p>
            <a:pPr lvl="0"/>
            <a:r>
              <a:rPr lang="en-US" noProof="0" dirty="0" err="1" smtClean="0"/>
              <a:t>Zwischenüberschrift</a:t>
            </a:r>
            <a:endParaRPr lang="en-US" noProof="0" dirty="0" smtClean="0"/>
          </a:p>
          <a:p>
            <a:pPr lvl="1"/>
            <a:r>
              <a:rPr lang="en-US" noProof="0" dirty="0" err="1" smtClean="0"/>
              <a:t>Beschreibung</a:t>
            </a:r>
            <a:r>
              <a:rPr lang="en-US" noProof="0" dirty="0" smtClean="0"/>
              <a:t> der </a:t>
            </a:r>
            <a:r>
              <a:rPr lang="en-US" noProof="0" dirty="0" err="1" smtClean="0"/>
              <a:t>Grafik</a:t>
            </a:r>
            <a:r>
              <a:rPr lang="en-US" noProof="0" dirty="0" smtClean="0"/>
              <a:t> </a:t>
            </a:r>
            <a:r>
              <a:rPr lang="en-US" noProof="0" dirty="0" err="1" smtClean="0"/>
              <a:t>oder</a:t>
            </a:r>
            <a:r>
              <a:rPr lang="en-US" noProof="0" dirty="0" smtClean="0"/>
              <a:t> des </a:t>
            </a:r>
            <a:r>
              <a:rPr lang="en-US" noProof="0" dirty="0" err="1" smtClean="0"/>
              <a:t>Bildes</a:t>
            </a:r>
            <a:endParaRPr lang="en-US" noProof="0" dirty="0" smtClean="0"/>
          </a:p>
        </p:txBody>
      </p:sp>
      <p:sp>
        <p:nvSpPr>
          <p:cNvPr id="20" name="Textplatzhalter 16"/>
          <p:cNvSpPr>
            <a:spLocks noGrp="1"/>
          </p:cNvSpPr>
          <p:nvPr>
            <p:ph type="body" sz="quarter" idx="20" hasCustomPrompt="1"/>
          </p:nvPr>
        </p:nvSpPr>
        <p:spPr>
          <a:xfrm>
            <a:off x="3603625" y="3770080"/>
            <a:ext cx="2700337" cy="961802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noProof="0" dirty="0" err="1" smtClean="0"/>
              <a:t>Zwischenüberschrift</a:t>
            </a:r>
            <a:endParaRPr lang="en-US" noProof="0" dirty="0" smtClean="0"/>
          </a:p>
          <a:p>
            <a:pPr lvl="1"/>
            <a:r>
              <a:rPr lang="en-US" noProof="0" dirty="0" err="1" smtClean="0"/>
              <a:t>Beschreibung</a:t>
            </a:r>
            <a:r>
              <a:rPr lang="en-US" noProof="0" dirty="0" smtClean="0"/>
              <a:t> der </a:t>
            </a:r>
            <a:r>
              <a:rPr lang="en-US" noProof="0" dirty="0" err="1" smtClean="0"/>
              <a:t>Grafik</a:t>
            </a:r>
            <a:r>
              <a:rPr lang="en-US" noProof="0" dirty="0" smtClean="0"/>
              <a:t> </a:t>
            </a:r>
            <a:r>
              <a:rPr lang="en-US" noProof="0" dirty="0" err="1" smtClean="0"/>
              <a:t>oder</a:t>
            </a:r>
            <a:r>
              <a:rPr lang="en-US" noProof="0" dirty="0" smtClean="0"/>
              <a:t> des </a:t>
            </a:r>
            <a:r>
              <a:rPr lang="en-US" noProof="0" dirty="0" err="1" smtClean="0"/>
              <a:t>Bildes</a:t>
            </a:r>
            <a:endParaRPr lang="en-US" noProof="0" dirty="0" smtClean="0"/>
          </a:p>
        </p:txBody>
      </p:sp>
      <p:sp>
        <p:nvSpPr>
          <p:cNvPr id="21" name="Textplatzhalter 16"/>
          <p:cNvSpPr>
            <a:spLocks noGrp="1"/>
          </p:cNvSpPr>
          <p:nvPr>
            <p:ph type="body" sz="quarter" idx="21" hasCustomPrompt="1"/>
          </p:nvPr>
        </p:nvSpPr>
        <p:spPr>
          <a:xfrm>
            <a:off x="6484938" y="3770080"/>
            <a:ext cx="2700337" cy="961802"/>
          </a:xfrm>
        </p:spPr>
        <p:txBody>
          <a:bodyPr/>
          <a:lstStyle>
            <a:lvl1pPr>
              <a:defRPr b="1">
                <a:solidFill>
                  <a:schemeClr val="accent1"/>
                </a:solidFill>
              </a:defRPr>
            </a:lvl1pPr>
            <a:lvl2pPr marL="0" indent="0">
              <a:buNone/>
              <a:defRPr/>
            </a:lvl2pPr>
          </a:lstStyle>
          <a:p>
            <a:pPr lvl="0"/>
            <a:r>
              <a:rPr lang="en-US" noProof="0" dirty="0" err="1" smtClean="0"/>
              <a:t>Zwischenüberschrift</a:t>
            </a:r>
            <a:endParaRPr lang="en-US" noProof="0" dirty="0" smtClean="0"/>
          </a:p>
          <a:p>
            <a:pPr lvl="1"/>
            <a:r>
              <a:rPr lang="en-US" noProof="0" dirty="0" err="1" smtClean="0"/>
              <a:t>Beschreibung</a:t>
            </a:r>
            <a:r>
              <a:rPr lang="en-US" noProof="0" dirty="0" smtClean="0"/>
              <a:t> der </a:t>
            </a:r>
            <a:r>
              <a:rPr lang="en-US" noProof="0" dirty="0" err="1" smtClean="0"/>
              <a:t>Grafik</a:t>
            </a:r>
            <a:r>
              <a:rPr lang="en-US" noProof="0" dirty="0" smtClean="0"/>
              <a:t> </a:t>
            </a:r>
            <a:r>
              <a:rPr lang="en-US" noProof="0" dirty="0" err="1" smtClean="0"/>
              <a:t>oder</a:t>
            </a:r>
            <a:r>
              <a:rPr lang="en-US" noProof="0" dirty="0" smtClean="0"/>
              <a:t> des </a:t>
            </a:r>
            <a:r>
              <a:rPr lang="en-US" noProof="0" dirty="0" err="1" smtClean="0"/>
              <a:t>Bildes</a:t>
            </a:r>
            <a:endParaRPr lang="en-US" noProof="0" dirty="0" smtClean="0"/>
          </a:p>
        </p:txBody>
      </p:sp>
    </p:spTree>
    <p:extLst>
      <p:ext uri="{BB962C8B-B14F-4D97-AF65-F5344CB8AC3E}">
        <p14:creationId xmlns:p14="http://schemas.microsoft.com/office/powerpoint/2010/main" val="2551894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Fotos und Bildle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kt 7" hidden="1"/>
          <p:cNvGraphicFramePr>
            <a:graphicFrameLocks noChangeAspect="1"/>
          </p:cNvGraphicFramePr>
          <p:nvPr userDrawn="1"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40850041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2" name="think-cell Folie" r:id="rId4" imgW="270" imgH="270" progId="TCLayout.ActiveDocument.1">
                  <p:embed/>
                </p:oleObj>
              </mc:Choice>
              <mc:Fallback>
                <p:oleObj name="think-cell Foli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Inhaltsplatzhalter 2"/>
          <p:cNvSpPr>
            <a:spLocks noGrp="1"/>
          </p:cNvSpPr>
          <p:nvPr>
            <p:ph idx="13" hasCustomPrompt="1"/>
          </p:nvPr>
        </p:nvSpPr>
        <p:spPr>
          <a:xfrm>
            <a:off x="723899" y="5801425"/>
            <a:ext cx="8458995" cy="410369"/>
          </a:xfrm>
        </p:spPr>
        <p:txBody>
          <a:bodyPr>
            <a:spAutoFit/>
          </a:bodyPr>
          <a:lstStyle>
            <a:lvl1pPr>
              <a:lnSpc>
                <a:spcPts val="1600"/>
              </a:lnSpc>
              <a:defRPr sz="1400" baseline="0"/>
            </a:lvl1pPr>
            <a:lvl2pPr>
              <a:lnSpc>
                <a:spcPts val="1600"/>
              </a:lnSpc>
              <a:defRPr sz="1400"/>
            </a:lvl2pPr>
            <a:lvl3pPr>
              <a:lnSpc>
                <a:spcPts val="1600"/>
              </a:lnSpc>
              <a:defRPr sz="1400"/>
            </a:lvl3pPr>
            <a:lvl4pPr>
              <a:lnSpc>
                <a:spcPts val="1600"/>
              </a:lnSpc>
              <a:defRPr sz="1400"/>
            </a:lvl4pPr>
            <a:lvl5pPr>
              <a:lnSpc>
                <a:spcPts val="1600"/>
              </a:lnSpc>
              <a:defRPr sz="1400"/>
            </a:lvl5pPr>
          </a:lstStyle>
          <a:p>
            <a:pPr lvl="0"/>
            <a:r>
              <a:rPr lang="en-US" noProof="0" dirty="0" err="1" smtClean="0"/>
              <a:t>Bildlegende</a:t>
            </a:r>
            <a:r>
              <a:rPr lang="en-US" noProof="0" dirty="0" smtClean="0"/>
              <a:t> </a:t>
            </a:r>
            <a:r>
              <a:rPr lang="en-US" noProof="0" dirty="0" err="1" smtClean="0"/>
              <a:t>bitte</a:t>
            </a:r>
            <a:r>
              <a:rPr lang="en-US" noProof="0" dirty="0" smtClean="0"/>
              <a:t> </a:t>
            </a:r>
            <a:r>
              <a:rPr lang="en-US" noProof="0" dirty="0" err="1" smtClean="0"/>
              <a:t>hier</a:t>
            </a:r>
            <a:r>
              <a:rPr lang="en-US" noProof="0" dirty="0" smtClean="0"/>
              <a:t> </a:t>
            </a:r>
            <a:r>
              <a:rPr lang="en-US" noProof="0" dirty="0" err="1" smtClean="0"/>
              <a:t>eingeben</a:t>
            </a:r>
            <a:r>
              <a:rPr lang="en-US" noProof="0" dirty="0" smtClean="0"/>
              <a:t> </a:t>
            </a:r>
            <a:br>
              <a:rPr lang="en-US" noProof="0" dirty="0" smtClean="0"/>
            </a:br>
            <a:r>
              <a:rPr lang="en-US" noProof="0" dirty="0" smtClean="0"/>
              <a:t>– </a:t>
            </a:r>
            <a:r>
              <a:rPr lang="en-US" noProof="0" dirty="0" err="1" smtClean="0"/>
              <a:t>Textfeld</a:t>
            </a:r>
            <a:r>
              <a:rPr lang="en-US" noProof="0" dirty="0" smtClean="0"/>
              <a:t> </a:t>
            </a:r>
            <a:r>
              <a:rPr lang="en-US" noProof="0" dirty="0" err="1" smtClean="0"/>
              <a:t>erweitert</a:t>
            </a:r>
            <a:r>
              <a:rPr lang="en-US" noProof="0" dirty="0" smtClean="0"/>
              <a:t> </a:t>
            </a:r>
            <a:r>
              <a:rPr lang="en-US" noProof="0" dirty="0" err="1" smtClean="0"/>
              <a:t>sich</a:t>
            </a:r>
            <a:r>
              <a:rPr lang="en-US" noProof="0" dirty="0" smtClean="0"/>
              <a:t> </a:t>
            </a:r>
            <a:r>
              <a:rPr lang="en-US" noProof="0" dirty="0" err="1" smtClean="0"/>
              <a:t>automatisch</a:t>
            </a:r>
            <a:endParaRPr lang="en-US" noProof="0" dirty="0"/>
          </a:p>
        </p:txBody>
      </p:sp>
      <p:sp>
        <p:nvSpPr>
          <p:cNvPr id="5" name="Bildplatzhalter 4"/>
          <p:cNvSpPr>
            <a:spLocks noGrp="1"/>
          </p:cNvSpPr>
          <p:nvPr>
            <p:ph type="pic" sz="quarter" idx="14"/>
          </p:nvPr>
        </p:nvSpPr>
        <p:spPr>
          <a:xfrm>
            <a:off x="722313" y="1951037"/>
            <a:ext cx="2700337" cy="1770297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de-DE" noProof="0" smtClean="0"/>
              <a:t>Bild durch Klicken auf Symbol hinzufügen</a:t>
            </a:r>
            <a:endParaRPr lang="de-AT" noProof="0" dirty="0"/>
          </a:p>
        </p:txBody>
      </p:sp>
      <p:sp>
        <p:nvSpPr>
          <p:cNvPr id="11" name="Bildplatzhalter 4"/>
          <p:cNvSpPr>
            <a:spLocks noGrp="1"/>
          </p:cNvSpPr>
          <p:nvPr>
            <p:ph type="pic" sz="quarter" idx="15"/>
          </p:nvPr>
        </p:nvSpPr>
        <p:spPr>
          <a:xfrm>
            <a:off x="722313" y="3901334"/>
            <a:ext cx="2700337" cy="1770297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de-DE" noProof="0" smtClean="0"/>
              <a:t>Bild durch Klicken auf Symbol hinzufügen</a:t>
            </a:r>
            <a:endParaRPr lang="de-AT" noProof="0" dirty="0"/>
          </a:p>
        </p:txBody>
      </p:sp>
      <p:sp>
        <p:nvSpPr>
          <p:cNvPr id="13" name="Bildplatzhalter 4"/>
          <p:cNvSpPr>
            <a:spLocks noGrp="1"/>
          </p:cNvSpPr>
          <p:nvPr>
            <p:ph type="pic" sz="quarter" idx="16"/>
          </p:nvPr>
        </p:nvSpPr>
        <p:spPr>
          <a:xfrm>
            <a:off x="3602038" y="1951037"/>
            <a:ext cx="2700337" cy="1770297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de-DE" noProof="0" smtClean="0"/>
              <a:t>Bild durch Klicken auf Symbol hinzufügen</a:t>
            </a:r>
            <a:endParaRPr lang="de-AT" noProof="0" dirty="0"/>
          </a:p>
        </p:txBody>
      </p:sp>
      <p:sp>
        <p:nvSpPr>
          <p:cNvPr id="14" name="Bildplatzhalter 4"/>
          <p:cNvSpPr>
            <a:spLocks noGrp="1"/>
          </p:cNvSpPr>
          <p:nvPr>
            <p:ph type="pic" sz="quarter" idx="17"/>
          </p:nvPr>
        </p:nvSpPr>
        <p:spPr>
          <a:xfrm>
            <a:off x="3602038" y="3901334"/>
            <a:ext cx="2700337" cy="1770297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de-DE" noProof="0" smtClean="0"/>
              <a:t>Bild durch Klicken auf Symbol hinzufügen</a:t>
            </a:r>
            <a:endParaRPr lang="de-AT" noProof="0" dirty="0"/>
          </a:p>
        </p:txBody>
      </p:sp>
      <p:sp>
        <p:nvSpPr>
          <p:cNvPr id="15" name="Bildplatzhalter 4"/>
          <p:cNvSpPr>
            <a:spLocks noGrp="1"/>
          </p:cNvSpPr>
          <p:nvPr>
            <p:ph type="pic" sz="quarter" idx="18"/>
          </p:nvPr>
        </p:nvSpPr>
        <p:spPr>
          <a:xfrm>
            <a:off x="6484938" y="1951037"/>
            <a:ext cx="2700337" cy="1770297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de-DE" noProof="0" smtClean="0"/>
              <a:t>Bild durch Klicken auf Symbol hinzufügen</a:t>
            </a:r>
            <a:endParaRPr lang="de-AT" noProof="0" dirty="0"/>
          </a:p>
        </p:txBody>
      </p:sp>
      <p:sp>
        <p:nvSpPr>
          <p:cNvPr id="16" name="Bildplatzhalter 4"/>
          <p:cNvSpPr>
            <a:spLocks noGrp="1"/>
          </p:cNvSpPr>
          <p:nvPr>
            <p:ph type="pic" sz="quarter" idx="19"/>
          </p:nvPr>
        </p:nvSpPr>
        <p:spPr>
          <a:xfrm>
            <a:off x="6484938" y="3901334"/>
            <a:ext cx="2700337" cy="1770297"/>
          </a:xfrm>
          <a:solidFill>
            <a:schemeClr val="bg2"/>
          </a:solidFill>
        </p:spPr>
        <p:txBody>
          <a:bodyPr>
            <a:noAutofit/>
          </a:bodyPr>
          <a:lstStyle/>
          <a:p>
            <a:r>
              <a:rPr lang="de-DE" noProof="0" smtClean="0"/>
              <a:t>Bild durch Klicken auf Symbol hinzufügen</a:t>
            </a:r>
            <a:endParaRPr lang="de-AT" noProof="0" dirty="0"/>
          </a:p>
        </p:txBody>
      </p:sp>
      <p:sp>
        <p:nvSpPr>
          <p:cNvPr id="12" name="Foliennummernplatzhalter 11"/>
          <p:cNvSpPr>
            <a:spLocks noGrp="1"/>
          </p:cNvSpPr>
          <p:nvPr>
            <p:ph type="sldNum" sz="quarter" idx="20"/>
          </p:nvPr>
        </p:nvSpPr>
        <p:spPr>
          <a:xfrm>
            <a:off x="8725214" y="6304278"/>
            <a:ext cx="460061" cy="138499"/>
          </a:xfrm>
        </p:spPr>
        <p:txBody>
          <a:bodyPr/>
          <a:lstStyle/>
          <a:p>
            <a:r>
              <a:rPr lang="de-AT" dirty="0" smtClean="0"/>
              <a:t>Page </a:t>
            </a:r>
            <a:fld id="{12B588E4-0580-4920-92CD-EC1C9E43FDE4}" type="slidenum">
              <a:rPr lang="de-AT" smtClean="0"/>
              <a:pPr/>
              <a:t>‹Nr.›</a:t>
            </a:fld>
            <a:endParaRPr lang="de-AT" dirty="0"/>
          </a:p>
        </p:txBody>
      </p:sp>
      <p:sp>
        <p:nvSpPr>
          <p:cNvPr id="3" name="Titel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dirty="0" smtClean="0"/>
              <a:t>Überschrift, </a:t>
            </a:r>
            <a:r>
              <a:rPr lang="en-US" noProof="0" dirty="0" err="1" smtClean="0"/>
              <a:t>nach</a:t>
            </a:r>
            <a:r>
              <a:rPr lang="de-DE" dirty="0" smtClean="0"/>
              <a:t> Möglichkeit einzeilig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8130324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20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kt 6" hidden="1"/>
          <p:cNvGraphicFramePr>
            <a:graphicFrameLocks noChangeAspect="1"/>
          </p:cNvGraphicFramePr>
          <p:nvPr>
            <p:custDataLst>
              <p:tags r:id="rId18"/>
            </p:custDataLst>
            <p:extLst>
              <p:ext uri="{D42A27DB-BD31-4B8C-83A1-F6EECF244321}">
                <p14:modId xmlns:p14="http://schemas.microsoft.com/office/powerpoint/2010/main" val="3537320500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62" name="think-cell Folie" r:id="rId19" imgW="270" imgH="270" progId="TCLayout.ActiveDocument.1">
                  <p:embed/>
                </p:oleObj>
              </mc:Choice>
              <mc:Fallback>
                <p:oleObj name="think-cell Folie" r:id="rId19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722313" y="1090254"/>
            <a:ext cx="7019925" cy="371897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/>
          <a:p>
            <a:r>
              <a:rPr lang="en-US" noProof="0" dirty="0" err="1" smtClean="0"/>
              <a:t>Überschrift</a:t>
            </a:r>
            <a:r>
              <a:rPr lang="en-US" noProof="0" dirty="0" smtClean="0"/>
              <a:t>, </a:t>
            </a:r>
            <a:r>
              <a:rPr lang="en-US" noProof="0" dirty="0" err="1" smtClean="0"/>
              <a:t>nach</a:t>
            </a:r>
            <a:r>
              <a:rPr lang="en-US" noProof="0" dirty="0" smtClean="0"/>
              <a:t> </a:t>
            </a:r>
            <a:r>
              <a:rPr lang="en-US" noProof="0" dirty="0" err="1" smtClean="0"/>
              <a:t>Möglichkeit</a:t>
            </a:r>
            <a:r>
              <a:rPr lang="en-US" noProof="0" dirty="0" smtClean="0"/>
              <a:t> </a:t>
            </a:r>
            <a:r>
              <a:rPr lang="en-US" noProof="0" dirty="0" err="1" smtClean="0"/>
              <a:t>einzeilig</a:t>
            </a:r>
            <a:endParaRPr lang="en-US" noProof="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023576"/>
            <a:ext cx="7019925" cy="16030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noProof="0" dirty="0" smtClean="0"/>
              <a:t>Die </a:t>
            </a:r>
            <a:r>
              <a:rPr lang="en-US" noProof="0" dirty="0" err="1" smtClean="0"/>
              <a:t>erste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r>
              <a:rPr lang="en-US" noProof="0" dirty="0" smtClean="0"/>
              <a:t> hat </a:t>
            </a:r>
            <a:r>
              <a:rPr lang="en-US" noProof="0" dirty="0" err="1" smtClean="0"/>
              <a:t>keine</a:t>
            </a:r>
            <a:r>
              <a:rPr lang="en-US" noProof="0" dirty="0" smtClean="0"/>
              <a:t> </a:t>
            </a:r>
            <a:r>
              <a:rPr lang="en-US" noProof="0" dirty="0" err="1" smtClean="0"/>
              <a:t>Aufzählungszeichen</a:t>
            </a:r>
            <a:endParaRPr lang="en-US" noProof="0" dirty="0" smtClean="0"/>
          </a:p>
          <a:p>
            <a:pPr lvl="1"/>
            <a:r>
              <a:rPr lang="en-US" noProof="0" dirty="0" smtClean="0"/>
              <a:t>Ab </a:t>
            </a:r>
            <a:r>
              <a:rPr lang="en-US" noProof="0" dirty="0" err="1" smtClean="0"/>
              <a:t>Zweiter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r>
              <a:rPr lang="en-US" noProof="0" dirty="0" smtClean="0"/>
              <a:t> </a:t>
            </a:r>
            <a:r>
              <a:rPr lang="en-US" noProof="0" dirty="0" err="1" smtClean="0"/>
              <a:t>bitte</a:t>
            </a:r>
            <a:r>
              <a:rPr lang="en-US" noProof="0" dirty="0" smtClean="0"/>
              <a:t> </a:t>
            </a:r>
            <a:r>
              <a:rPr lang="en-US" noProof="0" dirty="0" err="1" smtClean="0"/>
              <a:t>Aufzählungszeichen</a:t>
            </a:r>
            <a:r>
              <a:rPr lang="en-US" noProof="0" dirty="0" smtClean="0"/>
              <a:t> </a:t>
            </a:r>
            <a:r>
              <a:rPr lang="en-US" noProof="0" dirty="0" err="1" smtClean="0"/>
              <a:t>verwenden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Dritte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3"/>
            <a:r>
              <a:rPr lang="en-US" noProof="0" dirty="0" err="1" smtClean="0"/>
              <a:t>Vierte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Fünfte</a:t>
            </a:r>
            <a:r>
              <a:rPr lang="en-US" noProof="0" dirty="0" smtClean="0"/>
              <a:t> </a:t>
            </a:r>
            <a:r>
              <a:rPr lang="en-US" noProof="0" dirty="0" err="1" smtClean="0"/>
              <a:t>Ebene</a:t>
            </a:r>
            <a:endParaRPr lang="en-US" noProof="0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725214" y="6304278"/>
            <a:ext cx="460061" cy="138499"/>
          </a:xfrm>
          <a:prstGeom prst="rect">
            <a:avLst/>
          </a:prstGeom>
        </p:spPr>
        <p:txBody>
          <a:bodyPr vert="horz" wrap="none" lIns="0" tIns="0" rIns="0" bIns="0" rtlCol="0" anchor="ctr">
            <a:spAutoFit/>
          </a:bodyPr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r>
              <a:rPr lang="de-AT" dirty="0" smtClean="0"/>
              <a:t>Page </a:t>
            </a:r>
            <a:fld id="{12B588E4-0580-4920-92CD-EC1C9E43FDE4}" type="slidenum">
              <a:rPr lang="de-AT" smtClean="0"/>
              <a:pPr/>
              <a:t>‹Nr.›</a:t>
            </a:fld>
            <a:endParaRPr lang="de-AT" dirty="0"/>
          </a:p>
        </p:txBody>
      </p:sp>
      <p:pic>
        <p:nvPicPr>
          <p:cNvPr id="8" name="Picture 9" descr="A:\kunden\Brainds\viadonau\PowerPoint\Links\viadonau_logo_RGB_300dpi.png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0833" y="511927"/>
            <a:ext cx="1262062" cy="2381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3879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9" r:id="rId3"/>
    <p:sldLayoutId id="2147483650" r:id="rId4"/>
    <p:sldLayoutId id="2147483657" r:id="rId5"/>
    <p:sldLayoutId id="2147483653" r:id="rId6"/>
    <p:sldLayoutId id="2147483654" r:id="rId7"/>
    <p:sldLayoutId id="2147483655" r:id="rId8"/>
    <p:sldLayoutId id="2147483656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6" r:id="rId15"/>
  </p:sldLayoutIdLst>
  <p:hf hdr="0" ftr="0" dt="0"/>
  <p:txStyles>
    <p:titleStyle>
      <a:lvl1pPr algn="l" defTabSz="914400" rtl="0" eaLnBrk="1" latinLnBrk="0" hangingPunct="1">
        <a:lnSpc>
          <a:spcPts val="2900"/>
        </a:lnSpc>
        <a:spcBef>
          <a:spcPct val="0"/>
        </a:spcBef>
        <a:buNone/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ts val="2500"/>
        </a:lnSpc>
        <a:spcBef>
          <a:spcPts val="0"/>
        </a:spcBef>
        <a:buFont typeface="Arial" panose="020B0604020202020204" pitchFamily="34" charset="0"/>
        <a:buNone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228600" indent="-228600" algn="l" defTabSz="914400" rtl="0" eaLnBrk="1" latinLnBrk="0" hangingPunct="1">
        <a:lnSpc>
          <a:spcPts val="2500"/>
        </a:lnSpc>
        <a:spcBef>
          <a:spcPts val="0"/>
        </a:spcBef>
        <a:buSzPct val="100000"/>
        <a:buFont typeface="Franklin Gothic Book" panose="020B0503020102020204" pitchFamily="34" charset="0"/>
        <a:buChar char="•"/>
        <a:defRPr sz="20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447675" indent="-228600" algn="l" defTabSz="914400" rtl="0" eaLnBrk="1" latinLnBrk="0" hangingPunct="1">
        <a:lnSpc>
          <a:spcPts val="2500"/>
        </a:lnSpc>
        <a:spcBef>
          <a:spcPts val="0"/>
        </a:spcBef>
        <a:buFont typeface="Franklin Gothic Book" panose="020B05030201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676275" indent="-228600" algn="l" defTabSz="914400" rtl="0" eaLnBrk="1" latinLnBrk="0" hangingPunct="1">
        <a:lnSpc>
          <a:spcPts val="2500"/>
        </a:lnSpc>
        <a:spcBef>
          <a:spcPts val="0"/>
        </a:spcBef>
        <a:buFont typeface="Franklin Gothic Book" panose="020B05030201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898525" indent="-231775" algn="l" defTabSz="914400" rtl="0" eaLnBrk="1" latinLnBrk="0" hangingPunct="1">
        <a:lnSpc>
          <a:spcPts val="2500"/>
        </a:lnSpc>
        <a:spcBef>
          <a:spcPts val="0"/>
        </a:spcBef>
        <a:buFont typeface="Franklin Gothic Book" panose="020B05030201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C:\Users\bernd.weissmann\Desktop\titelfolie_ppt-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3618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sohlformen_straba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06631" y="1149685"/>
            <a:ext cx="8082952" cy="470427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718358"/>
            <a:ext cx="7019925" cy="743793"/>
          </a:xfrm>
        </p:spPr>
        <p:txBody>
          <a:bodyPr/>
          <a:lstStyle/>
          <a:p>
            <a:r>
              <a:rPr lang="en-GB" dirty="0" smtClean="0"/>
              <a:t>Results</a:t>
            </a:r>
            <a:br>
              <a:rPr lang="en-GB" dirty="0" smtClean="0"/>
            </a:br>
            <a:r>
              <a:rPr lang="en-GB" dirty="0" smtClean="0"/>
              <a:t>Monitoring of bedload transport</a:t>
            </a:r>
            <a:endParaRPr lang="en-GB" dirty="0"/>
          </a:p>
        </p:txBody>
      </p:sp>
      <p:sp>
        <p:nvSpPr>
          <p:cNvPr id="12" name="Rechteck 11"/>
          <p:cNvSpPr/>
          <p:nvPr/>
        </p:nvSpPr>
        <p:spPr>
          <a:xfrm>
            <a:off x="7465129" y="4005340"/>
            <a:ext cx="166161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de-DE" sz="1600" dirty="0" smtClean="0">
                <a:latin typeface="Symbol" panose="05050102010706020507" pitchFamily="18" charset="2"/>
              </a:rPr>
              <a:t>l</a:t>
            </a:r>
            <a:r>
              <a:rPr lang="en-US" altLang="de-DE" sz="1600" dirty="0">
                <a:latin typeface="Symbol" panose="05050102010706020507" pitchFamily="18" charset="2"/>
              </a:rPr>
              <a:t>:</a:t>
            </a:r>
            <a:r>
              <a:rPr lang="en-US" altLang="de-DE" sz="1600" dirty="0"/>
              <a:t> 8 – 11 m </a:t>
            </a:r>
            <a:endParaRPr lang="en-US" altLang="de-DE" sz="1600" dirty="0" smtClean="0"/>
          </a:p>
          <a:p>
            <a:r>
              <a:rPr lang="en-US" altLang="de-DE" sz="1600" dirty="0" smtClean="0">
                <a:latin typeface="Symbol" panose="05050102010706020507" pitchFamily="18" charset="2"/>
              </a:rPr>
              <a:t>D</a:t>
            </a:r>
            <a:r>
              <a:rPr lang="en-US" altLang="de-DE" sz="1600" dirty="0"/>
              <a:t>: </a:t>
            </a:r>
            <a:r>
              <a:rPr lang="en-US" altLang="de-DE" sz="1600" dirty="0" smtClean="0"/>
              <a:t>0.25 </a:t>
            </a:r>
            <a:r>
              <a:rPr lang="en-US" altLang="de-DE" sz="1600" dirty="0"/>
              <a:t>– </a:t>
            </a:r>
            <a:r>
              <a:rPr lang="en-US" altLang="de-DE" sz="1600" dirty="0" smtClean="0"/>
              <a:t>0.30 m</a:t>
            </a:r>
            <a:endParaRPr lang="en-US" altLang="de-DE" sz="1600" dirty="0"/>
          </a:p>
        </p:txBody>
      </p:sp>
      <p:sp>
        <p:nvSpPr>
          <p:cNvPr id="7" name="Textfeld 6"/>
          <p:cNvSpPr txBox="1"/>
          <p:nvPr/>
        </p:nvSpPr>
        <p:spPr>
          <a:xfrm rot="16200000">
            <a:off x="8294822" y="4336683"/>
            <a:ext cx="2798843" cy="1615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AT" sz="1050" dirty="0" smtClean="0">
                <a:solidFill>
                  <a:schemeClr val="bg1">
                    <a:lumMod val="50000"/>
                  </a:schemeClr>
                </a:solidFill>
              </a:rPr>
              <a:t>Animation: Team Abiotisches Monitoring (BOKU)</a:t>
            </a:r>
            <a:endParaRPr lang="de-DE" sz="1050" dirty="0" err="1" smtClean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Inhaltsplatzhalter 2"/>
          <p:cNvSpPr txBox="1">
            <a:spLocks/>
          </p:cNvSpPr>
          <p:nvPr/>
        </p:nvSpPr>
        <p:spPr>
          <a:xfrm>
            <a:off x="896496" y="5595172"/>
            <a:ext cx="8193087" cy="96180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25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ts val="2500"/>
              </a:lnSpc>
              <a:spcBef>
                <a:spcPts val="0"/>
              </a:spcBef>
              <a:buSzPct val="100000"/>
              <a:buFont typeface="Franklin Gothic Book" panose="020B05030201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7675" indent="-228600" algn="l" defTabSz="914400" rtl="0" eaLnBrk="1" latinLnBrk="0" hangingPunct="1">
              <a:lnSpc>
                <a:spcPts val="2500"/>
              </a:lnSpc>
              <a:spcBef>
                <a:spcPts val="0"/>
              </a:spcBef>
              <a:buFont typeface="Franklin Gothic Book" panose="020B05030201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76275" indent="-228600" algn="l" defTabSz="914400" rtl="0" eaLnBrk="1" latinLnBrk="0" hangingPunct="1">
              <a:lnSpc>
                <a:spcPts val="2500"/>
              </a:lnSpc>
              <a:spcBef>
                <a:spcPts val="0"/>
              </a:spcBef>
              <a:buFont typeface="Franklin Gothic Book" panose="020B05030201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8525" indent="-231775" algn="l" defTabSz="914400" rtl="0" eaLnBrk="1" latinLnBrk="0" hangingPunct="1">
              <a:lnSpc>
                <a:spcPts val="2500"/>
              </a:lnSpc>
              <a:spcBef>
                <a:spcPts val="0"/>
              </a:spcBef>
              <a:buFont typeface="Franklin Gothic Book" panose="020B05030201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Dunes with height of max. 45 cm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After dredging, dunes migrate by approx. 5,6 m/h in the dredging field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Significant influence on riverbed stability &amp; discussion of fairway depths</a:t>
            </a:r>
            <a:endParaRPr lang="en-GB" dirty="0"/>
          </a:p>
        </p:txBody>
      </p:sp>
      <p:sp>
        <p:nvSpPr>
          <p:cNvPr id="3" name="Rechteck 2"/>
          <p:cNvSpPr/>
          <p:nvPr/>
        </p:nvSpPr>
        <p:spPr>
          <a:xfrm>
            <a:off x="1695449" y="1695450"/>
            <a:ext cx="2114551" cy="2476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dirty="0" smtClean="0">
                <a:solidFill>
                  <a:schemeClr val="tx1"/>
                </a:solidFill>
              </a:rPr>
              <a:t>Time of measurement</a:t>
            </a:r>
          </a:p>
        </p:txBody>
      </p:sp>
      <p:sp>
        <p:nvSpPr>
          <p:cNvPr id="13" name="Rechteck 12"/>
          <p:cNvSpPr/>
          <p:nvPr/>
        </p:nvSpPr>
        <p:spPr>
          <a:xfrm>
            <a:off x="5038582" y="1695450"/>
            <a:ext cx="2771919" cy="4762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GB" sz="1600" dirty="0" smtClean="0">
                <a:solidFill>
                  <a:schemeClr val="tx1"/>
                </a:solidFill>
              </a:rPr>
              <a:t>Speed: 2.5 – 9.0 m/h</a:t>
            </a:r>
          </a:p>
          <a:p>
            <a:pPr algn="r"/>
            <a:r>
              <a:rPr lang="en-GB" sz="1600" dirty="0" smtClean="0">
                <a:solidFill>
                  <a:schemeClr val="tx1"/>
                </a:solidFill>
              </a:rPr>
              <a:t>Average: 5.6 m/h</a:t>
            </a:r>
          </a:p>
        </p:txBody>
      </p:sp>
    </p:spTree>
    <p:extLst>
      <p:ext uri="{BB962C8B-B14F-4D97-AF65-F5344CB8AC3E}">
        <p14:creationId xmlns:p14="http://schemas.microsoft.com/office/powerpoint/2010/main" val="204109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2" repeatCount="indefinite" fill="remove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/>
          <p:nvPr/>
        </p:nvPicPr>
        <p:blipFill rotWithShape="1">
          <a:blip r:embed="rId2"/>
          <a:srcRect l="25527" r="1"/>
          <a:stretch/>
        </p:blipFill>
        <p:spPr>
          <a:xfrm>
            <a:off x="869950" y="2413000"/>
            <a:ext cx="8839200" cy="4191000"/>
          </a:xfrm>
          <a:prstGeom prst="rect">
            <a:avLst/>
          </a:prstGeom>
        </p:spPr>
      </p:pic>
      <p:sp>
        <p:nvSpPr>
          <p:cNvPr id="9" name="Abgerundetes Rechteck 8"/>
          <p:cNvSpPr/>
          <p:nvPr/>
        </p:nvSpPr>
        <p:spPr>
          <a:xfrm rot="400038">
            <a:off x="878224" y="5645344"/>
            <a:ext cx="365760" cy="16383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000" dirty="0" err="1" smtClean="0"/>
          </a:p>
        </p:txBody>
      </p:sp>
      <p:sp>
        <p:nvSpPr>
          <p:cNvPr id="11" name="Abgerundetes Rechteck 10"/>
          <p:cNvSpPr/>
          <p:nvPr/>
        </p:nvSpPr>
        <p:spPr>
          <a:xfrm rot="924291">
            <a:off x="1372234" y="5747661"/>
            <a:ext cx="365760" cy="163830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000" dirty="0" err="1" smtClean="0"/>
          </a:p>
        </p:txBody>
      </p:sp>
      <p:sp>
        <p:nvSpPr>
          <p:cNvPr id="18" name="Abgerundetes Rechteck 17"/>
          <p:cNvSpPr/>
          <p:nvPr/>
        </p:nvSpPr>
        <p:spPr>
          <a:xfrm rot="18818518">
            <a:off x="6044330" y="4978975"/>
            <a:ext cx="249642" cy="151920"/>
          </a:xfrm>
          <a:prstGeom prst="roundRect">
            <a:avLst/>
          </a:prstGeom>
          <a:solidFill>
            <a:srgbClr val="FFC000"/>
          </a:solidFill>
          <a:ln w="127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000" dirty="0" err="1" smtClean="0"/>
          </a:p>
        </p:txBody>
      </p:sp>
      <p:sp>
        <p:nvSpPr>
          <p:cNvPr id="19" name="Abgerundetes Rechteck 18"/>
          <p:cNvSpPr/>
          <p:nvPr/>
        </p:nvSpPr>
        <p:spPr>
          <a:xfrm rot="18818518">
            <a:off x="5857358" y="5178510"/>
            <a:ext cx="249642" cy="151920"/>
          </a:xfrm>
          <a:prstGeom prst="roundRect">
            <a:avLst/>
          </a:prstGeom>
          <a:solidFill>
            <a:srgbClr val="FFC000"/>
          </a:solidFill>
          <a:ln w="12700"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de-DE" sz="2000" dirty="0" err="1" smtClean="0"/>
          </a:p>
        </p:txBody>
      </p:sp>
      <p:sp>
        <p:nvSpPr>
          <p:cNvPr id="26" name="Ellipse 25"/>
          <p:cNvSpPr/>
          <p:nvPr/>
        </p:nvSpPr>
        <p:spPr>
          <a:xfrm>
            <a:off x="4552950" y="5957128"/>
            <a:ext cx="1288114" cy="27603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 err="1" smtClean="0"/>
          </a:p>
        </p:txBody>
      </p:sp>
      <p:sp>
        <p:nvSpPr>
          <p:cNvPr id="27" name="Ellipse 26"/>
          <p:cNvSpPr/>
          <p:nvPr/>
        </p:nvSpPr>
        <p:spPr>
          <a:xfrm>
            <a:off x="4462746" y="5896168"/>
            <a:ext cx="547404" cy="33699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 err="1" smtClean="0"/>
          </a:p>
        </p:txBody>
      </p:sp>
      <p:sp>
        <p:nvSpPr>
          <p:cNvPr id="28" name="Ellipse 27"/>
          <p:cNvSpPr/>
          <p:nvPr/>
        </p:nvSpPr>
        <p:spPr>
          <a:xfrm>
            <a:off x="7372350" y="4094894"/>
            <a:ext cx="731838" cy="66760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 err="1" smtClean="0"/>
          </a:p>
        </p:txBody>
      </p:sp>
      <p:sp>
        <p:nvSpPr>
          <p:cNvPr id="29" name="Ellipse 28"/>
          <p:cNvSpPr/>
          <p:nvPr/>
        </p:nvSpPr>
        <p:spPr>
          <a:xfrm>
            <a:off x="7372350" y="4256142"/>
            <a:ext cx="785178" cy="4542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 err="1" smtClean="0"/>
          </a:p>
        </p:txBody>
      </p:sp>
      <p:sp>
        <p:nvSpPr>
          <p:cNvPr id="32" name="Ellipse 31"/>
          <p:cNvSpPr/>
          <p:nvPr/>
        </p:nvSpPr>
        <p:spPr>
          <a:xfrm>
            <a:off x="2633596" y="5578198"/>
            <a:ext cx="428492" cy="225149"/>
          </a:xfrm>
          <a:prstGeom prst="ellipse">
            <a:avLst/>
          </a:prstGeom>
          <a:solidFill>
            <a:schemeClr val="bg2">
              <a:lumMod val="75000"/>
            </a:schemeClr>
          </a:solidFill>
          <a:ln w="31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 err="1" smtClean="0"/>
          </a:p>
        </p:txBody>
      </p:sp>
      <p:sp>
        <p:nvSpPr>
          <p:cNvPr id="35" name="Rechteck 34"/>
          <p:cNvSpPr/>
          <p:nvPr/>
        </p:nvSpPr>
        <p:spPr>
          <a:xfrm>
            <a:off x="2513233" y="6055746"/>
            <a:ext cx="2720441" cy="5482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000" dirty="0" err="1" smtClean="0">
                <a:solidFill>
                  <a:schemeClr val="tx1"/>
                </a:solidFill>
              </a:rPr>
              <a:t>Shallow</a:t>
            </a:r>
            <a:r>
              <a:rPr lang="de-AT" sz="2000" dirty="0" smtClean="0">
                <a:solidFill>
                  <a:schemeClr val="tx1"/>
                </a:solidFill>
              </a:rPr>
              <a:t> </a:t>
            </a:r>
            <a:r>
              <a:rPr lang="de-AT" sz="2000" dirty="0" err="1" smtClean="0">
                <a:solidFill>
                  <a:schemeClr val="tx1"/>
                </a:solidFill>
              </a:rPr>
              <a:t>section</a:t>
            </a:r>
            <a:r>
              <a:rPr lang="de-AT" sz="2000" dirty="0" smtClean="0">
                <a:solidFill>
                  <a:schemeClr val="tx1"/>
                </a:solidFill>
              </a:rPr>
              <a:t> Orth</a:t>
            </a:r>
          </a:p>
          <a:p>
            <a:pPr algn="ctr"/>
            <a:r>
              <a:rPr lang="de-AT" sz="1400" dirty="0" smtClean="0">
                <a:solidFill>
                  <a:schemeClr val="tx1"/>
                </a:solidFill>
              </a:rPr>
              <a:t>(1902,7 -1901,1)</a:t>
            </a:r>
            <a:endParaRPr lang="de-DE" sz="1400" dirty="0" err="1" smtClean="0">
              <a:solidFill>
                <a:schemeClr val="tx1"/>
              </a:solidFill>
            </a:endParaRPr>
          </a:p>
        </p:txBody>
      </p:sp>
      <p:cxnSp>
        <p:nvCxnSpPr>
          <p:cNvPr id="22" name="Gerade Verbindung mit Pfeil 21"/>
          <p:cNvCxnSpPr/>
          <p:nvPr/>
        </p:nvCxnSpPr>
        <p:spPr>
          <a:xfrm>
            <a:off x="2847842" y="5711742"/>
            <a:ext cx="143008" cy="29179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hteck 19"/>
          <p:cNvSpPr/>
          <p:nvPr/>
        </p:nvSpPr>
        <p:spPr>
          <a:xfrm>
            <a:off x="4238914" y="4520565"/>
            <a:ext cx="1743265" cy="6172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000" b="1" dirty="0" err="1" smtClean="0">
                <a:solidFill>
                  <a:schemeClr val="tx1"/>
                </a:solidFill>
              </a:rPr>
              <a:t>Dredging</a:t>
            </a:r>
            <a:r>
              <a:rPr lang="de-AT" sz="2000" b="1" dirty="0" smtClean="0">
                <a:solidFill>
                  <a:schemeClr val="tx1"/>
                </a:solidFill>
              </a:rPr>
              <a:t> </a:t>
            </a:r>
            <a:r>
              <a:rPr lang="de-AT" sz="2000" b="1" dirty="0" err="1" smtClean="0">
                <a:solidFill>
                  <a:schemeClr val="tx1"/>
                </a:solidFill>
              </a:rPr>
              <a:t>sites</a:t>
            </a:r>
            <a:endParaRPr lang="de-AT" sz="2000" b="1" dirty="0" smtClean="0">
              <a:solidFill>
                <a:schemeClr val="tx1"/>
              </a:solidFill>
            </a:endParaRPr>
          </a:p>
          <a:p>
            <a:pPr algn="ctr"/>
            <a:r>
              <a:rPr lang="de-AT" sz="1400" dirty="0" smtClean="0">
                <a:solidFill>
                  <a:schemeClr val="tx1"/>
                </a:solidFill>
              </a:rPr>
              <a:t>(1888,4 – 1886,1)</a:t>
            </a:r>
            <a:endParaRPr lang="de-DE" sz="1400" dirty="0" err="1" smtClean="0">
              <a:solidFill>
                <a:schemeClr val="tx1"/>
              </a:solidFill>
            </a:endParaRPr>
          </a:p>
        </p:txBody>
      </p:sp>
      <p:sp>
        <p:nvSpPr>
          <p:cNvPr id="16" name="Rechteck 15"/>
          <p:cNvSpPr/>
          <p:nvPr/>
        </p:nvSpPr>
        <p:spPr>
          <a:xfrm>
            <a:off x="575599" y="4892888"/>
            <a:ext cx="2072640" cy="689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000" b="1" dirty="0" smtClean="0">
                <a:solidFill>
                  <a:schemeClr val="tx1"/>
                </a:solidFill>
              </a:rPr>
              <a:t>Dumping </a:t>
            </a:r>
            <a:r>
              <a:rPr lang="de-AT" sz="2000" b="1" dirty="0" err="1" smtClean="0">
                <a:solidFill>
                  <a:schemeClr val="tx1"/>
                </a:solidFill>
              </a:rPr>
              <a:t>sites</a:t>
            </a:r>
            <a:endParaRPr lang="de-AT" sz="2000" b="1" dirty="0" smtClean="0">
              <a:solidFill>
                <a:schemeClr val="tx1"/>
              </a:solidFill>
            </a:endParaRPr>
          </a:p>
          <a:p>
            <a:pPr algn="ctr"/>
            <a:r>
              <a:rPr lang="de-AT" sz="1400" dirty="0" smtClean="0">
                <a:solidFill>
                  <a:schemeClr val="tx1"/>
                </a:solidFill>
              </a:rPr>
              <a:t>(1906,8-1906,2; 1904,6-1903,4)</a:t>
            </a:r>
            <a:endParaRPr lang="de-DE" sz="1400" dirty="0" err="1" smtClean="0">
              <a:solidFill>
                <a:schemeClr val="tx1"/>
              </a:solidFill>
            </a:endParaRPr>
          </a:p>
        </p:txBody>
      </p:sp>
      <p:sp>
        <p:nvSpPr>
          <p:cNvPr id="24" name="Nach unten gekrümmter Pfeil 23"/>
          <p:cNvSpPr/>
          <p:nvPr/>
        </p:nvSpPr>
        <p:spPr>
          <a:xfrm rot="21146884" flipH="1">
            <a:off x="876299" y="4019972"/>
            <a:ext cx="5163369" cy="1224238"/>
          </a:xfrm>
          <a:prstGeom prst="curvedDownArrow">
            <a:avLst/>
          </a:prstGeom>
          <a:solidFill>
            <a:schemeClr val="accent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 err="1" smtClean="0">
              <a:solidFill>
                <a:schemeClr val="tx1"/>
              </a:solidFill>
            </a:endParaRPr>
          </a:p>
        </p:txBody>
      </p:sp>
      <p:sp>
        <p:nvSpPr>
          <p:cNvPr id="6" name="Pfeil nach links und rechts 5"/>
          <p:cNvSpPr/>
          <p:nvPr/>
        </p:nvSpPr>
        <p:spPr>
          <a:xfrm>
            <a:off x="869950" y="4029075"/>
            <a:ext cx="5440316" cy="568408"/>
          </a:xfrm>
          <a:prstGeom prst="left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2000" dirty="0" smtClean="0"/>
              <a:t>Monitoring </a:t>
            </a:r>
            <a:r>
              <a:rPr lang="de-AT" sz="2000" dirty="0" err="1" smtClean="0"/>
              <a:t>area</a:t>
            </a:r>
            <a:r>
              <a:rPr lang="de-AT" sz="2000" dirty="0" smtClean="0"/>
              <a:t> ~18 km</a:t>
            </a:r>
            <a:endParaRPr lang="de-DE" sz="2000" dirty="0" err="1" smtClean="0"/>
          </a:p>
        </p:txBody>
      </p:sp>
      <p:sp>
        <p:nvSpPr>
          <p:cNvPr id="37" name="Textfeld 36"/>
          <p:cNvSpPr txBox="1"/>
          <p:nvPr/>
        </p:nvSpPr>
        <p:spPr>
          <a:xfrm>
            <a:off x="593723" y="1866700"/>
            <a:ext cx="5380640" cy="153888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000" b="1" dirty="0" smtClean="0">
                <a:solidFill>
                  <a:schemeClr val="accent1"/>
                </a:solidFill>
              </a:rPr>
              <a:t>Some of the topics </a:t>
            </a:r>
            <a:r>
              <a:rPr lang="en-GB" sz="2000" b="1" dirty="0">
                <a:solidFill>
                  <a:schemeClr val="accent1"/>
                </a:solidFill>
              </a:rPr>
              <a:t>of the pilot project: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Impact on river bed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Economic aspects of sediment management</a:t>
            </a:r>
            <a:br>
              <a:rPr lang="en-GB" sz="2000" dirty="0" smtClean="0"/>
            </a:br>
            <a:r>
              <a:rPr lang="en-GB" sz="2000" dirty="0" smtClean="0"/>
              <a:t>(prices, quantity per day, equipment in use)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000" dirty="0" smtClean="0"/>
              <a:t>Sustainability of dredging &amp; dumping activities</a:t>
            </a:r>
          </a:p>
        </p:txBody>
      </p:sp>
      <p:sp>
        <p:nvSpPr>
          <p:cNvPr id="38" name="Rechteck 37"/>
          <p:cNvSpPr/>
          <p:nvPr/>
        </p:nvSpPr>
        <p:spPr>
          <a:xfrm>
            <a:off x="5982179" y="1866700"/>
            <a:ext cx="3447572" cy="153888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/>
              <a:t>Duration </a:t>
            </a:r>
            <a:r>
              <a:rPr lang="en-GB" dirty="0" smtClean="0"/>
              <a:t>10.03 - 05.05.2015</a:t>
            </a:r>
            <a:r>
              <a:rPr lang="en-GB" dirty="0"/>
              <a:t/>
            </a:r>
            <a:br>
              <a:rPr lang="en-GB" dirty="0"/>
            </a:br>
            <a:r>
              <a:rPr lang="en-GB" dirty="0"/>
              <a:t>r</a:t>
            </a:r>
            <a:r>
              <a:rPr lang="en-GB" dirty="0" smtClean="0"/>
              <a:t>elocation </a:t>
            </a:r>
            <a:r>
              <a:rPr lang="en-GB" dirty="0"/>
              <a:t>of 68.500 m³ of gravel</a:t>
            </a:r>
          </a:p>
          <a:p>
            <a:r>
              <a:rPr lang="en-GB" dirty="0"/>
              <a:t>2 dredging sites</a:t>
            </a:r>
          </a:p>
          <a:p>
            <a:r>
              <a:rPr lang="en-GB" dirty="0"/>
              <a:t>2 dumbing sites</a:t>
            </a:r>
          </a:p>
          <a:p>
            <a:r>
              <a:rPr lang="en-GB" dirty="0"/>
              <a:t>2 contractors</a:t>
            </a:r>
          </a:p>
        </p:txBody>
      </p:sp>
      <p:sp>
        <p:nvSpPr>
          <p:cNvPr id="39" name="Titel 1"/>
          <p:cNvSpPr>
            <a:spLocks noGrp="1"/>
          </p:cNvSpPr>
          <p:nvPr>
            <p:ph type="title"/>
          </p:nvPr>
        </p:nvSpPr>
        <p:spPr>
          <a:xfrm>
            <a:off x="722313" y="814029"/>
            <a:ext cx="7019925" cy="371897"/>
          </a:xfrm>
        </p:spPr>
        <p:txBody>
          <a:bodyPr/>
          <a:lstStyle/>
          <a:p>
            <a:r>
              <a:rPr lang="de-AT" dirty="0"/>
              <a:t>Pilot Project Sediment Management</a:t>
            </a:r>
            <a:endParaRPr lang="en-GB" dirty="0"/>
          </a:p>
        </p:txBody>
      </p:sp>
      <p:sp>
        <p:nvSpPr>
          <p:cNvPr id="40" name="Foliennummernplatzhalter 3"/>
          <p:cNvSpPr>
            <a:spLocks noGrp="1"/>
          </p:cNvSpPr>
          <p:nvPr>
            <p:ph type="sldNum" sz="quarter" idx="4294967295"/>
          </p:nvPr>
        </p:nvSpPr>
        <p:spPr>
          <a:xfrm>
            <a:off x="8157528" y="6373527"/>
            <a:ext cx="1027747" cy="123111"/>
          </a:xfrm>
          <a:prstGeom prst="rect">
            <a:avLst/>
          </a:prstGeom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1E3A7C"/>
              </a:buClr>
              <a:buChar char="•"/>
              <a:defRPr sz="2500">
                <a:solidFill>
                  <a:srgbClr val="1E3A6C"/>
                </a:solidFill>
                <a:latin typeface="Arial" charset="0"/>
              </a:defRPr>
            </a:lvl1pPr>
            <a:lvl2pPr marL="777988" indent="-299317" eaLnBrk="0" hangingPunct="0">
              <a:spcBef>
                <a:spcPct val="20000"/>
              </a:spcBef>
              <a:buClr>
                <a:srgbClr val="1E3A7C"/>
              </a:buClr>
              <a:buChar char="•"/>
              <a:defRPr sz="2500">
                <a:solidFill>
                  <a:srgbClr val="1E3A6C"/>
                </a:solidFill>
                <a:latin typeface="Arial" charset="0"/>
              </a:defRPr>
            </a:lvl2pPr>
            <a:lvl3pPr marL="1197270" indent="-238742" eaLnBrk="0" hangingPunct="0">
              <a:spcBef>
                <a:spcPct val="20000"/>
              </a:spcBef>
              <a:buClr>
                <a:srgbClr val="1E3A7C"/>
              </a:buClr>
              <a:buChar char="•"/>
              <a:defRPr>
                <a:solidFill>
                  <a:srgbClr val="1E3A6C"/>
                </a:solidFill>
                <a:latin typeface="Arial" charset="0"/>
              </a:defRPr>
            </a:lvl3pPr>
            <a:lvl4pPr marL="1675940" indent="-238742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4pPr>
            <a:lvl5pPr marL="2154610" indent="-238742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5pPr>
            <a:lvl6pPr marL="2496687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6pPr>
            <a:lvl7pPr marL="2838764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7pPr>
            <a:lvl8pPr marL="3180841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8pPr>
            <a:lvl9pPr marL="3522918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800" dirty="0">
                <a:solidFill>
                  <a:schemeClr val="tx1"/>
                </a:solidFill>
              </a:rPr>
              <a:t>© via </a:t>
            </a:r>
            <a:r>
              <a:rPr lang="de-DE" altLang="de-DE" sz="800" dirty="0" err="1">
                <a:solidFill>
                  <a:schemeClr val="tx1"/>
                </a:solidFill>
              </a:rPr>
              <a:t>donau</a:t>
            </a:r>
            <a:r>
              <a:rPr lang="de-DE" altLang="de-DE" sz="800" dirty="0">
                <a:solidFill>
                  <a:schemeClr val="tx1"/>
                </a:solidFill>
              </a:rPr>
              <a:t> I </a:t>
            </a:r>
            <a:fld id="{BDE73DC1-4356-47EC-8AF0-D377C16BEF04}" type="slidenum">
              <a:rPr lang="en-GB" altLang="de-DE" sz="800">
                <a:solidFill>
                  <a:schemeClr val="tx1"/>
                </a:solidFill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11</a:t>
            </a:fld>
            <a:endParaRPr lang="en-GB" altLang="de-DE" sz="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5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2"/>
          <p:cNvSpPr txBox="1">
            <a:spLocks noChangeArrowheads="1"/>
          </p:cNvSpPr>
          <p:nvPr/>
        </p:nvSpPr>
        <p:spPr>
          <a:xfrm>
            <a:off x="584729" y="436789"/>
            <a:ext cx="8576847" cy="1115690"/>
          </a:xfrm>
          <a:prstGeom prst="rect">
            <a:avLst/>
          </a:prstGeom>
          <a:noFill/>
        </p:spPr>
        <p:txBody>
          <a:bodyPr vert="horz" wrap="square" lIns="0" tIns="0" rIns="0" bIns="0" rtlCol="0" anchor="t">
            <a:spAutoFit/>
          </a:bodyPr>
          <a:lstStyle>
            <a:lvl1pPr algn="l" defTabSz="914400" rtl="0" eaLnBrk="1" latinLnBrk="0" hangingPunct="1">
              <a:lnSpc>
                <a:spcPts val="29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DE" altLang="de-DE" dirty="0" smtClean="0"/>
              <a:t>Pilot Project Witzelsdorf</a:t>
            </a:r>
            <a:br>
              <a:rPr lang="de-DE" altLang="de-DE" dirty="0" smtClean="0"/>
            </a:br>
            <a:r>
              <a:rPr lang="de-DE" altLang="de-DE" dirty="0" err="1" smtClean="0"/>
              <a:t>Optimisation</a:t>
            </a:r>
            <a:r>
              <a:rPr lang="de-DE" altLang="de-DE" sz="3400" dirty="0" smtClean="0"/>
              <a:t/>
            </a:r>
            <a:br>
              <a:rPr lang="de-DE" altLang="de-DE" sz="3400" dirty="0" smtClean="0"/>
            </a:br>
            <a:endParaRPr lang="de-DE" altLang="de-DE" sz="2500" dirty="0"/>
          </a:p>
        </p:txBody>
      </p:sp>
      <p:sp>
        <p:nvSpPr>
          <p:cNvPr id="11266" name="Foliennummernplatzhalter 3"/>
          <p:cNvSpPr>
            <a:spLocks noGrp="1"/>
          </p:cNvSpPr>
          <p:nvPr>
            <p:ph type="sldNum" sz="quarter" idx="10"/>
          </p:nvPr>
        </p:nvSpPr>
        <p:spPr>
          <a:xfrm>
            <a:off x="8487969" y="6235772"/>
            <a:ext cx="697306" cy="123111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1E3A7C"/>
              </a:buClr>
              <a:buChar char="•"/>
              <a:defRPr sz="2500">
                <a:solidFill>
                  <a:srgbClr val="1E3A6C"/>
                </a:solidFill>
                <a:latin typeface="Arial" charset="0"/>
              </a:defRPr>
            </a:lvl1pPr>
            <a:lvl2pPr marL="777988" indent="-299317" eaLnBrk="0" hangingPunct="0">
              <a:spcBef>
                <a:spcPct val="20000"/>
              </a:spcBef>
              <a:buClr>
                <a:srgbClr val="1E3A7C"/>
              </a:buClr>
              <a:buChar char="•"/>
              <a:defRPr sz="2500">
                <a:solidFill>
                  <a:srgbClr val="1E3A6C"/>
                </a:solidFill>
                <a:latin typeface="Arial" charset="0"/>
              </a:defRPr>
            </a:lvl2pPr>
            <a:lvl3pPr marL="1197270" indent="-238742" eaLnBrk="0" hangingPunct="0">
              <a:spcBef>
                <a:spcPct val="20000"/>
              </a:spcBef>
              <a:buClr>
                <a:srgbClr val="1E3A7C"/>
              </a:buClr>
              <a:buChar char="•"/>
              <a:defRPr>
                <a:solidFill>
                  <a:srgbClr val="1E3A6C"/>
                </a:solidFill>
                <a:latin typeface="Arial" charset="0"/>
              </a:defRPr>
            </a:lvl3pPr>
            <a:lvl4pPr marL="1675940" indent="-238742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4pPr>
            <a:lvl5pPr marL="2154610" indent="-238742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5pPr>
            <a:lvl6pPr marL="2496687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6pPr>
            <a:lvl7pPr marL="2838764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7pPr>
            <a:lvl8pPr marL="3180841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8pPr>
            <a:lvl9pPr marL="3522918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800">
                <a:solidFill>
                  <a:schemeClr val="bg1"/>
                </a:solidFill>
              </a:rPr>
              <a:t>© via donau I </a:t>
            </a:r>
            <a:fld id="{25FC630C-EBD3-463A-B085-2AFE0FF0B009}" type="slidenum">
              <a:rPr lang="en-GB" altLang="de-DE" sz="800">
                <a:solidFill>
                  <a:schemeClr val="bg1"/>
                </a:solidFill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12</a:t>
            </a:fld>
            <a:endParaRPr lang="en-GB" altLang="de-DE" sz="800">
              <a:solidFill>
                <a:schemeClr val="bg1"/>
              </a:solidFill>
            </a:endParaRPr>
          </a:p>
        </p:txBody>
      </p:sp>
      <p:pic>
        <p:nvPicPr>
          <p:cNvPr id="11268" name="Picture 3" descr="lageplan_mit_orth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7429"/>
            <a:ext cx="9906000" cy="3744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269" name="Group 6"/>
          <p:cNvGrpSpPr>
            <a:grpSpLocks/>
          </p:cNvGrpSpPr>
          <p:nvPr/>
        </p:nvGrpSpPr>
        <p:grpSpPr bwMode="auto">
          <a:xfrm>
            <a:off x="4939487" y="5242157"/>
            <a:ext cx="2748226" cy="292896"/>
            <a:chOff x="3168" y="2832"/>
            <a:chExt cx="1598" cy="185"/>
          </a:xfrm>
        </p:grpSpPr>
        <p:sp>
          <p:nvSpPr>
            <p:cNvPr id="11293" name="Line 7"/>
            <p:cNvSpPr>
              <a:spLocks noChangeShapeType="1"/>
            </p:cNvSpPr>
            <p:nvPr/>
          </p:nvSpPr>
          <p:spPr bwMode="auto">
            <a:xfrm>
              <a:off x="3168" y="2928"/>
              <a:ext cx="144" cy="0"/>
            </a:xfrm>
            <a:prstGeom prst="line">
              <a:avLst/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1294" name="Text Box 8"/>
            <p:cNvSpPr txBox="1">
              <a:spLocks noChangeArrowheads="1"/>
            </p:cNvSpPr>
            <p:nvPr/>
          </p:nvSpPr>
          <p:spPr bwMode="auto">
            <a:xfrm>
              <a:off x="3312" y="2832"/>
              <a:ext cx="1454" cy="18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>
                  <a:solidFill>
                    <a:srgbClr val="1E3A6C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de-AT" altLang="de-DE" sz="1300" b="1">
                  <a:solidFill>
                    <a:schemeClr val="tx1"/>
                  </a:solidFill>
                </a:rPr>
                <a:t>Construction of new groynes</a:t>
              </a:r>
            </a:p>
          </p:txBody>
        </p:sp>
      </p:grpSp>
      <p:sp>
        <p:nvSpPr>
          <p:cNvPr id="11270" name="Line 9"/>
          <p:cNvSpPr>
            <a:spLocks noChangeShapeType="1"/>
          </p:cNvSpPr>
          <p:nvPr/>
        </p:nvSpPr>
        <p:spPr bwMode="auto">
          <a:xfrm>
            <a:off x="4939488" y="5155974"/>
            <a:ext cx="246913" cy="0"/>
          </a:xfrm>
          <a:prstGeom prst="line">
            <a:avLst/>
          </a:prstGeom>
          <a:noFill/>
          <a:ln w="25400">
            <a:solidFill>
              <a:srgbClr val="FFCC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82" tIns="47891" rIns="95782" bIns="47891"/>
          <a:lstStyle/>
          <a:p>
            <a:endParaRPr lang="de-DE"/>
          </a:p>
        </p:txBody>
      </p:sp>
      <p:sp>
        <p:nvSpPr>
          <p:cNvPr id="11271" name="Text Box 10"/>
          <p:cNvSpPr txBox="1">
            <a:spLocks noChangeArrowheads="1"/>
          </p:cNvSpPr>
          <p:nvPr/>
        </p:nvSpPr>
        <p:spPr bwMode="auto">
          <a:xfrm>
            <a:off x="5186401" y="5013099"/>
            <a:ext cx="4434606" cy="2967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82" tIns="47891" rIns="95782" bIns="47891">
            <a:spAutoFit/>
          </a:bodyPr>
          <a:lstStyle>
            <a:lvl1pPr eaLnBrk="0" hangingPunct="0">
              <a:spcBef>
                <a:spcPct val="20000"/>
              </a:spcBef>
              <a:buClr>
                <a:srgbClr val="1E3A7C"/>
              </a:buClr>
              <a:buChar char="•"/>
              <a:defRPr sz="3400">
                <a:solidFill>
                  <a:srgbClr val="1E3A6C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1E3A7C"/>
              </a:buClr>
              <a:buChar char="•"/>
              <a:defRPr sz="3400">
                <a:solidFill>
                  <a:srgbClr val="1E3A6C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1E3A7C"/>
              </a:buClr>
              <a:buChar char="•"/>
              <a:defRPr>
                <a:solidFill>
                  <a:srgbClr val="1E3A6C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AT" altLang="de-DE" sz="1300" b="1">
                <a:solidFill>
                  <a:schemeClr val="tx1"/>
                </a:solidFill>
              </a:rPr>
              <a:t>Removal of old groynes and river bank restoration</a:t>
            </a:r>
          </a:p>
        </p:txBody>
      </p:sp>
      <p:grpSp>
        <p:nvGrpSpPr>
          <p:cNvPr id="349216" name="Group 32"/>
          <p:cNvGrpSpPr>
            <a:grpSpLocks/>
          </p:cNvGrpSpPr>
          <p:nvPr/>
        </p:nvGrpSpPr>
        <p:grpSpPr bwMode="auto">
          <a:xfrm>
            <a:off x="94589" y="1341438"/>
            <a:ext cx="9227169" cy="2033134"/>
            <a:chOff x="55" y="845"/>
            <a:chExt cx="5365" cy="1281"/>
          </a:xfrm>
        </p:grpSpPr>
        <p:sp>
          <p:nvSpPr>
            <p:cNvPr id="11290" name="Freeform 5"/>
            <p:cNvSpPr>
              <a:spLocks/>
            </p:cNvSpPr>
            <p:nvPr/>
          </p:nvSpPr>
          <p:spPr bwMode="auto">
            <a:xfrm>
              <a:off x="55" y="1677"/>
              <a:ext cx="5315" cy="449"/>
            </a:xfrm>
            <a:custGeom>
              <a:avLst/>
              <a:gdLst>
                <a:gd name="T0" fmla="*/ 0 w 19134"/>
                <a:gd name="T1" fmla="*/ 0 h 1774"/>
                <a:gd name="T2" fmla="*/ 0 w 19134"/>
                <a:gd name="T3" fmla="*/ 0 h 1774"/>
                <a:gd name="T4" fmla="*/ 0 w 19134"/>
                <a:gd name="T5" fmla="*/ 0 h 1774"/>
                <a:gd name="T6" fmla="*/ 0 w 19134"/>
                <a:gd name="T7" fmla="*/ 0 h 1774"/>
                <a:gd name="T8" fmla="*/ 0 w 19134"/>
                <a:gd name="T9" fmla="*/ 0 h 1774"/>
                <a:gd name="T10" fmla="*/ 0 w 19134"/>
                <a:gd name="T11" fmla="*/ 0 h 1774"/>
                <a:gd name="T12" fmla="*/ 0 w 19134"/>
                <a:gd name="T13" fmla="*/ 0 h 1774"/>
                <a:gd name="T14" fmla="*/ 0 w 19134"/>
                <a:gd name="T15" fmla="*/ 0 h 1774"/>
                <a:gd name="T16" fmla="*/ 0 w 19134"/>
                <a:gd name="T17" fmla="*/ 0 h 1774"/>
                <a:gd name="T18" fmla="*/ 0 w 19134"/>
                <a:gd name="T19" fmla="*/ 0 h 1774"/>
                <a:gd name="T20" fmla="*/ 0 w 19134"/>
                <a:gd name="T21" fmla="*/ 0 h 1774"/>
                <a:gd name="T22" fmla="*/ 0 w 19134"/>
                <a:gd name="T23" fmla="*/ 0 h 1774"/>
                <a:gd name="T24" fmla="*/ 0 w 19134"/>
                <a:gd name="T25" fmla="*/ 0 h 1774"/>
                <a:gd name="T26" fmla="*/ 0 w 19134"/>
                <a:gd name="T27" fmla="*/ 0 h 177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9134" h="1774">
                  <a:moveTo>
                    <a:pt x="0" y="1774"/>
                  </a:moveTo>
                  <a:cubicBezTo>
                    <a:pt x="192" y="1714"/>
                    <a:pt x="803" y="1503"/>
                    <a:pt x="1152" y="1414"/>
                  </a:cubicBezTo>
                  <a:cubicBezTo>
                    <a:pt x="1501" y="1325"/>
                    <a:pt x="1739" y="1301"/>
                    <a:pt x="2094" y="1240"/>
                  </a:cubicBezTo>
                  <a:cubicBezTo>
                    <a:pt x="2449" y="1179"/>
                    <a:pt x="2924" y="1128"/>
                    <a:pt x="3282" y="1048"/>
                  </a:cubicBezTo>
                  <a:cubicBezTo>
                    <a:pt x="3640" y="968"/>
                    <a:pt x="3836" y="830"/>
                    <a:pt x="4242" y="760"/>
                  </a:cubicBezTo>
                  <a:cubicBezTo>
                    <a:pt x="4648" y="690"/>
                    <a:pt x="5144" y="664"/>
                    <a:pt x="5718" y="628"/>
                  </a:cubicBezTo>
                  <a:cubicBezTo>
                    <a:pt x="6292" y="592"/>
                    <a:pt x="6982" y="564"/>
                    <a:pt x="7686" y="544"/>
                  </a:cubicBezTo>
                  <a:cubicBezTo>
                    <a:pt x="8390" y="524"/>
                    <a:pt x="9270" y="516"/>
                    <a:pt x="9942" y="508"/>
                  </a:cubicBezTo>
                  <a:cubicBezTo>
                    <a:pt x="10614" y="500"/>
                    <a:pt x="11192" y="524"/>
                    <a:pt x="11718" y="496"/>
                  </a:cubicBezTo>
                  <a:cubicBezTo>
                    <a:pt x="12244" y="468"/>
                    <a:pt x="12444" y="416"/>
                    <a:pt x="13098" y="340"/>
                  </a:cubicBezTo>
                  <a:cubicBezTo>
                    <a:pt x="13752" y="264"/>
                    <a:pt x="14972" y="80"/>
                    <a:pt x="15642" y="40"/>
                  </a:cubicBezTo>
                  <a:cubicBezTo>
                    <a:pt x="16312" y="0"/>
                    <a:pt x="16689" y="60"/>
                    <a:pt x="17118" y="100"/>
                  </a:cubicBezTo>
                  <a:cubicBezTo>
                    <a:pt x="17547" y="140"/>
                    <a:pt x="17880" y="247"/>
                    <a:pt x="18216" y="280"/>
                  </a:cubicBezTo>
                  <a:cubicBezTo>
                    <a:pt x="18552" y="313"/>
                    <a:pt x="18943" y="294"/>
                    <a:pt x="19134" y="298"/>
                  </a:cubicBezTo>
                </a:path>
              </a:pathLst>
            </a:custGeom>
            <a:noFill/>
            <a:ln w="25400" cap="flat" cmpd="sng">
              <a:solidFill>
                <a:srgbClr val="008CEC"/>
              </a:solidFill>
              <a:prstDash val="sysDot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11291" name="Text Box 15"/>
            <p:cNvSpPr txBox="1">
              <a:spLocks noChangeArrowheads="1"/>
            </p:cNvSpPr>
            <p:nvPr/>
          </p:nvSpPr>
          <p:spPr bwMode="auto">
            <a:xfrm>
              <a:off x="3061" y="845"/>
              <a:ext cx="2359" cy="349"/>
            </a:xfrm>
            <a:prstGeom prst="rect">
              <a:avLst/>
            </a:prstGeom>
            <a:solidFill>
              <a:srgbClr val="0000FF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>
                  <a:solidFill>
                    <a:srgbClr val="1E3A6C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30000"/>
                </a:spcBef>
                <a:buClrTx/>
                <a:buFontTx/>
                <a:buNone/>
              </a:pPr>
              <a:r>
                <a:rPr lang="en-US" altLang="de-DE" sz="1500" b="1" dirty="0">
                  <a:solidFill>
                    <a:schemeClr val="bg1"/>
                  </a:solidFill>
                </a:rPr>
                <a:t>By-pass route for young fish and for</a:t>
              </a:r>
              <a:br>
                <a:rPr lang="en-US" altLang="de-DE" sz="1500" b="1" dirty="0">
                  <a:solidFill>
                    <a:schemeClr val="bg1"/>
                  </a:solidFill>
                </a:rPr>
              </a:br>
              <a:r>
                <a:rPr lang="en-US" altLang="de-DE" sz="1500" b="1" dirty="0">
                  <a:solidFill>
                    <a:schemeClr val="bg1"/>
                  </a:solidFill>
                </a:rPr>
                <a:t>reducing sedimentation in the </a:t>
              </a:r>
              <a:r>
                <a:rPr lang="en-US" altLang="de-DE" sz="1500" b="1" dirty="0" err="1">
                  <a:solidFill>
                    <a:schemeClr val="bg1"/>
                  </a:solidFill>
                </a:rPr>
                <a:t>groyne</a:t>
              </a:r>
              <a:r>
                <a:rPr lang="en-US" altLang="de-DE" sz="1500" b="1" dirty="0">
                  <a:solidFill>
                    <a:schemeClr val="bg1"/>
                  </a:solidFill>
                </a:rPr>
                <a:t> field</a:t>
              </a:r>
              <a:endParaRPr lang="de-AT" altLang="de-DE" sz="1500" b="1" dirty="0">
                <a:solidFill>
                  <a:schemeClr val="bg1"/>
                </a:solidFill>
              </a:endParaRPr>
            </a:p>
          </p:txBody>
        </p:sp>
        <p:sp>
          <p:nvSpPr>
            <p:cNvPr id="11292" name="Line 16"/>
            <p:cNvSpPr>
              <a:spLocks noChangeShapeType="1"/>
            </p:cNvSpPr>
            <p:nvPr/>
          </p:nvSpPr>
          <p:spPr bwMode="auto">
            <a:xfrm flipH="1">
              <a:off x="4059" y="1162"/>
              <a:ext cx="182" cy="544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grpSp>
        <p:nvGrpSpPr>
          <p:cNvPr id="349217" name="Group 33"/>
          <p:cNvGrpSpPr>
            <a:grpSpLocks/>
          </p:cNvGrpSpPr>
          <p:nvPr/>
        </p:nvGrpSpPr>
        <p:grpSpPr bwMode="auto">
          <a:xfrm>
            <a:off x="3783542" y="3284991"/>
            <a:ext cx="4127018" cy="1274527"/>
            <a:chOff x="2200" y="2069"/>
            <a:chExt cx="2400" cy="803"/>
          </a:xfrm>
        </p:grpSpPr>
        <p:sp>
          <p:nvSpPr>
            <p:cNvPr id="11287" name="Text Box 18"/>
            <p:cNvSpPr txBox="1">
              <a:spLocks noChangeArrowheads="1"/>
            </p:cNvSpPr>
            <p:nvPr/>
          </p:nvSpPr>
          <p:spPr bwMode="auto">
            <a:xfrm>
              <a:off x="2269" y="2523"/>
              <a:ext cx="2331" cy="349"/>
            </a:xfrm>
            <a:prstGeom prst="rect">
              <a:avLst/>
            </a:prstGeom>
            <a:solidFill>
              <a:srgbClr val="FF0000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>
                  <a:solidFill>
                    <a:srgbClr val="1E3A6C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30000"/>
                </a:spcBef>
                <a:buClrTx/>
                <a:buFontTx/>
                <a:buNone/>
              </a:pPr>
              <a:r>
                <a:rPr lang="en-GB" altLang="de-DE" sz="1500" b="1" dirty="0">
                  <a:solidFill>
                    <a:schemeClr val="bg1"/>
                  </a:solidFill>
                </a:rPr>
                <a:t>4 new downstream-facing </a:t>
              </a:r>
              <a:r>
                <a:rPr lang="en-GB" altLang="de-DE" sz="1500" b="1" dirty="0" err="1">
                  <a:solidFill>
                    <a:schemeClr val="bg1"/>
                  </a:solidFill>
                </a:rPr>
                <a:t>groynes</a:t>
              </a:r>
              <a:r>
                <a:rPr lang="en-GB" altLang="de-DE" sz="1500" b="1" dirty="0">
                  <a:solidFill>
                    <a:schemeClr val="bg1"/>
                  </a:solidFill>
                </a:rPr>
                <a:t> lead to</a:t>
              </a:r>
              <a:br>
                <a:rPr lang="en-GB" altLang="de-DE" sz="1500" b="1" dirty="0">
                  <a:solidFill>
                    <a:schemeClr val="bg1"/>
                  </a:solidFill>
                </a:rPr>
              </a:br>
              <a:r>
                <a:rPr lang="en-GB" altLang="de-DE" sz="1500" b="1" dirty="0">
                  <a:solidFill>
                    <a:schemeClr val="bg1"/>
                  </a:solidFill>
                </a:rPr>
                <a:t>higher dynamics along the river bank</a:t>
              </a:r>
              <a:endParaRPr lang="de-AT" altLang="de-DE" sz="1500" b="1" dirty="0">
                <a:solidFill>
                  <a:schemeClr val="bg1"/>
                </a:solidFill>
              </a:endParaRPr>
            </a:p>
          </p:txBody>
        </p:sp>
        <p:sp>
          <p:nvSpPr>
            <p:cNvPr id="11288" name="Line 19"/>
            <p:cNvSpPr>
              <a:spLocks noChangeShapeType="1"/>
            </p:cNvSpPr>
            <p:nvPr/>
          </p:nvSpPr>
          <p:spPr bwMode="auto">
            <a:xfrm flipH="1" flipV="1">
              <a:off x="2200" y="2205"/>
              <a:ext cx="725" cy="318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1289" name="Line 20"/>
            <p:cNvSpPr>
              <a:spLocks noChangeShapeType="1"/>
            </p:cNvSpPr>
            <p:nvPr/>
          </p:nvSpPr>
          <p:spPr bwMode="auto">
            <a:xfrm flipH="1" flipV="1">
              <a:off x="3016" y="2069"/>
              <a:ext cx="45" cy="454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sp>
        <p:nvSpPr>
          <p:cNvPr id="11274" name="Rectangle 25"/>
          <p:cNvSpPr>
            <a:spLocks noChangeArrowheads="1"/>
          </p:cNvSpPr>
          <p:nvPr/>
        </p:nvSpPr>
        <p:spPr bwMode="auto">
          <a:xfrm>
            <a:off x="271482" y="5104947"/>
            <a:ext cx="9517818" cy="1020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82" tIns="47891" rIns="95782" bIns="47891">
            <a:spAutoFit/>
          </a:bodyPr>
          <a:lstStyle>
            <a:lvl1pPr eaLnBrk="0" hangingPunct="0">
              <a:spcBef>
                <a:spcPct val="20000"/>
              </a:spcBef>
              <a:buClr>
                <a:srgbClr val="1E3A7C"/>
              </a:buClr>
              <a:buChar char="•"/>
              <a:defRPr sz="3400">
                <a:solidFill>
                  <a:srgbClr val="1E3A6C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1E3A7C"/>
              </a:buClr>
              <a:buChar char="•"/>
              <a:defRPr sz="3400">
                <a:solidFill>
                  <a:srgbClr val="1E3A6C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1E3A7C"/>
              </a:buClr>
              <a:buChar char="•"/>
              <a:defRPr>
                <a:solidFill>
                  <a:srgbClr val="1E3A6C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de-DE" sz="2000" b="1" dirty="0">
                <a:solidFill>
                  <a:schemeClr val="tx1"/>
                </a:solidFill>
                <a:latin typeface="+mn-lt"/>
              </a:rPr>
              <a:t>innovative </a:t>
            </a:r>
            <a:r>
              <a:rPr lang="en-GB" altLang="de-DE" sz="2000" b="1" dirty="0" err="1">
                <a:solidFill>
                  <a:schemeClr val="tx1"/>
                </a:solidFill>
                <a:latin typeface="+mn-lt"/>
              </a:rPr>
              <a:t>groyne</a:t>
            </a:r>
            <a:r>
              <a:rPr lang="en-GB" altLang="de-DE" sz="2000" b="1" dirty="0">
                <a:solidFill>
                  <a:schemeClr val="tx1"/>
                </a:solidFill>
                <a:latin typeface="+mn-lt"/>
              </a:rPr>
              <a:t> shapes – </a:t>
            </a:r>
            <a:br>
              <a:rPr lang="en-GB" altLang="de-DE" sz="2000" b="1" dirty="0">
                <a:solidFill>
                  <a:schemeClr val="tx1"/>
                </a:solidFill>
                <a:latin typeface="+mn-lt"/>
              </a:rPr>
            </a:br>
            <a:r>
              <a:rPr lang="en-GB" altLang="de-DE" sz="2000" dirty="0">
                <a:solidFill>
                  <a:schemeClr val="tx1"/>
                </a:solidFill>
                <a:latin typeface="+mn-lt"/>
              </a:rPr>
              <a:t>advantages for ecology and navigation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en-GB" altLang="de-DE" sz="2000" dirty="0">
                <a:solidFill>
                  <a:schemeClr val="tx1"/>
                </a:solidFill>
                <a:latin typeface="+mn-lt"/>
              </a:rPr>
              <a:t>by interdisciplinary planning</a:t>
            </a:r>
          </a:p>
        </p:txBody>
      </p:sp>
      <p:grpSp>
        <p:nvGrpSpPr>
          <p:cNvPr id="349215" name="Group 31"/>
          <p:cNvGrpSpPr>
            <a:grpSpLocks/>
          </p:cNvGrpSpPr>
          <p:nvPr/>
        </p:nvGrpSpPr>
        <p:grpSpPr bwMode="auto">
          <a:xfrm>
            <a:off x="2847484" y="2134054"/>
            <a:ext cx="3508375" cy="1150938"/>
            <a:chOff x="1656" y="1344"/>
            <a:chExt cx="2040" cy="725"/>
          </a:xfrm>
        </p:grpSpPr>
        <p:sp>
          <p:nvSpPr>
            <p:cNvPr id="11284" name="Line 23"/>
            <p:cNvSpPr>
              <a:spLocks noChangeShapeType="1"/>
            </p:cNvSpPr>
            <p:nvPr/>
          </p:nvSpPr>
          <p:spPr bwMode="auto">
            <a:xfrm>
              <a:off x="2744" y="1525"/>
              <a:ext cx="635" cy="454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1285" name="Line 24"/>
            <p:cNvSpPr>
              <a:spLocks noChangeShapeType="1"/>
            </p:cNvSpPr>
            <p:nvPr/>
          </p:nvSpPr>
          <p:spPr bwMode="auto">
            <a:xfrm flipH="1">
              <a:off x="1656" y="1525"/>
              <a:ext cx="680" cy="544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  <p:sp>
          <p:nvSpPr>
            <p:cNvPr id="11286" name="Text Box 26"/>
            <p:cNvSpPr txBox="1">
              <a:spLocks noChangeArrowheads="1"/>
            </p:cNvSpPr>
            <p:nvPr/>
          </p:nvSpPr>
          <p:spPr bwMode="auto">
            <a:xfrm>
              <a:off x="1746" y="1344"/>
              <a:ext cx="1950" cy="204"/>
            </a:xfrm>
            <a:prstGeom prst="rect">
              <a:avLst/>
            </a:prstGeom>
            <a:solidFill>
              <a:srgbClr val="FFFF00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>
                  <a:solidFill>
                    <a:srgbClr val="1E3A6C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30000"/>
                </a:spcBef>
                <a:buClrTx/>
                <a:buFontTx/>
                <a:buNone/>
              </a:pPr>
              <a:r>
                <a:rPr lang="en-US" altLang="de-DE" sz="1500" b="1">
                  <a:solidFill>
                    <a:schemeClr val="tx1"/>
                  </a:solidFill>
                </a:rPr>
                <a:t>removal of the 8 existing groynes</a:t>
              </a:r>
            </a:p>
          </p:txBody>
        </p:sp>
      </p:grpSp>
      <p:grpSp>
        <p:nvGrpSpPr>
          <p:cNvPr id="349214" name="Group 30"/>
          <p:cNvGrpSpPr>
            <a:grpSpLocks/>
          </p:cNvGrpSpPr>
          <p:nvPr/>
        </p:nvGrpSpPr>
        <p:grpSpPr bwMode="auto">
          <a:xfrm>
            <a:off x="1208768" y="1556885"/>
            <a:ext cx="3042803" cy="1367518"/>
            <a:chOff x="703" y="981"/>
            <a:chExt cx="1769" cy="861"/>
          </a:xfrm>
        </p:grpSpPr>
        <p:sp>
          <p:nvSpPr>
            <p:cNvPr id="11282" name="Text Box 22"/>
            <p:cNvSpPr txBox="1">
              <a:spLocks noChangeArrowheads="1"/>
            </p:cNvSpPr>
            <p:nvPr/>
          </p:nvSpPr>
          <p:spPr bwMode="auto">
            <a:xfrm>
              <a:off x="703" y="981"/>
              <a:ext cx="1769" cy="203"/>
            </a:xfrm>
            <a:prstGeom prst="rect">
              <a:avLst/>
            </a:prstGeom>
            <a:solidFill>
              <a:srgbClr val="FFFF00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>
                  <a:solidFill>
                    <a:srgbClr val="1E3A6C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30000"/>
                </a:spcBef>
                <a:buClrTx/>
                <a:buFontTx/>
                <a:buNone/>
              </a:pPr>
              <a:r>
                <a:rPr lang="en-US" altLang="de-DE" sz="1500" b="1" dirty="0">
                  <a:solidFill>
                    <a:schemeClr val="tx1"/>
                  </a:solidFill>
                </a:rPr>
                <a:t>1,2 km river bank restoration</a:t>
              </a:r>
            </a:p>
          </p:txBody>
        </p:sp>
        <p:sp>
          <p:nvSpPr>
            <p:cNvPr id="11283" name="Line 28"/>
            <p:cNvSpPr>
              <a:spLocks noChangeShapeType="1"/>
            </p:cNvSpPr>
            <p:nvPr/>
          </p:nvSpPr>
          <p:spPr bwMode="auto">
            <a:xfrm flipH="1">
              <a:off x="1292" y="1162"/>
              <a:ext cx="182" cy="68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de-DE"/>
            </a:p>
          </p:txBody>
        </p:sp>
      </p:grpSp>
      <p:grpSp>
        <p:nvGrpSpPr>
          <p:cNvPr id="349219" name="Group 35"/>
          <p:cNvGrpSpPr>
            <a:grpSpLocks/>
          </p:cNvGrpSpPr>
          <p:nvPr/>
        </p:nvGrpSpPr>
        <p:grpSpPr bwMode="auto">
          <a:xfrm>
            <a:off x="68792" y="3108100"/>
            <a:ext cx="2933473" cy="1667107"/>
            <a:chOff x="40" y="1958"/>
            <a:chExt cx="1706" cy="1050"/>
          </a:xfrm>
        </p:grpSpPr>
        <p:sp>
          <p:nvSpPr>
            <p:cNvPr id="11278" name="Freeform 4"/>
            <p:cNvSpPr>
              <a:spLocks/>
            </p:cNvSpPr>
            <p:nvPr/>
          </p:nvSpPr>
          <p:spPr bwMode="auto">
            <a:xfrm>
              <a:off x="40" y="1958"/>
              <a:ext cx="1153" cy="574"/>
            </a:xfrm>
            <a:custGeom>
              <a:avLst/>
              <a:gdLst>
                <a:gd name="T0" fmla="*/ 0 w 4152"/>
                <a:gd name="T1" fmla="*/ 0 h 2268"/>
                <a:gd name="T2" fmla="*/ 0 w 4152"/>
                <a:gd name="T3" fmla="*/ 0 h 2268"/>
                <a:gd name="T4" fmla="*/ 0 w 4152"/>
                <a:gd name="T5" fmla="*/ 0 h 2268"/>
                <a:gd name="T6" fmla="*/ 0 w 4152"/>
                <a:gd name="T7" fmla="*/ 0 h 2268"/>
                <a:gd name="T8" fmla="*/ 0 w 4152"/>
                <a:gd name="T9" fmla="*/ 0 h 22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152" h="2268">
                  <a:moveTo>
                    <a:pt x="0" y="2268"/>
                  </a:moveTo>
                  <a:cubicBezTo>
                    <a:pt x="131" y="2202"/>
                    <a:pt x="452" y="2124"/>
                    <a:pt x="768" y="1872"/>
                  </a:cubicBezTo>
                  <a:cubicBezTo>
                    <a:pt x="1084" y="1620"/>
                    <a:pt x="1450" y="958"/>
                    <a:pt x="1896" y="756"/>
                  </a:cubicBezTo>
                  <a:cubicBezTo>
                    <a:pt x="2342" y="554"/>
                    <a:pt x="3068" y="786"/>
                    <a:pt x="3444" y="660"/>
                  </a:cubicBezTo>
                  <a:cubicBezTo>
                    <a:pt x="3820" y="534"/>
                    <a:pt x="4004" y="138"/>
                    <a:pt x="4152" y="0"/>
                  </a:cubicBezTo>
                </a:path>
              </a:pathLst>
            </a:custGeom>
            <a:noFill/>
            <a:ln w="25400" cap="flat" cmpd="sng">
              <a:solidFill>
                <a:srgbClr val="008CEC"/>
              </a:solidFill>
              <a:prstDash val="sysDot"/>
              <a:round/>
              <a:headEnd type="none" w="med" len="med"/>
              <a:tailEnd type="stealth" w="lg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grpSp>
          <p:nvGrpSpPr>
            <p:cNvPr id="11279" name="Group 34"/>
            <p:cNvGrpSpPr>
              <a:grpSpLocks/>
            </p:cNvGrpSpPr>
            <p:nvPr/>
          </p:nvGrpSpPr>
          <p:grpSpPr bwMode="auto">
            <a:xfrm>
              <a:off x="113" y="2387"/>
              <a:ext cx="1633" cy="621"/>
              <a:chOff x="113" y="2387"/>
              <a:chExt cx="1633" cy="621"/>
            </a:xfrm>
          </p:grpSpPr>
          <p:sp>
            <p:nvSpPr>
              <p:cNvPr id="11280" name="Text Box 27"/>
              <p:cNvSpPr txBox="1">
                <a:spLocks noChangeArrowheads="1"/>
              </p:cNvSpPr>
              <p:nvPr/>
            </p:nvSpPr>
            <p:spPr bwMode="auto">
              <a:xfrm>
                <a:off x="113" y="2659"/>
                <a:ext cx="1633" cy="349"/>
              </a:xfrm>
              <a:prstGeom prst="rect">
                <a:avLst/>
              </a:prstGeom>
              <a:solidFill>
                <a:srgbClr val="FFFF00">
                  <a:alpha val="50195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spcBef>
                    <a:spcPct val="20000"/>
                  </a:spcBef>
                  <a:buClr>
                    <a:srgbClr val="1E3A7C"/>
                  </a:buClr>
                  <a:buChar char="•"/>
                  <a:defRPr sz="3400">
                    <a:solidFill>
                      <a:srgbClr val="1E3A6C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1E3A7C"/>
                  </a:buClr>
                  <a:buChar char="•"/>
                  <a:defRPr sz="3400">
                    <a:solidFill>
                      <a:srgbClr val="1E3A6C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1E3A7C"/>
                  </a:buClr>
                  <a:buChar char="•"/>
                  <a:defRPr>
                    <a:solidFill>
                      <a:srgbClr val="1E3A6C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737A7C"/>
                  </a:buClr>
                  <a:buChar char="•"/>
                  <a:defRPr sz="28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737A7C"/>
                  </a:buClr>
                  <a:buChar char="•"/>
                  <a:defRPr sz="28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37A7C"/>
                  </a:buClr>
                  <a:buChar char="•"/>
                  <a:defRPr sz="28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37A7C"/>
                  </a:buClr>
                  <a:buChar char="•"/>
                  <a:defRPr sz="28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37A7C"/>
                  </a:buClr>
                  <a:buChar char="•"/>
                  <a:defRPr sz="28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37A7C"/>
                  </a:buClr>
                  <a:buChar char="•"/>
                  <a:defRPr sz="28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eaLnBrk="1" hangingPunct="1">
                  <a:spcBef>
                    <a:spcPct val="30000"/>
                  </a:spcBef>
                  <a:buClrTx/>
                  <a:buFontTx/>
                  <a:buNone/>
                </a:pPr>
                <a:r>
                  <a:rPr lang="en-US" altLang="de-DE" sz="1500" b="1" dirty="0">
                    <a:solidFill>
                      <a:schemeClr val="tx1"/>
                    </a:solidFill>
                  </a:rPr>
                  <a:t>Lowering of the training wall </a:t>
                </a:r>
                <a:br>
                  <a:rPr lang="en-US" altLang="de-DE" sz="1500" b="1" dirty="0">
                    <a:solidFill>
                      <a:schemeClr val="tx1"/>
                    </a:solidFill>
                  </a:rPr>
                </a:br>
                <a:r>
                  <a:rPr lang="en-US" altLang="de-DE" sz="1500" b="1" dirty="0">
                    <a:solidFill>
                      <a:schemeClr val="tx1"/>
                    </a:solidFill>
                  </a:rPr>
                  <a:t>to 0,5 m over LNWL </a:t>
                </a:r>
              </a:p>
            </p:txBody>
          </p:sp>
          <p:sp>
            <p:nvSpPr>
              <p:cNvPr id="11281" name="Line 29"/>
              <p:cNvSpPr>
                <a:spLocks noChangeShapeType="1"/>
              </p:cNvSpPr>
              <p:nvPr/>
            </p:nvSpPr>
            <p:spPr bwMode="auto">
              <a:xfrm flipH="1" flipV="1">
                <a:off x="793" y="2387"/>
                <a:ext cx="46" cy="272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 type="oval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de-DE"/>
              </a:p>
            </p:txBody>
          </p:sp>
        </p:grpSp>
      </p:grpSp>
      <p:pic>
        <p:nvPicPr>
          <p:cNvPr id="33" name="Picture 4" descr="en_tentea_beneficiaries_logo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6225184"/>
            <a:ext cx="3675440" cy="4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Ellipse 3"/>
          <p:cNvSpPr/>
          <p:nvPr/>
        </p:nvSpPr>
        <p:spPr>
          <a:xfrm rot="21218658">
            <a:off x="4367320" y="3428541"/>
            <a:ext cx="2737323" cy="745738"/>
          </a:xfrm>
          <a:prstGeom prst="ellipse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AT" sz="1500" b="1" dirty="0" err="1">
                <a:solidFill>
                  <a:schemeClr val="bg1"/>
                </a:solidFill>
                <a:latin typeface="Arial" charset="0"/>
              </a:rPr>
              <a:t>Unwanted</a:t>
            </a:r>
            <a:r>
              <a:rPr lang="de-AT" sz="1500" b="1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de-AT" sz="1500" b="1" dirty="0" err="1">
                <a:solidFill>
                  <a:schemeClr val="bg1"/>
                </a:solidFill>
                <a:latin typeface="Arial" charset="0"/>
              </a:rPr>
              <a:t>gravel</a:t>
            </a:r>
            <a:r>
              <a:rPr lang="de-AT" sz="1500" b="1" dirty="0">
                <a:solidFill>
                  <a:schemeClr val="bg1"/>
                </a:solidFill>
                <a:latin typeface="Arial" charset="0"/>
              </a:rPr>
              <a:t> </a:t>
            </a:r>
            <a:r>
              <a:rPr lang="de-AT" sz="1500" b="1" dirty="0" err="1">
                <a:solidFill>
                  <a:schemeClr val="bg1"/>
                </a:solidFill>
                <a:latin typeface="Arial" charset="0"/>
              </a:rPr>
              <a:t>deposition</a:t>
            </a:r>
            <a:endParaRPr lang="de-DE" sz="1500" b="1" dirty="0" err="1">
              <a:solidFill>
                <a:schemeClr val="bg1"/>
              </a:solidFill>
              <a:latin typeface="Arial" charset="0"/>
            </a:endParaRPr>
          </a:p>
        </p:txBody>
      </p:sp>
      <p:grpSp>
        <p:nvGrpSpPr>
          <p:cNvPr id="7" name="Gruppieren 6"/>
          <p:cNvGrpSpPr/>
          <p:nvPr/>
        </p:nvGrpSpPr>
        <p:grpSpPr>
          <a:xfrm>
            <a:off x="666749" y="2946517"/>
            <a:ext cx="8230550" cy="1376982"/>
            <a:chOff x="666749" y="2946517"/>
            <a:chExt cx="8230550" cy="1376982"/>
          </a:xfrm>
        </p:grpSpPr>
        <p:sp>
          <p:nvSpPr>
            <p:cNvPr id="5" name="Textfeld 4"/>
            <p:cNvSpPr txBox="1"/>
            <p:nvPr/>
          </p:nvSpPr>
          <p:spPr>
            <a:xfrm>
              <a:off x="666749" y="4000334"/>
              <a:ext cx="2063420" cy="323165"/>
            </a:xfrm>
            <a:prstGeom prst="rect">
              <a:avLst/>
            </a:prstGeom>
            <a:solidFill>
              <a:srgbClr val="FFFF00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spcBef>
                  <a:spcPct val="30000"/>
                </a:spcBef>
                <a:buClrTx/>
                <a:buFontTx/>
                <a:buNone/>
                <a:defRPr sz="1500" b="1"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>
                  <a:solidFill>
                    <a:srgbClr val="1E3A6C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latin typeface="Arial" charset="0"/>
                </a:defRPr>
              </a:lvl9pPr>
            </a:lstStyle>
            <a:p>
              <a:pPr algn="ctr"/>
              <a:r>
                <a:rPr lang="de-AT" dirty="0"/>
                <a:t>Training wall +0,5 m</a:t>
              </a:r>
              <a:endParaRPr lang="de-DE" dirty="0" err="1"/>
            </a:p>
          </p:txBody>
        </p:sp>
        <p:sp>
          <p:nvSpPr>
            <p:cNvPr id="6" name="Textfeld 5"/>
            <p:cNvSpPr txBox="1"/>
            <p:nvPr/>
          </p:nvSpPr>
          <p:spPr>
            <a:xfrm>
              <a:off x="3432213" y="3779389"/>
              <a:ext cx="899929" cy="323165"/>
            </a:xfrm>
            <a:prstGeom prst="rect">
              <a:avLst/>
            </a:prstGeom>
            <a:solidFill>
              <a:srgbClr val="FFFF00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spcBef>
                  <a:spcPct val="30000"/>
                </a:spcBef>
                <a:buClrTx/>
                <a:buFontTx/>
                <a:buNone/>
                <a:defRPr sz="1500" b="1"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>
                  <a:solidFill>
                    <a:srgbClr val="1E3A6C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latin typeface="Arial" charset="0"/>
                </a:defRPr>
              </a:lvl9pPr>
            </a:lstStyle>
            <a:p>
              <a:pPr algn="ctr"/>
              <a:r>
                <a:rPr lang="de-AT" dirty="0"/>
                <a:t>+0,65 m</a:t>
              </a:r>
              <a:endParaRPr lang="de-DE" dirty="0" err="1"/>
            </a:p>
          </p:txBody>
        </p:sp>
        <p:sp>
          <p:nvSpPr>
            <p:cNvPr id="38" name="Textfeld 37"/>
            <p:cNvSpPr txBox="1"/>
            <p:nvPr/>
          </p:nvSpPr>
          <p:spPr>
            <a:xfrm>
              <a:off x="5537496" y="3468470"/>
              <a:ext cx="899929" cy="323165"/>
            </a:xfrm>
            <a:prstGeom prst="rect">
              <a:avLst/>
            </a:prstGeom>
            <a:solidFill>
              <a:srgbClr val="FFFF00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spcBef>
                  <a:spcPct val="30000"/>
                </a:spcBef>
                <a:buClrTx/>
                <a:buFontTx/>
                <a:buNone/>
                <a:defRPr sz="1500" b="1"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>
                  <a:solidFill>
                    <a:srgbClr val="1E3A6C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latin typeface="Arial" charset="0"/>
                </a:defRPr>
              </a:lvl9pPr>
            </a:lstStyle>
            <a:p>
              <a:pPr algn="ctr"/>
              <a:r>
                <a:rPr lang="de-AT" dirty="0"/>
                <a:t>+0,65 m</a:t>
              </a:r>
              <a:endParaRPr lang="de-DE" dirty="0" err="1"/>
            </a:p>
          </p:txBody>
        </p:sp>
        <p:sp>
          <p:nvSpPr>
            <p:cNvPr id="39" name="Textfeld 38"/>
            <p:cNvSpPr txBox="1"/>
            <p:nvPr/>
          </p:nvSpPr>
          <p:spPr>
            <a:xfrm>
              <a:off x="6953740" y="3240611"/>
              <a:ext cx="818660" cy="323165"/>
            </a:xfrm>
            <a:prstGeom prst="rect">
              <a:avLst/>
            </a:prstGeom>
            <a:solidFill>
              <a:srgbClr val="FFFF00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spcBef>
                  <a:spcPct val="30000"/>
                </a:spcBef>
                <a:buClrTx/>
                <a:buFontTx/>
                <a:buNone/>
                <a:defRPr sz="1500" b="1"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>
                  <a:solidFill>
                    <a:srgbClr val="1E3A6C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latin typeface="Arial" charset="0"/>
                </a:defRPr>
              </a:lvl9pPr>
            </a:lstStyle>
            <a:p>
              <a:pPr algn="ctr"/>
              <a:r>
                <a:rPr lang="de-AT" dirty="0"/>
                <a:t>+</a:t>
              </a:r>
              <a:r>
                <a:rPr lang="de-AT" dirty="0" smtClean="0"/>
                <a:t>0,4 </a:t>
              </a:r>
              <a:r>
                <a:rPr lang="de-AT" dirty="0"/>
                <a:t>m</a:t>
              </a:r>
              <a:endParaRPr lang="de-DE" dirty="0" err="1"/>
            </a:p>
          </p:txBody>
        </p:sp>
        <p:sp>
          <p:nvSpPr>
            <p:cNvPr id="40" name="Textfeld 39"/>
            <p:cNvSpPr txBox="1"/>
            <p:nvPr/>
          </p:nvSpPr>
          <p:spPr>
            <a:xfrm>
              <a:off x="8078639" y="2946517"/>
              <a:ext cx="818660" cy="323165"/>
            </a:xfrm>
            <a:prstGeom prst="rect">
              <a:avLst/>
            </a:prstGeom>
            <a:solidFill>
              <a:srgbClr val="FFFF00">
                <a:alpha val="50195"/>
              </a:srgb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defPPr>
                <a:defRPr lang="en-US"/>
              </a:defPPr>
              <a:lvl1pPr>
                <a:spcBef>
                  <a:spcPct val="30000"/>
                </a:spcBef>
                <a:buClrTx/>
                <a:buFontTx/>
                <a:buNone/>
                <a:defRPr sz="1500" b="1"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>
                  <a:solidFill>
                    <a:srgbClr val="1E3A6C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latin typeface="Arial" charset="0"/>
                </a:defRPr>
              </a:lvl9pPr>
            </a:lstStyle>
            <a:p>
              <a:pPr algn="ctr"/>
              <a:r>
                <a:rPr lang="de-AT" dirty="0"/>
                <a:t>+</a:t>
              </a:r>
              <a:r>
                <a:rPr lang="de-AT" dirty="0" smtClean="0"/>
                <a:t>0,4 </a:t>
              </a:r>
              <a:r>
                <a:rPr lang="de-AT" dirty="0"/>
                <a:t>m</a:t>
              </a:r>
              <a:endParaRPr lang="de-DE" dirty="0" err="1"/>
            </a:p>
          </p:txBody>
        </p:sp>
      </p:grpSp>
      <p:sp>
        <p:nvSpPr>
          <p:cNvPr id="8" name="Textfeld 7"/>
          <p:cNvSpPr txBox="1"/>
          <p:nvPr/>
        </p:nvSpPr>
        <p:spPr>
          <a:xfrm>
            <a:off x="4939487" y="5610225"/>
            <a:ext cx="4453142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000" dirty="0" smtClean="0"/>
              <a:t>Original construction period: 2007-2009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4953000" y="5983601"/>
            <a:ext cx="4099199" cy="61555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2000" dirty="0" smtClean="0"/>
              <a:t>2015: Optimisation by the adaption of</a:t>
            </a:r>
            <a:br>
              <a:rPr lang="en-GB" sz="2000" dirty="0" smtClean="0"/>
            </a:br>
            <a:r>
              <a:rPr lang="en-GB" sz="2000" dirty="0" smtClean="0"/>
              <a:t>            the </a:t>
            </a:r>
            <a:r>
              <a:rPr lang="en-GB" sz="2000" dirty="0"/>
              <a:t>new </a:t>
            </a:r>
            <a:r>
              <a:rPr lang="en-GB" sz="2000" dirty="0" err="1"/>
              <a:t>groynes</a:t>
            </a:r>
            <a:endParaRPr lang="en-GB" sz="2000" dirty="0" smtClean="0"/>
          </a:p>
        </p:txBody>
      </p:sp>
      <p:grpSp>
        <p:nvGrpSpPr>
          <p:cNvPr id="12" name="Gruppieren 11"/>
          <p:cNvGrpSpPr/>
          <p:nvPr/>
        </p:nvGrpSpPr>
        <p:grpSpPr>
          <a:xfrm>
            <a:off x="527691" y="111466"/>
            <a:ext cx="6063609" cy="2459944"/>
            <a:chOff x="194316" y="111466"/>
            <a:chExt cx="6063609" cy="2459944"/>
          </a:xfrm>
        </p:grpSpPr>
        <p:pic>
          <p:nvPicPr>
            <p:cNvPr id="19458" name="Picture 2" descr="T:\03-Projekte\FGP\Öffentlichkeitsarbeit\Bildarchiv\20150923 Witzelsdorf Opt\best\IMG_9513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475711" y="111466"/>
              <a:ext cx="2782214" cy="24599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4" name="Picture 3" descr="071119_ufer_vorher"/>
            <p:cNvPicPr preferRelativeResize="0"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4316" y="111466"/>
              <a:ext cx="3279681" cy="24599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Pfeil nach rechts 9"/>
            <p:cNvSpPr/>
            <p:nvPr/>
          </p:nvSpPr>
          <p:spPr>
            <a:xfrm>
              <a:off x="3113450" y="1036571"/>
              <a:ext cx="702044" cy="681525"/>
            </a:xfrm>
            <a:prstGeom prst="rightArrow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000" dirty="0" err="1" smtClean="0"/>
            </a:p>
          </p:txBody>
        </p:sp>
      </p:grpSp>
      <p:sp>
        <p:nvSpPr>
          <p:cNvPr id="2" name="Textfeld 1"/>
          <p:cNvSpPr txBox="1"/>
          <p:nvPr/>
        </p:nvSpPr>
        <p:spPr>
          <a:xfrm>
            <a:off x="2518456" y="209550"/>
            <a:ext cx="4021229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AT" sz="2000" b="1" dirty="0" err="1" smtClean="0">
                <a:solidFill>
                  <a:schemeClr val="bg1"/>
                </a:solidFill>
              </a:rPr>
              <a:t>Improvement</a:t>
            </a:r>
            <a:r>
              <a:rPr lang="de-AT" sz="2000" b="1" dirty="0" smtClean="0">
                <a:solidFill>
                  <a:schemeClr val="bg1"/>
                </a:solidFill>
              </a:rPr>
              <a:t> </a:t>
            </a:r>
            <a:r>
              <a:rPr lang="de-AT" sz="2000" b="1" dirty="0" err="1" smtClean="0">
                <a:solidFill>
                  <a:schemeClr val="bg1"/>
                </a:solidFill>
              </a:rPr>
              <a:t>of</a:t>
            </a:r>
            <a:r>
              <a:rPr lang="de-AT" sz="2000" b="1" dirty="0" smtClean="0">
                <a:solidFill>
                  <a:schemeClr val="bg1"/>
                </a:solidFill>
              </a:rPr>
              <a:t> </a:t>
            </a:r>
            <a:r>
              <a:rPr lang="de-AT" sz="2000" b="1" dirty="0" err="1" smtClean="0">
                <a:solidFill>
                  <a:schemeClr val="bg1"/>
                </a:solidFill>
              </a:rPr>
              <a:t>ecological</a:t>
            </a:r>
            <a:r>
              <a:rPr lang="de-AT" sz="2000" b="1" dirty="0" smtClean="0">
                <a:solidFill>
                  <a:schemeClr val="bg1"/>
                </a:solidFill>
              </a:rPr>
              <a:t> </a:t>
            </a:r>
            <a:r>
              <a:rPr lang="de-AT" sz="2000" b="1" dirty="0" err="1" smtClean="0">
                <a:solidFill>
                  <a:schemeClr val="bg1"/>
                </a:solidFill>
              </a:rPr>
              <a:t>conditions</a:t>
            </a:r>
            <a:endParaRPr lang="de-DE" sz="2000" b="1" dirty="0" err="1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5141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9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4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49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49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49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3492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9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492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9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3492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9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3492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9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492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liennummernplatzhalter 3"/>
          <p:cNvSpPr>
            <a:spLocks noGrp="1"/>
          </p:cNvSpPr>
          <p:nvPr>
            <p:ph type="sldNum" sz="quarter" idx="10"/>
          </p:nvPr>
        </p:nvSpPr>
        <p:spPr>
          <a:xfrm>
            <a:off x="8430261" y="6328939"/>
            <a:ext cx="755014" cy="123111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1E3A7C"/>
              </a:buClr>
              <a:buChar char="•"/>
              <a:defRPr sz="2500">
                <a:solidFill>
                  <a:srgbClr val="1E3A6C"/>
                </a:solidFill>
                <a:latin typeface="Arial" charset="0"/>
              </a:defRPr>
            </a:lvl1pPr>
            <a:lvl2pPr marL="777988" indent="-299317" eaLnBrk="0" hangingPunct="0">
              <a:spcBef>
                <a:spcPct val="20000"/>
              </a:spcBef>
              <a:buClr>
                <a:srgbClr val="1E3A7C"/>
              </a:buClr>
              <a:buChar char="•"/>
              <a:defRPr sz="2500">
                <a:solidFill>
                  <a:srgbClr val="1E3A6C"/>
                </a:solidFill>
                <a:latin typeface="Arial" charset="0"/>
              </a:defRPr>
            </a:lvl2pPr>
            <a:lvl3pPr marL="1197270" indent="-238742" eaLnBrk="0" hangingPunct="0">
              <a:spcBef>
                <a:spcPct val="20000"/>
              </a:spcBef>
              <a:buClr>
                <a:srgbClr val="1E3A7C"/>
              </a:buClr>
              <a:buChar char="•"/>
              <a:defRPr>
                <a:solidFill>
                  <a:srgbClr val="1E3A6C"/>
                </a:solidFill>
                <a:latin typeface="Arial" charset="0"/>
              </a:defRPr>
            </a:lvl3pPr>
            <a:lvl4pPr marL="1675940" indent="-238742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4pPr>
            <a:lvl5pPr marL="2154610" indent="-238742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5pPr>
            <a:lvl6pPr marL="2496687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6pPr>
            <a:lvl7pPr marL="2838764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7pPr>
            <a:lvl8pPr marL="3180841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8pPr>
            <a:lvl9pPr marL="3522918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800" dirty="0">
                <a:solidFill>
                  <a:schemeClr val="tx1"/>
                </a:solidFill>
              </a:rPr>
              <a:t>© via </a:t>
            </a:r>
            <a:r>
              <a:rPr lang="de-DE" altLang="de-DE" sz="800" dirty="0" err="1">
                <a:solidFill>
                  <a:schemeClr val="tx1"/>
                </a:solidFill>
              </a:rPr>
              <a:t>donau</a:t>
            </a:r>
            <a:r>
              <a:rPr lang="de-DE" altLang="de-DE" sz="800" dirty="0">
                <a:solidFill>
                  <a:schemeClr val="tx1"/>
                </a:solidFill>
              </a:rPr>
              <a:t> I </a:t>
            </a:r>
            <a:fld id="{A2058CA4-FFB5-439B-82AA-AC769A2A61E0}" type="slidenum">
              <a:rPr lang="en-GB" altLang="de-DE" sz="800">
                <a:solidFill>
                  <a:schemeClr val="tx1"/>
                </a:solidFill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13</a:t>
            </a:fld>
            <a:endParaRPr lang="en-GB" altLang="de-DE" sz="800" dirty="0">
              <a:solidFill>
                <a:schemeClr val="tx1"/>
              </a:solidFill>
            </a:endParaRP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584729" y="855889"/>
            <a:ext cx="8576847" cy="371897"/>
          </a:xfrm>
          <a:noFill/>
        </p:spPr>
        <p:txBody>
          <a:bodyPr anchor="t"/>
          <a:lstStyle/>
          <a:p>
            <a:pPr eaLnBrk="1" hangingPunct="1"/>
            <a:r>
              <a:rPr lang="en-GB" altLang="de-DE" dirty="0" smtClean="0"/>
              <a:t>The way forward …</a:t>
            </a:r>
            <a:endParaRPr lang="en-GB" altLang="de-DE" sz="2500" dirty="0"/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4729" y="1925411"/>
            <a:ext cx="8892552" cy="4139595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GB" altLang="de-DE" b="1" dirty="0" smtClean="0">
                <a:solidFill>
                  <a:schemeClr val="accent1"/>
                </a:solidFill>
              </a:rPr>
              <a:t>Current analysis </a:t>
            </a:r>
            <a:r>
              <a:rPr lang="en-GB" altLang="de-DE" b="1" dirty="0">
                <a:solidFill>
                  <a:schemeClr val="accent1"/>
                </a:solidFill>
              </a:rPr>
              <a:t>show</a:t>
            </a:r>
          </a:p>
          <a:p>
            <a:pPr marL="266700" indent="-266700">
              <a:lnSpc>
                <a:spcPct val="80000"/>
              </a:lnSpc>
              <a:spcBef>
                <a:spcPts val="600"/>
              </a:spcBef>
            </a:pPr>
            <a:r>
              <a:rPr lang="en-GB" altLang="de-DE" dirty="0" smtClean="0"/>
              <a:t>… that the pilot projects, together with the fairway maintenance have significantly </a:t>
            </a:r>
            <a:br>
              <a:rPr lang="en-GB" altLang="de-DE" dirty="0" smtClean="0"/>
            </a:br>
            <a:r>
              <a:rPr lang="en-GB" altLang="de-DE" dirty="0" smtClean="0"/>
              <a:t>reduced river bed degradation between 2010 and 2015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GB" altLang="de-DE" dirty="0" smtClean="0"/>
              <a:t>… that most of the fairway maintenance work is concentrated on a handful spots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GB" altLang="de-DE" sz="1000" b="1" dirty="0" smtClean="0">
                <a:solidFill>
                  <a:schemeClr val="accent1"/>
                </a:solidFill>
              </a:rPr>
              <a:t>  </a:t>
            </a:r>
            <a:r>
              <a:rPr lang="en-GB" altLang="de-DE" b="1" dirty="0" smtClean="0">
                <a:solidFill>
                  <a:schemeClr val="accent1"/>
                </a:solidFill>
              </a:rPr>
              <a:t/>
            </a:r>
            <a:br>
              <a:rPr lang="en-GB" altLang="de-DE" b="1" dirty="0" smtClean="0">
                <a:solidFill>
                  <a:schemeClr val="accent1"/>
                </a:solidFill>
              </a:rPr>
            </a:br>
            <a:r>
              <a:rPr lang="en-GB" altLang="de-DE" b="1" dirty="0" smtClean="0">
                <a:solidFill>
                  <a:schemeClr val="accent1"/>
                </a:solidFill>
              </a:rPr>
              <a:t>Solid foundation for future works</a:t>
            </a:r>
            <a:endParaRPr lang="en-GB" altLang="de-DE" b="1" dirty="0">
              <a:solidFill>
                <a:schemeClr val="accent1"/>
              </a:solidFill>
            </a:endParaRPr>
          </a:p>
          <a:p>
            <a:pPr marL="180975" indent="-180975"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de-DE" dirty="0" smtClean="0"/>
              <a:t>Practical experiences from implementing 6 pilot projects</a:t>
            </a:r>
          </a:p>
          <a:p>
            <a:pPr marL="180975" indent="-180975"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de-DE" dirty="0" smtClean="0"/>
              <a:t>Practical experiences of „small-scale sediment management“ within fairway maintenance since 2008 (excavated gravel is transported upstream)</a:t>
            </a:r>
          </a:p>
          <a:p>
            <a:pPr marL="180975" indent="-180975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de-DE" dirty="0" smtClean="0"/>
              <a:t>Results of a pilot project on sediment management realised in 2015</a:t>
            </a:r>
          </a:p>
          <a:p>
            <a:pPr marL="180975" indent="-180975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de-DE" dirty="0" smtClean="0"/>
              <a:t>New developments in waterway management (WAMS) and traffic management (</a:t>
            </a:r>
            <a:r>
              <a:rPr lang="en-GB" altLang="de-DE" dirty="0" err="1" smtClean="0"/>
              <a:t>DoRIS</a:t>
            </a:r>
            <a:r>
              <a:rPr lang="en-GB" altLang="de-DE" dirty="0" smtClean="0"/>
              <a:t> Services)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GB" altLang="de-DE" sz="1000" dirty="0" smtClean="0"/>
              <a:t>  </a:t>
            </a:r>
          </a:p>
          <a:p>
            <a:pPr eaLnBrk="1" hangingPunct="1">
              <a:lnSpc>
                <a:spcPct val="80000"/>
              </a:lnSpc>
              <a:spcBef>
                <a:spcPts val="600"/>
              </a:spcBef>
            </a:pPr>
            <a:r>
              <a:rPr lang="en-GB" altLang="de-DE" dirty="0" smtClean="0"/>
              <a:t>As planned, the results of the pilot phase have been incorporated in the implementation of the measures for the Danube east of Vienna.</a:t>
            </a:r>
          </a:p>
        </p:txBody>
      </p:sp>
    </p:spTree>
    <p:extLst>
      <p:ext uri="{BB962C8B-B14F-4D97-AF65-F5344CB8AC3E}">
        <p14:creationId xmlns:p14="http://schemas.microsoft.com/office/powerpoint/2010/main" val="14760473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liennummernplatzhalter 3"/>
          <p:cNvSpPr>
            <a:spLocks noGrp="1"/>
          </p:cNvSpPr>
          <p:nvPr>
            <p:ph type="sldNum" sz="quarter" idx="10"/>
          </p:nvPr>
        </p:nvSpPr>
        <p:spPr>
          <a:xfrm>
            <a:off x="8430261" y="6328939"/>
            <a:ext cx="755014" cy="123111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1E3A7C"/>
              </a:buClr>
              <a:buChar char="•"/>
              <a:defRPr sz="2500">
                <a:solidFill>
                  <a:srgbClr val="1E3A6C"/>
                </a:solidFill>
                <a:latin typeface="Arial" charset="0"/>
              </a:defRPr>
            </a:lvl1pPr>
            <a:lvl2pPr marL="777988" indent="-299317" eaLnBrk="0" hangingPunct="0">
              <a:spcBef>
                <a:spcPct val="20000"/>
              </a:spcBef>
              <a:buClr>
                <a:srgbClr val="1E3A7C"/>
              </a:buClr>
              <a:buChar char="•"/>
              <a:defRPr sz="2500">
                <a:solidFill>
                  <a:srgbClr val="1E3A6C"/>
                </a:solidFill>
                <a:latin typeface="Arial" charset="0"/>
              </a:defRPr>
            </a:lvl2pPr>
            <a:lvl3pPr marL="1197270" indent="-238742" eaLnBrk="0" hangingPunct="0">
              <a:spcBef>
                <a:spcPct val="20000"/>
              </a:spcBef>
              <a:buClr>
                <a:srgbClr val="1E3A7C"/>
              </a:buClr>
              <a:buChar char="•"/>
              <a:defRPr>
                <a:solidFill>
                  <a:srgbClr val="1E3A6C"/>
                </a:solidFill>
                <a:latin typeface="Arial" charset="0"/>
              </a:defRPr>
            </a:lvl3pPr>
            <a:lvl4pPr marL="1675940" indent="-238742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4pPr>
            <a:lvl5pPr marL="2154610" indent="-238742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5pPr>
            <a:lvl6pPr marL="2496687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6pPr>
            <a:lvl7pPr marL="2838764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7pPr>
            <a:lvl8pPr marL="3180841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8pPr>
            <a:lvl9pPr marL="3522918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800" dirty="0">
                <a:solidFill>
                  <a:schemeClr val="tx1"/>
                </a:solidFill>
              </a:rPr>
              <a:t>© via </a:t>
            </a:r>
            <a:r>
              <a:rPr lang="de-DE" altLang="de-DE" sz="800" dirty="0" err="1">
                <a:solidFill>
                  <a:schemeClr val="tx1"/>
                </a:solidFill>
              </a:rPr>
              <a:t>donau</a:t>
            </a:r>
            <a:r>
              <a:rPr lang="de-DE" altLang="de-DE" sz="800" dirty="0">
                <a:solidFill>
                  <a:schemeClr val="tx1"/>
                </a:solidFill>
              </a:rPr>
              <a:t> I </a:t>
            </a:r>
            <a:fld id="{A2058CA4-FFB5-439B-82AA-AC769A2A61E0}" type="slidenum">
              <a:rPr lang="en-GB" altLang="de-DE" sz="800">
                <a:solidFill>
                  <a:schemeClr val="tx1"/>
                </a:solidFill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14</a:t>
            </a:fld>
            <a:endParaRPr lang="en-GB" altLang="de-DE" sz="800" dirty="0">
              <a:solidFill>
                <a:schemeClr val="tx1"/>
              </a:solidFill>
            </a:endParaRPr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4729" y="1906361"/>
            <a:ext cx="8892552" cy="3685111"/>
          </a:xfrm>
          <a:noFill/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de-DE" dirty="0"/>
              <a:t>Continuation of the integrative </a:t>
            </a:r>
            <a:r>
              <a:rPr lang="en-GB" altLang="de-DE" dirty="0" smtClean="0"/>
              <a:t>approach within the framework of the Integrative River Engineering Project</a:t>
            </a:r>
            <a:endParaRPr lang="en-GB" altLang="de-DE" dirty="0"/>
          </a:p>
          <a:p>
            <a:pPr marL="342900" indent="-342900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altLang="de-DE" dirty="0"/>
              <a:t>Combining the outcome of the pilot projects with the new developments in waterway and traffic </a:t>
            </a:r>
            <a:r>
              <a:rPr lang="en-GB" altLang="de-DE" dirty="0" smtClean="0"/>
              <a:t>management</a:t>
            </a:r>
            <a:br>
              <a:rPr lang="en-GB" altLang="de-DE" dirty="0" smtClean="0"/>
            </a:br>
            <a:endParaRPr lang="en-GB" altLang="de-DE" dirty="0" smtClean="0"/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GB" altLang="de-DE" dirty="0" smtClean="0">
                <a:sym typeface="Wingdings"/>
              </a:rPr>
              <a:t>…   within the “</a:t>
            </a:r>
            <a:r>
              <a:rPr lang="en-GB" altLang="de-DE" b="1" dirty="0">
                <a:solidFill>
                  <a:schemeClr val="accent1"/>
                </a:solidFill>
              </a:rPr>
              <a:t>Catalogue of Measures for the Danube east of Vienna</a:t>
            </a:r>
            <a:r>
              <a:rPr lang="en-GB" altLang="de-DE" dirty="0" smtClean="0"/>
              <a:t>”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endParaRPr lang="en-GB" altLang="de-DE" b="1" dirty="0" smtClean="0">
              <a:solidFill>
                <a:schemeClr val="accent1"/>
              </a:solidFill>
            </a:endParaRP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en-GB" altLang="de-DE" b="1" dirty="0" smtClean="0">
                <a:solidFill>
                  <a:schemeClr val="accent1"/>
                </a:solidFill>
              </a:rPr>
              <a:t>The overall objectives remain the same: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endParaRPr lang="en-GB" altLang="de-DE" sz="600" b="1" dirty="0" smtClean="0">
              <a:solidFill>
                <a:schemeClr val="accent1"/>
              </a:solidFill>
            </a:endParaRPr>
          </a:p>
          <a:p>
            <a:pPr>
              <a:lnSpc>
                <a:spcPts val="2000"/>
              </a:lnSpc>
              <a:spcBef>
                <a:spcPts val="600"/>
              </a:spcBef>
            </a:pPr>
            <a:r>
              <a:rPr lang="en-GB" altLang="de-DE" dirty="0" smtClean="0">
                <a:sym typeface="Wingdings"/>
              </a:rPr>
              <a:t>  </a:t>
            </a:r>
            <a:r>
              <a:rPr lang="en-GB" altLang="de-DE" dirty="0" smtClean="0"/>
              <a:t>Stabilising water levels</a:t>
            </a:r>
          </a:p>
          <a:p>
            <a:pPr>
              <a:lnSpc>
                <a:spcPts val="2000"/>
              </a:lnSpc>
              <a:spcBef>
                <a:spcPts val="600"/>
              </a:spcBef>
            </a:pPr>
            <a:r>
              <a:rPr lang="en-GB" altLang="de-DE" dirty="0">
                <a:sym typeface="Wingdings"/>
              </a:rPr>
              <a:t> </a:t>
            </a:r>
            <a:r>
              <a:rPr lang="en-GB" altLang="de-DE" dirty="0" smtClean="0">
                <a:sym typeface="Wingdings"/>
              </a:rPr>
              <a:t> </a:t>
            </a:r>
            <a:r>
              <a:rPr lang="en-GB" altLang="de-DE" dirty="0" smtClean="0"/>
              <a:t>Improving fairway conditions and optimising waterway infrastructure</a:t>
            </a:r>
          </a:p>
          <a:p>
            <a:pPr>
              <a:lnSpc>
                <a:spcPts val="2000"/>
              </a:lnSpc>
              <a:spcBef>
                <a:spcPts val="600"/>
              </a:spcBef>
            </a:pPr>
            <a:r>
              <a:rPr lang="en-GB" altLang="de-DE" dirty="0">
                <a:sym typeface="Wingdings"/>
              </a:rPr>
              <a:t></a:t>
            </a:r>
            <a:r>
              <a:rPr lang="en-GB" altLang="de-DE" dirty="0" smtClean="0">
                <a:sym typeface="Wingdings"/>
              </a:rPr>
              <a:t>  I</a:t>
            </a:r>
            <a:r>
              <a:rPr lang="en-US" altLang="de-DE" dirty="0" err="1" smtClean="0"/>
              <a:t>mproving</a:t>
            </a:r>
            <a:r>
              <a:rPr lang="en-US" altLang="de-DE" dirty="0" smtClean="0"/>
              <a:t> </a:t>
            </a:r>
            <a:r>
              <a:rPr lang="en-US" altLang="de-DE" dirty="0"/>
              <a:t>the </a:t>
            </a:r>
            <a:r>
              <a:rPr lang="en-US" altLang="de-DE" dirty="0" smtClean="0"/>
              <a:t>ecological conditions of the wetlands within the </a:t>
            </a:r>
            <a:r>
              <a:rPr lang="en-US" altLang="de-DE" dirty="0" err="1" smtClean="0"/>
              <a:t>Donau-Auen</a:t>
            </a:r>
            <a:r>
              <a:rPr lang="en-US" altLang="de-DE" dirty="0" smtClean="0"/>
              <a:t> </a:t>
            </a:r>
            <a:br>
              <a:rPr lang="en-US" altLang="de-DE" dirty="0" smtClean="0"/>
            </a:br>
            <a:r>
              <a:rPr lang="en-US" altLang="de-DE" dirty="0" smtClean="0"/>
              <a:t>      National Park</a:t>
            </a:r>
            <a:endParaRPr lang="en-GB" altLang="de-DE" dirty="0" smtClean="0"/>
          </a:p>
        </p:txBody>
      </p:sp>
      <p:sp>
        <p:nvSpPr>
          <p:cNvPr id="5" name="Titel 1"/>
          <p:cNvSpPr txBox="1">
            <a:spLocks/>
          </p:cNvSpPr>
          <p:nvPr/>
        </p:nvSpPr>
        <p:spPr>
          <a:xfrm>
            <a:off x="722313" y="718358"/>
            <a:ext cx="7019925" cy="743793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 defTabSz="914400" rtl="0" eaLnBrk="1" latinLnBrk="0" hangingPunct="1">
              <a:lnSpc>
                <a:spcPts val="29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AT" dirty="0" smtClean="0"/>
              <a:t>Integrated River Engineering Project / Catalogue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Measures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3052449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uppieren 22"/>
          <p:cNvGrpSpPr/>
          <p:nvPr/>
        </p:nvGrpSpPr>
        <p:grpSpPr>
          <a:xfrm>
            <a:off x="571501" y="1287480"/>
            <a:ext cx="8829674" cy="5283916"/>
            <a:chOff x="2296847" y="2562032"/>
            <a:chExt cx="3799788" cy="1848531"/>
          </a:xfrm>
          <a:solidFill>
            <a:schemeClr val="accent1">
              <a:alpha val="15000"/>
            </a:schemeClr>
          </a:solidFill>
        </p:grpSpPr>
        <p:sp>
          <p:nvSpPr>
            <p:cNvPr id="14" name="Rechteck 13"/>
            <p:cNvSpPr/>
            <p:nvPr/>
          </p:nvSpPr>
          <p:spPr>
            <a:xfrm>
              <a:off x="2296847" y="2934473"/>
              <a:ext cx="1721587" cy="72996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000" dirty="0" err="1" smtClean="0"/>
            </a:p>
          </p:txBody>
        </p:sp>
        <p:sp>
          <p:nvSpPr>
            <p:cNvPr id="15" name="Rechteck 14"/>
            <p:cNvSpPr/>
            <p:nvPr/>
          </p:nvSpPr>
          <p:spPr>
            <a:xfrm>
              <a:off x="4846954" y="3553503"/>
              <a:ext cx="792481" cy="552260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000" dirty="0" err="1" smtClean="0"/>
            </a:p>
          </p:txBody>
        </p:sp>
        <p:sp>
          <p:nvSpPr>
            <p:cNvPr id="16" name="Rechteck 15"/>
            <p:cNvSpPr/>
            <p:nvPr/>
          </p:nvSpPr>
          <p:spPr>
            <a:xfrm>
              <a:off x="4999354" y="3705903"/>
              <a:ext cx="792481" cy="552260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000" dirty="0" err="1" smtClean="0"/>
            </a:p>
          </p:txBody>
        </p:sp>
        <p:sp>
          <p:nvSpPr>
            <p:cNvPr id="17" name="Rechteck 16"/>
            <p:cNvSpPr/>
            <p:nvPr/>
          </p:nvSpPr>
          <p:spPr>
            <a:xfrm>
              <a:off x="5151754" y="3858303"/>
              <a:ext cx="792481" cy="552260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000" dirty="0" err="1" smtClean="0"/>
            </a:p>
          </p:txBody>
        </p:sp>
        <p:sp>
          <p:nvSpPr>
            <p:cNvPr id="18" name="Richtungspfeil 17"/>
            <p:cNvSpPr/>
            <p:nvPr/>
          </p:nvSpPr>
          <p:spPr>
            <a:xfrm>
              <a:off x="4884107" y="2562032"/>
              <a:ext cx="948267" cy="484080"/>
            </a:xfrm>
            <a:prstGeom prst="homePlat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000" dirty="0" err="1" smtClean="0"/>
            </a:p>
          </p:txBody>
        </p:sp>
        <p:sp>
          <p:nvSpPr>
            <p:cNvPr id="19" name="Richtungspfeil 18"/>
            <p:cNvSpPr/>
            <p:nvPr/>
          </p:nvSpPr>
          <p:spPr>
            <a:xfrm>
              <a:off x="5016240" y="2714432"/>
              <a:ext cx="948267" cy="484080"/>
            </a:xfrm>
            <a:prstGeom prst="homePlat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000" dirty="0" err="1" smtClean="0"/>
            </a:p>
          </p:txBody>
        </p:sp>
        <p:sp>
          <p:nvSpPr>
            <p:cNvPr id="20" name="Richtungspfeil 19"/>
            <p:cNvSpPr/>
            <p:nvPr/>
          </p:nvSpPr>
          <p:spPr>
            <a:xfrm>
              <a:off x="5148368" y="2866832"/>
              <a:ext cx="948267" cy="484080"/>
            </a:xfrm>
            <a:prstGeom prst="homePlat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000" dirty="0" err="1" smtClean="0"/>
            </a:p>
          </p:txBody>
        </p:sp>
        <p:sp>
          <p:nvSpPr>
            <p:cNvPr id="21" name="Pfeil nach rechts 20"/>
            <p:cNvSpPr/>
            <p:nvPr/>
          </p:nvSpPr>
          <p:spPr>
            <a:xfrm rot="20290477">
              <a:off x="4139295" y="3029750"/>
              <a:ext cx="539610" cy="184086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000" dirty="0" err="1" smtClean="0"/>
            </a:p>
          </p:txBody>
        </p:sp>
        <p:sp>
          <p:nvSpPr>
            <p:cNvPr id="22" name="Pfeil nach rechts 21"/>
            <p:cNvSpPr/>
            <p:nvPr/>
          </p:nvSpPr>
          <p:spPr>
            <a:xfrm rot="1188883">
              <a:off x="4174703" y="3574790"/>
              <a:ext cx="539609" cy="184086"/>
            </a:xfrm>
            <a:prstGeom prst="rightArrow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000" dirty="0" err="1" smtClean="0"/>
            </a:p>
          </p:txBody>
        </p:sp>
      </p:grp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22313" y="2023576"/>
            <a:ext cx="8395808" cy="4231928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GB" b="1" dirty="0" smtClean="0">
                <a:solidFill>
                  <a:schemeClr val="accent1"/>
                </a:solidFill>
              </a:rPr>
              <a:t>New implementation strategy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Turning away from a large scale project towards processes and small optimisation projects: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dirty="0" smtClean="0"/>
              <a:t>To stabilise water levels, </a:t>
            </a:r>
            <a:r>
              <a:rPr lang="en-GB" b="1" dirty="0"/>
              <a:t>processes</a:t>
            </a:r>
            <a:r>
              <a:rPr lang="en-GB" dirty="0" smtClean="0"/>
              <a:t> have benefits over single projects (integrative sediment management)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dirty="0" smtClean="0"/>
              <a:t>To improve the habitat quality of the wetlands and the navigation conditions, small optimisation </a:t>
            </a:r>
            <a:r>
              <a:rPr lang="en-GB" b="1" dirty="0"/>
              <a:t>projects</a:t>
            </a:r>
            <a:r>
              <a:rPr lang="en-GB" dirty="0" smtClean="0"/>
              <a:t> are realised in parallel.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dirty="0" smtClean="0"/>
              <a:t>Realisation in order by priority.</a:t>
            </a:r>
          </a:p>
          <a:p>
            <a:pPr marL="361950">
              <a:spcBef>
                <a:spcPts val="600"/>
              </a:spcBef>
            </a:pPr>
            <a:r>
              <a:rPr lang="en-GB" dirty="0" smtClean="0"/>
              <a:t>Priority 1: Realisation by 2022 </a:t>
            </a:r>
            <a:br>
              <a:rPr lang="en-GB" dirty="0" smtClean="0"/>
            </a:br>
            <a:r>
              <a:rPr lang="en-GB" dirty="0" smtClean="0"/>
              <a:t>(Action Programme </a:t>
            </a:r>
            <a:r>
              <a:rPr lang="en-GB" dirty="0"/>
              <a:t>Danube </a:t>
            </a:r>
            <a:r>
              <a:rPr lang="en-GB" dirty="0" smtClean="0"/>
              <a:t>of the </a:t>
            </a:r>
            <a:r>
              <a:rPr lang="en-GB" dirty="0" err="1" smtClean="0"/>
              <a:t>MoT</a:t>
            </a:r>
            <a:r>
              <a:rPr lang="en-GB" dirty="0" smtClean="0"/>
              <a:t>)</a:t>
            </a:r>
            <a:br>
              <a:rPr lang="en-GB" dirty="0" smtClean="0"/>
            </a:br>
            <a:r>
              <a:rPr lang="en-GB" dirty="0" smtClean="0"/>
              <a:t>Priority 2: Realisation by 2030</a:t>
            </a:r>
          </a:p>
          <a:p>
            <a:pPr>
              <a:spcBef>
                <a:spcPts val="600"/>
              </a:spcBef>
            </a:pPr>
            <a:endParaRPr lang="en-GB" dirty="0" smtClean="0"/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722313" y="718358"/>
            <a:ext cx="7019925" cy="743793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 defTabSz="914400" rtl="0" eaLnBrk="1" latinLnBrk="0" hangingPunct="1">
              <a:lnSpc>
                <a:spcPts val="29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AT" dirty="0" smtClean="0"/>
              <a:t>Integrated River Engineering Project / Catalogue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Measures</a:t>
            </a:r>
            <a:endParaRPr lang="de-AT" dirty="0"/>
          </a:p>
        </p:txBody>
      </p:sp>
      <p:sp>
        <p:nvSpPr>
          <p:cNvPr id="7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7343776" y="6311972"/>
            <a:ext cx="1841500" cy="212653"/>
          </a:xfrm>
          <a:prstGeom prst="rect">
            <a:avLst/>
          </a:prstGeom>
          <a:noFill/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rgbClr val="1E3A7C"/>
              </a:buClr>
              <a:buChar char="•"/>
              <a:defRPr sz="2400">
                <a:solidFill>
                  <a:srgbClr val="1E3A6C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1E3A7C"/>
              </a:buClr>
              <a:buChar char="•"/>
              <a:defRPr sz="2400">
                <a:solidFill>
                  <a:srgbClr val="1E3A6C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1E3A7C"/>
              </a:buClr>
              <a:buChar char="•"/>
              <a:defRPr>
                <a:solidFill>
                  <a:srgbClr val="1E3A6C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800" dirty="0" smtClean="0">
                <a:solidFill>
                  <a:prstClr val="black"/>
                </a:solidFill>
              </a:rPr>
              <a:t>© via </a:t>
            </a:r>
            <a:r>
              <a:rPr lang="de-DE" altLang="de-DE" sz="800" dirty="0" err="1" smtClean="0">
                <a:solidFill>
                  <a:prstClr val="black"/>
                </a:solidFill>
              </a:rPr>
              <a:t>donau</a:t>
            </a:r>
            <a:r>
              <a:rPr lang="de-DE" altLang="de-DE" sz="800" dirty="0" smtClean="0">
                <a:solidFill>
                  <a:prstClr val="black"/>
                </a:solidFill>
              </a:rPr>
              <a:t> I </a:t>
            </a:r>
            <a:fld id="{61A8036E-67F9-4D3B-9F1E-4CD63EC36E50}" type="slidenum">
              <a:rPr lang="en-GB" altLang="de-DE" sz="800" smtClean="0">
                <a:solidFill>
                  <a:prstClr val="black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15</a:t>
            </a:fld>
            <a:endParaRPr lang="en-GB" altLang="de-DE" sz="800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551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22313" y="2023576"/>
            <a:ext cx="8395808" cy="3924151"/>
          </a:xfrm>
        </p:spPr>
        <p:txBody>
          <a:bodyPr/>
          <a:lstStyle/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GB" b="1" dirty="0" smtClean="0">
                <a:solidFill>
                  <a:schemeClr val="accent1"/>
                </a:solidFill>
              </a:rPr>
              <a:t>Processes / Integrative Sediment Management</a:t>
            </a:r>
          </a:p>
          <a:p>
            <a:pPr marL="342900" indent="-34290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 smtClean="0"/>
              <a:t>opportunity </a:t>
            </a:r>
            <a:r>
              <a:rPr lang="en-GB" dirty="0"/>
              <a:t>for continuous improvement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over the years.</a:t>
            </a:r>
            <a:endParaRPr lang="en-GB" dirty="0"/>
          </a:p>
          <a:p>
            <a:pPr marL="342900" indent="-34290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 smtClean="0"/>
              <a:t>possibility </a:t>
            </a:r>
            <a:r>
              <a:rPr lang="en-GB" dirty="0"/>
              <a:t>to react on the </a:t>
            </a:r>
            <a:r>
              <a:rPr lang="en-GB" dirty="0" smtClean="0"/>
              <a:t>effects </a:t>
            </a:r>
            <a:r>
              <a:rPr lang="en-GB" dirty="0"/>
              <a:t>of the 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work</a:t>
            </a:r>
            <a:r>
              <a:rPr lang="en-GB" dirty="0"/>
              <a:t> </a:t>
            </a:r>
            <a:r>
              <a:rPr lang="en-GB" dirty="0" smtClean="0"/>
              <a:t>of previous </a:t>
            </a:r>
            <a:r>
              <a:rPr lang="en-GB" dirty="0"/>
              <a:t>years, on </a:t>
            </a:r>
            <a:r>
              <a:rPr lang="en-GB" dirty="0" smtClean="0"/>
              <a:t>discharge, etc.</a:t>
            </a:r>
          </a:p>
          <a:p>
            <a:pPr>
              <a:lnSpc>
                <a:spcPct val="100000"/>
              </a:lnSpc>
              <a:spcAft>
                <a:spcPts val="600"/>
              </a:spcAft>
            </a:pPr>
            <a:r>
              <a:rPr lang="en-GB" b="1" dirty="0" smtClean="0">
                <a:solidFill>
                  <a:schemeClr val="accent1"/>
                </a:solidFill>
              </a:rPr>
              <a:t>Types </a:t>
            </a:r>
            <a:r>
              <a:rPr lang="en-GB" b="1" dirty="0">
                <a:solidFill>
                  <a:schemeClr val="accent1"/>
                </a:solidFill>
              </a:rPr>
              <a:t>of </a:t>
            </a:r>
            <a:r>
              <a:rPr lang="en-GB" b="1" dirty="0" smtClean="0">
                <a:solidFill>
                  <a:schemeClr val="accent1"/>
                </a:solidFill>
              </a:rPr>
              <a:t>processes</a:t>
            </a:r>
            <a:endParaRPr lang="en-GB" b="1" dirty="0">
              <a:solidFill>
                <a:schemeClr val="accent1"/>
              </a:solidFill>
            </a:endParaRPr>
          </a:p>
          <a:p>
            <a:pPr marL="342900" indent="-34290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 smtClean="0"/>
              <a:t>Relocation of gravel (upstream)</a:t>
            </a:r>
          </a:p>
          <a:p>
            <a:pPr marL="790575" lvl="2" indent="-34290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 smtClean="0"/>
              <a:t>gravel excavated in the course of </a:t>
            </a:r>
            <a:br>
              <a:rPr lang="en-GB" dirty="0" smtClean="0"/>
            </a:br>
            <a:r>
              <a:rPr lang="en-GB" dirty="0" smtClean="0"/>
              <a:t>maintenance dredging</a:t>
            </a:r>
          </a:p>
          <a:p>
            <a:pPr marL="790575" lvl="2" indent="-34290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/>
              <a:t>gravel excavated in </a:t>
            </a:r>
            <a:r>
              <a:rPr lang="en-GB" dirty="0" smtClean="0"/>
              <a:t>bedload traps</a:t>
            </a:r>
            <a:endParaRPr lang="en-GB" dirty="0"/>
          </a:p>
          <a:p>
            <a:pPr marL="342900" indent="-342900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dirty="0" smtClean="0"/>
              <a:t>Local addition of coarser gravel</a:t>
            </a: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722313" y="718358"/>
            <a:ext cx="7019925" cy="743793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 defTabSz="914400" rtl="0" eaLnBrk="1" latinLnBrk="0" hangingPunct="1">
              <a:lnSpc>
                <a:spcPts val="29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AT" dirty="0" smtClean="0"/>
              <a:t>Integrated River Engineering Project / Catalogue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Measures</a:t>
            </a:r>
            <a:endParaRPr lang="de-AT" dirty="0"/>
          </a:p>
        </p:txBody>
      </p:sp>
      <p:sp>
        <p:nvSpPr>
          <p:cNvPr id="7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7343776" y="6311972"/>
            <a:ext cx="1841500" cy="212653"/>
          </a:xfrm>
          <a:prstGeom prst="rect">
            <a:avLst/>
          </a:prstGeom>
          <a:noFill/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rgbClr val="1E3A7C"/>
              </a:buClr>
              <a:buChar char="•"/>
              <a:defRPr sz="2400">
                <a:solidFill>
                  <a:srgbClr val="1E3A6C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1E3A7C"/>
              </a:buClr>
              <a:buChar char="•"/>
              <a:defRPr sz="2400">
                <a:solidFill>
                  <a:srgbClr val="1E3A6C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1E3A7C"/>
              </a:buClr>
              <a:buChar char="•"/>
              <a:defRPr>
                <a:solidFill>
                  <a:srgbClr val="1E3A6C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800" dirty="0" smtClean="0">
                <a:solidFill>
                  <a:prstClr val="black"/>
                </a:solidFill>
              </a:rPr>
              <a:t>© via </a:t>
            </a:r>
            <a:r>
              <a:rPr lang="de-DE" altLang="de-DE" sz="800" dirty="0" err="1" smtClean="0">
                <a:solidFill>
                  <a:prstClr val="black"/>
                </a:solidFill>
              </a:rPr>
              <a:t>donau</a:t>
            </a:r>
            <a:r>
              <a:rPr lang="de-DE" altLang="de-DE" sz="800" dirty="0" smtClean="0">
                <a:solidFill>
                  <a:prstClr val="black"/>
                </a:solidFill>
              </a:rPr>
              <a:t> I </a:t>
            </a:r>
            <a:fld id="{61A8036E-67F9-4D3B-9F1E-4CD63EC36E50}" type="slidenum">
              <a:rPr lang="en-GB" altLang="de-DE" sz="800" smtClean="0">
                <a:solidFill>
                  <a:prstClr val="black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16</a:t>
            </a:fld>
            <a:endParaRPr lang="en-GB" altLang="de-DE" sz="800" dirty="0" smtClean="0">
              <a:solidFill>
                <a:prstClr val="black"/>
              </a:solidFill>
            </a:endParaRPr>
          </a:p>
        </p:txBody>
      </p:sp>
      <p:pic>
        <p:nvPicPr>
          <p:cNvPr id="5" name="Picture 3" descr="C:\Users\robert.toegel\Desktop\Bagerrung_vd-Zinne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9843" y="2019300"/>
            <a:ext cx="3131977" cy="2316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T:\03-Projekte\FGP_Shared\11_Bilder\Pressefotos\PP Bad Deutsch-Altenburg\Maßnahmen Strom\Grobkies_Tögel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3355" b="8805"/>
          <a:stretch/>
        </p:blipFill>
        <p:spPr bwMode="auto">
          <a:xfrm>
            <a:off x="6269843" y="4119641"/>
            <a:ext cx="3131978" cy="2088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eck 9"/>
          <p:cNvSpPr/>
          <p:nvPr/>
        </p:nvSpPr>
        <p:spPr>
          <a:xfrm>
            <a:off x="6057900" y="4054547"/>
            <a:ext cx="3543300" cy="126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 err="1" smtClean="0"/>
          </a:p>
        </p:txBody>
      </p:sp>
    </p:spTree>
    <p:extLst>
      <p:ext uri="{BB962C8B-B14F-4D97-AF65-F5344CB8AC3E}">
        <p14:creationId xmlns:p14="http://schemas.microsoft.com/office/powerpoint/2010/main" val="3862262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22313" y="2023576"/>
            <a:ext cx="8395808" cy="4385816"/>
          </a:xfrm>
        </p:spPr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b="1" dirty="0" smtClean="0">
                <a:solidFill>
                  <a:schemeClr val="accent1"/>
                </a:solidFill>
              </a:rPr>
              <a:t>Optimisation projects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dirty="0" smtClean="0"/>
              <a:t>Step by </a:t>
            </a:r>
            <a:r>
              <a:rPr lang="en-GB" dirty="0"/>
              <a:t>step </a:t>
            </a:r>
            <a:r>
              <a:rPr lang="en-GB" dirty="0" smtClean="0"/>
              <a:t>realisation in </a:t>
            </a:r>
            <a:r>
              <a:rPr lang="en-GB" dirty="0"/>
              <a:t>order by </a:t>
            </a:r>
            <a:r>
              <a:rPr lang="en-GB" dirty="0" smtClean="0"/>
              <a:t>priority</a:t>
            </a:r>
            <a:endParaRPr lang="en-GB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b="1" dirty="0" smtClean="0">
                <a:solidFill>
                  <a:schemeClr val="accent1"/>
                </a:solidFill>
              </a:rPr>
              <a:t>Types of optimisation projects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dirty="0" smtClean="0"/>
              <a:t>Optimisation of low water regulation</a:t>
            </a:r>
          </a:p>
          <a:p>
            <a:pPr marL="790575" lvl="2" indent="-3429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dirty="0" smtClean="0"/>
              <a:t>“More regulation” in critical fords </a:t>
            </a:r>
          </a:p>
          <a:p>
            <a:pPr marL="790575" lvl="2" indent="-3429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dirty="0" smtClean="0"/>
              <a:t>“Less regulation” in sections with </a:t>
            </a:r>
            <a:br>
              <a:rPr lang="en-GB" dirty="0" smtClean="0"/>
            </a:br>
            <a:r>
              <a:rPr lang="en-GB" dirty="0" smtClean="0"/>
              <a:t>river bed degradation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dirty="0" smtClean="0"/>
              <a:t>Side arm reconnection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dirty="0" smtClean="0"/>
              <a:t>River bank restoration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dirty="0" smtClean="0"/>
              <a:t>Stabilisation of critical scours</a:t>
            </a:r>
          </a:p>
          <a:p>
            <a:pPr marL="342900" indent="-342900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dirty="0" smtClean="0"/>
              <a:t>Smaller measures like the adaption of piers,</a:t>
            </a:r>
            <a:br>
              <a:rPr lang="en-GB" dirty="0" smtClean="0"/>
            </a:br>
            <a:r>
              <a:rPr lang="en-GB" dirty="0" smtClean="0"/>
              <a:t>traffic management projects, etc.</a:t>
            </a:r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722313" y="718358"/>
            <a:ext cx="7019925" cy="743793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 defTabSz="914400" rtl="0" eaLnBrk="1" latinLnBrk="0" hangingPunct="1">
              <a:lnSpc>
                <a:spcPts val="29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AT" dirty="0" smtClean="0"/>
              <a:t>Integrated River Engineering Project / Catalogue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Measures</a:t>
            </a:r>
            <a:endParaRPr lang="de-AT" dirty="0"/>
          </a:p>
        </p:txBody>
      </p:sp>
      <p:sp>
        <p:nvSpPr>
          <p:cNvPr id="7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7343776" y="6311972"/>
            <a:ext cx="1841500" cy="212653"/>
          </a:xfrm>
          <a:prstGeom prst="rect">
            <a:avLst/>
          </a:prstGeom>
          <a:noFill/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rgbClr val="1E3A7C"/>
              </a:buClr>
              <a:buChar char="•"/>
              <a:defRPr sz="2400">
                <a:solidFill>
                  <a:srgbClr val="1E3A6C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1E3A7C"/>
              </a:buClr>
              <a:buChar char="•"/>
              <a:defRPr sz="2400">
                <a:solidFill>
                  <a:srgbClr val="1E3A6C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1E3A7C"/>
              </a:buClr>
              <a:buChar char="•"/>
              <a:defRPr>
                <a:solidFill>
                  <a:srgbClr val="1E3A6C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800" dirty="0" smtClean="0">
                <a:solidFill>
                  <a:prstClr val="black"/>
                </a:solidFill>
              </a:rPr>
              <a:t>© via </a:t>
            </a:r>
            <a:r>
              <a:rPr lang="de-DE" altLang="de-DE" sz="800" dirty="0" err="1" smtClean="0">
                <a:solidFill>
                  <a:prstClr val="black"/>
                </a:solidFill>
              </a:rPr>
              <a:t>donau</a:t>
            </a:r>
            <a:r>
              <a:rPr lang="de-DE" altLang="de-DE" sz="800" dirty="0" smtClean="0">
                <a:solidFill>
                  <a:prstClr val="black"/>
                </a:solidFill>
              </a:rPr>
              <a:t> I </a:t>
            </a:r>
            <a:fld id="{61A8036E-67F9-4D3B-9F1E-4CD63EC36E50}" type="slidenum">
              <a:rPr lang="en-GB" altLang="de-DE" sz="800" smtClean="0">
                <a:solidFill>
                  <a:prstClr val="black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17</a:t>
            </a:fld>
            <a:endParaRPr lang="en-GB" altLang="de-DE" sz="800" dirty="0" smtClean="0">
              <a:solidFill>
                <a:prstClr val="black"/>
              </a:solidFill>
            </a:endParaRPr>
          </a:p>
        </p:txBody>
      </p:sp>
      <p:pic>
        <p:nvPicPr>
          <p:cNvPr id="5" name="Picture 2" descr="T:\03-Projekte\FGP\PP-BDA\03_Auftragsabwicklung\40_ÖBA\Bilddokumentation\20121003_DPE_PP-BDA_Exkursion\DSCN23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340" y="2019300"/>
            <a:ext cx="313248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 descr="T:\03-Projekte\FGP_Shared\11_Bilder\Pressefotos\PP Bad Deutsch-Altenburg\Johler Arm\20140908_Einlauf Johler Arm v1_Tögel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7" t="-44"/>
          <a:stretch/>
        </p:blipFill>
        <p:spPr bwMode="auto">
          <a:xfrm>
            <a:off x="6269340" y="4054547"/>
            <a:ext cx="3132481" cy="2162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hteck 1"/>
          <p:cNvSpPr/>
          <p:nvPr/>
        </p:nvSpPr>
        <p:spPr>
          <a:xfrm>
            <a:off x="6057900" y="4054547"/>
            <a:ext cx="3543300" cy="1269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 err="1" smtClean="0"/>
          </a:p>
        </p:txBody>
      </p:sp>
    </p:spTree>
    <p:extLst>
      <p:ext uri="{BB962C8B-B14F-4D97-AF65-F5344CB8AC3E}">
        <p14:creationId xmlns:p14="http://schemas.microsoft.com/office/powerpoint/2010/main" val="2603492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" r="150" b="1174"/>
          <a:stretch/>
        </p:blipFill>
        <p:spPr bwMode="auto">
          <a:xfrm>
            <a:off x="252000" y="531882"/>
            <a:ext cx="9468000" cy="608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3105150" y="590550"/>
            <a:ext cx="65" cy="30777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endParaRPr lang="de-DE" sz="2000" dirty="0" err="1" smtClean="0"/>
          </a:p>
        </p:txBody>
      </p:sp>
      <p:sp>
        <p:nvSpPr>
          <p:cNvPr id="5" name="Rechteck 4"/>
          <p:cNvSpPr/>
          <p:nvPr/>
        </p:nvSpPr>
        <p:spPr>
          <a:xfrm>
            <a:off x="6819900" y="1429227"/>
            <a:ext cx="2533650" cy="462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AT" sz="1600" b="1" dirty="0" smtClean="0">
                <a:solidFill>
                  <a:schemeClr val="tx1"/>
                </a:solidFill>
              </a:rPr>
              <a:t>In total:</a:t>
            </a:r>
            <a:br>
              <a:rPr lang="de-AT" sz="1600" b="1" dirty="0" smtClean="0">
                <a:solidFill>
                  <a:schemeClr val="tx1"/>
                </a:solidFill>
              </a:rPr>
            </a:br>
            <a:r>
              <a:rPr lang="de-AT" sz="1600" b="1" dirty="0" smtClean="0">
                <a:solidFill>
                  <a:schemeClr val="tx1"/>
                </a:solidFill>
              </a:rPr>
              <a:t>642.106 m³ </a:t>
            </a:r>
            <a:r>
              <a:rPr lang="de-AT" sz="1600" b="1" dirty="0" err="1" smtClean="0">
                <a:solidFill>
                  <a:schemeClr val="tx1"/>
                </a:solidFill>
              </a:rPr>
              <a:t>within</a:t>
            </a:r>
            <a:r>
              <a:rPr lang="de-AT" sz="1600" b="1" dirty="0" smtClean="0">
                <a:solidFill>
                  <a:schemeClr val="tx1"/>
                </a:solidFill>
              </a:rPr>
              <a:t> 3 </a:t>
            </a:r>
            <a:r>
              <a:rPr lang="de-AT" sz="1600" b="1" dirty="0" err="1" smtClean="0">
                <a:solidFill>
                  <a:schemeClr val="tx1"/>
                </a:solidFill>
              </a:rPr>
              <a:t>years</a:t>
            </a:r>
            <a:r>
              <a:rPr lang="de-AT" sz="1600" b="1" dirty="0" smtClean="0">
                <a:solidFill>
                  <a:schemeClr val="tx1"/>
                </a:solidFill>
              </a:rPr>
              <a:t/>
            </a:r>
            <a:br>
              <a:rPr lang="de-AT" sz="1600" b="1" dirty="0" smtClean="0">
                <a:solidFill>
                  <a:schemeClr val="tx1"/>
                </a:solidFill>
              </a:rPr>
            </a:br>
            <a:r>
              <a:rPr lang="de-AT" sz="1600" b="1" dirty="0" smtClean="0">
                <a:solidFill>
                  <a:schemeClr val="tx1"/>
                </a:solidFill>
              </a:rPr>
              <a:t>214.035 m³ per </a:t>
            </a:r>
            <a:r>
              <a:rPr lang="de-AT" sz="1600" b="1" dirty="0" err="1" smtClean="0">
                <a:solidFill>
                  <a:schemeClr val="tx1"/>
                </a:solidFill>
              </a:rPr>
              <a:t>year</a:t>
            </a:r>
            <a:endParaRPr lang="de-DE" sz="1600" b="1" dirty="0" err="1" smtClean="0">
              <a:solidFill>
                <a:schemeClr val="tx1"/>
              </a:solidFill>
            </a:endParaRPr>
          </a:p>
        </p:txBody>
      </p:sp>
      <p:sp>
        <p:nvSpPr>
          <p:cNvPr id="6" name="Textfeld 5"/>
          <p:cNvSpPr txBox="1"/>
          <p:nvPr/>
        </p:nvSpPr>
        <p:spPr>
          <a:xfrm>
            <a:off x="5267325" y="1376004"/>
            <a:ext cx="665247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AT" sz="6600" dirty="0" smtClean="0">
                <a:solidFill>
                  <a:schemeClr val="bg1"/>
                </a:solidFill>
                <a:latin typeface="Wingdings" panose="05000000000000000000" pitchFamily="2" charset="2"/>
              </a:rPr>
              <a:t>ü</a:t>
            </a:r>
            <a:endParaRPr lang="de-DE" sz="6600" dirty="0" err="1" smtClean="0">
              <a:solidFill>
                <a:schemeClr val="bg1"/>
              </a:solidFill>
              <a:latin typeface="Wingdings" panose="05000000000000000000" pitchFamily="2" charset="2"/>
            </a:endParaRPr>
          </a:p>
        </p:txBody>
      </p:sp>
      <p:sp>
        <p:nvSpPr>
          <p:cNvPr id="8" name="Textfeld 7"/>
          <p:cNvSpPr txBox="1"/>
          <p:nvPr/>
        </p:nvSpPr>
        <p:spPr>
          <a:xfrm>
            <a:off x="6362700" y="3296483"/>
            <a:ext cx="339837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de-AT" sz="4400" b="1" dirty="0" smtClean="0">
                <a:solidFill>
                  <a:schemeClr val="bg1"/>
                </a:solidFill>
                <a:latin typeface="Wingdings" panose="05000000000000000000" pitchFamily="2" charset="2"/>
              </a:rPr>
              <a:t>6</a:t>
            </a:r>
            <a:endParaRPr lang="de-DE" sz="4400" b="1" dirty="0" err="1" smtClean="0">
              <a:solidFill>
                <a:schemeClr val="bg1"/>
              </a:solidFill>
              <a:latin typeface="Wingdings" panose="05000000000000000000" pitchFamily="2" charset="2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0" y="228600"/>
            <a:ext cx="9734249" cy="8616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 err="1" smtClean="0"/>
          </a:p>
        </p:txBody>
      </p:sp>
      <p:sp>
        <p:nvSpPr>
          <p:cNvPr id="9" name="Rechteck 8"/>
          <p:cNvSpPr/>
          <p:nvPr/>
        </p:nvSpPr>
        <p:spPr>
          <a:xfrm>
            <a:off x="1" y="-1"/>
            <a:ext cx="1438274" cy="2238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 err="1"/>
          </a:p>
        </p:txBody>
      </p:sp>
      <p:sp>
        <p:nvSpPr>
          <p:cNvPr id="11" name="Rechteck 10"/>
          <p:cNvSpPr/>
          <p:nvPr/>
        </p:nvSpPr>
        <p:spPr>
          <a:xfrm>
            <a:off x="7200900" y="669664"/>
            <a:ext cx="2609850" cy="625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 err="1" smtClean="0"/>
          </a:p>
        </p:txBody>
      </p:sp>
      <p:sp>
        <p:nvSpPr>
          <p:cNvPr id="4" name="Rechteck 3"/>
          <p:cNvSpPr/>
          <p:nvPr/>
        </p:nvSpPr>
        <p:spPr>
          <a:xfrm>
            <a:off x="504824" y="545839"/>
            <a:ext cx="8582026" cy="3283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de-AT" sz="28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One</a:t>
            </a:r>
            <a:r>
              <a:rPr lang="de-AT" sz="28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AT" sz="2800" dirty="0" err="1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big</a:t>
            </a:r>
            <a:r>
              <a:rPr lang="de-AT" sz="28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AT" sz="2800" dirty="0" err="1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bottleneck</a:t>
            </a:r>
            <a:r>
              <a:rPr lang="de-AT" sz="28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? - </a:t>
            </a:r>
            <a:r>
              <a:rPr lang="de-AT" sz="2800" dirty="0" err="1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dredging</a:t>
            </a:r>
            <a:r>
              <a:rPr lang="de-AT" sz="28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AT" sz="28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east</a:t>
            </a:r>
            <a:r>
              <a:rPr lang="de-AT" sz="28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AT" sz="28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of</a:t>
            </a:r>
            <a:r>
              <a:rPr lang="de-AT" sz="28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AT" sz="28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Vienna</a:t>
            </a:r>
            <a:br>
              <a:rPr lang="de-AT" sz="28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</a:br>
            <a:r>
              <a:rPr lang="de-AT" sz="28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2013-2015</a:t>
            </a:r>
            <a:endParaRPr lang="de-DE" sz="2800" dirty="0" err="1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42374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22313" y="2023576"/>
            <a:ext cx="8395808" cy="3590727"/>
          </a:xfrm>
        </p:spPr>
        <p:txBody>
          <a:bodyPr/>
          <a:lstStyle/>
          <a:p>
            <a:pPr>
              <a:spcBef>
                <a:spcPts val="600"/>
              </a:spcBef>
            </a:pPr>
            <a:r>
              <a:rPr lang="en-GB" b="1" dirty="0" smtClean="0">
                <a:solidFill>
                  <a:schemeClr val="accent1"/>
                </a:solidFill>
              </a:rPr>
              <a:t>Supporting processes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b="1" dirty="0" smtClean="0"/>
              <a:t>Scientific supervision / Monitoring </a:t>
            </a:r>
            <a:r>
              <a:rPr lang="en-GB" dirty="0" smtClean="0"/>
              <a:t>to measure the impact of the measures and to ensure ongoing “Learning from the river” also in future.</a:t>
            </a:r>
          </a:p>
          <a:p>
            <a:pPr marL="342900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dirty="0" smtClean="0"/>
              <a:t>Continuation of </a:t>
            </a:r>
            <a:r>
              <a:rPr lang="en-GB" b="1" dirty="0" smtClean="0"/>
              <a:t>stakeholder participation </a:t>
            </a:r>
            <a:r>
              <a:rPr lang="en-GB" dirty="0" smtClean="0"/>
              <a:t>to integrate stakeholders from ecology and navigation and civil society.</a:t>
            </a:r>
          </a:p>
          <a:p>
            <a:pPr marL="790575" lvl="2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dirty="0" smtClean="0"/>
              <a:t>Possibility to accompany and influence the implementation of the Catalogue of Measures.</a:t>
            </a:r>
          </a:p>
          <a:p>
            <a:pPr marL="790575" lvl="2" indent="-3429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dirty="0" smtClean="0"/>
              <a:t>Discussion on guiding principles for future management of the free-flowing section.</a:t>
            </a:r>
          </a:p>
          <a:p>
            <a:pPr>
              <a:spcBef>
                <a:spcPts val="600"/>
              </a:spcBef>
            </a:pPr>
            <a:endParaRPr lang="en-GB" dirty="0" smtClean="0"/>
          </a:p>
        </p:txBody>
      </p:sp>
      <p:sp>
        <p:nvSpPr>
          <p:cNvPr id="6" name="Titel 1"/>
          <p:cNvSpPr txBox="1">
            <a:spLocks/>
          </p:cNvSpPr>
          <p:nvPr/>
        </p:nvSpPr>
        <p:spPr>
          <a:xfrm>
            <a:off x="722313" y="718358"/>
            <a:ext cx="7019925" cy="743793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 defTabSz="914400" rtl="0" eaLnBrk="1" latinLnBrk="0" hangingPunct="1">
              <a:lnSpc>
                <a:spcPts val="29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AT" dirty="0" smtClean="0"/>
              <a:t>Integrated River Engineering Project / Catalogue </a:t>
            </a:r>
            <a:r>
              <a:rPr lang="de-AT" dirty="0" err="1" smtClean="0"/>
              <a:t>of</a:t>
            </a:r>
            <a:r>
              <a:rPr lang="de-AT" dirty="0" smtClean="0"/>
              <a:t> </a:t>
            </a:r>
            <a:r>
              <a:rPr lang="de-AT" dirty="0" err="1" smtClean="0"/>
              <a:t>Measures</a:t>
            </a:r>
            <a:endParaRPr lang="de-AT" dirty="0"/>
          </a:p>
        </p:txBody>
      </p:sp>
      <p:sp>
        <p:nvSpPr>
          <p:cNvPr id="7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7343776" y="6311972"/>
            <a:ext cx="1841500" cy="212653"/>
          </a:xfrm>
          <a:prstGeom prst="rect">
            <a:avLst/>
          </a:prstGeom>
          <a:noFill/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rgbClr val="1E3A7C"/>
              </a:buClr>
              <a:buChar char="•"/>
              <a:defRPr sz="2400">
                <a:solidFill>
                  <a:srgbClr val="1E3A6C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1E3A7C"/>
              </a:buClr>
              <a:buChar char="•"/>
              <a:defRPr sz="2400">
                <a:solidFill>
                  <a:srgbClr val="1E3A6C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1E3A7C"/>
              </a:buClr>
              <a:buChar char="•"/>
              <a:defRPr>
                <a:solidFill>
                  <a:srgbClr val="1E3A6C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800" dirty="0" smtClean="0">
                <a:solidFill>
                  <a:prstClr val="black"/>
                </a:solidFill>
              </a:rPr>
              <a:t>© via </a:t>
            </a:r>
            <a:r>
              <a:rPr lang="de-DE" altLang="de-DE" sz="800" dirty="0" err="1" smtClean="0">
                <a:solidFill>
                  <a:prstClr val="black"/>
                </a:solidFill>
              </a:rPr>
              <a:t>donau</a:t>
            </a:r>
            <a:r>
              <a:rPr lang="de-DE" altLang="de-DE" sz="800" dirty="0" smtClean="0">
                <a:solidFill>
                  <a:prstClr val="black"/>
                </a:solidFill>
              </a:rPr>
              <a:t> I </a:t>
            </a:r>
            <a:fld id="{61A8036E-67F9-4D3B-9F1E-4CD63EC36E50}" type="slidenum">
              <a:rPr lang="en-GB" altLang="de-DE" sz="800" smtClean="0">
                <a:solidFill>
                  <a:prstClr val="black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19</a:t>
            </a:fld>
            <a:endParaRPr lang="en-GB" altLang="de-DE" sz="800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679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2" y="1692527"/>
            <a:ext cx="8783638" cy="1846659"/>
          </a:xfrm>
        </p:spPr>
        <p:txBody>
          <a:bodyPr/>
          <a:lstStyle/>
          <a:p>
            <a:r>
              <a:rPr lang="en-US" sz="4000" dirty="0"/>
              <a:t>Integrated River Engineering </a:t>
            </a:r>
            <a:r>
              <a:rPr lang="en-US" sz="4000" dirty="0" smtClean="0"/>
              <a:t>Project</a:t>
            </a:r>
            <a:br>
              <a:rPr lang="en-US" sz="4000" dirty="0" smtClean="0"/>
            </a:br>
            <a:r>
              <a:rPr lang="en-US" sz="4000" dirty="0" smtClean="0"/>
              <a:t>/ Catalogue of Measures</a:t>
            </a:r>
            <a:r>
              <a:rPr lang="de-AT" sz="4000" dirty="0"/>
              <a:t/>
            </a:r>
            <a:br>
              <a:rPr lang="de-AT" sz="4000" dirty="0"/>
            </a:br>
            <a:r>
              <a:rPr lang="de-AT" sz="4000" dirty="0" err="1" smtClean="0"/>
              <a:t>Danube</a:t>
            </a:r>
            <a:r>
              <a:rPr lang="de-AT" sz="4000" dirty="0" smtClean="0"/>
              <a:t> East </a:t>
            </a:r>
            <a:r>
              <a:rPr lang="de-AT" sz="4000" dirty="0" err="1" smtClean="0"/>
              <a:t>of</a:t>
            </a:r>
            <a:r>
              <a:rPr lang="de-AT" sz="4000" dirty="0" smtClean="0"/>
              <a:t> Vienna</a:t>
            </a:r>
            <a:endParaRPr lang="de-DE" sz="2800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0"/>
          </p:nvPr>
        </p:nvSpPr>
        <p:spPr>
          <a:xfrm>
            <a:off x="722313" y="3715195"/>
            <a:ext cx="7019925" cy="320601"/>
          </a:xfrm>
        </p:spPr>
        <p:txBody>
          <a:bodyPr/>
          <a:lstStyle/>
          <a:p>
            <a:r>
              <a:rPr lang="en-US" dirty="0" smtClean="0"/>
              <a:t>16. September 2016</a:t>
            </a:r>
            <a:endParaRPr lang="en-US" dirty="0"/>
          </a:p>
        </p:txBody>
      </p:sp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1" y="4695825"/>
            <a:ext cx="9982199" cy="2224088"/>
            <a:chOff x="0" y="2886"/>
            <a:chExt cx="5760" cy="1125"/>
          </a:xfrm>
        </p:grpSpPr>
        <p:pic>
          <p:nvPicPr>
            <p:cNvPr id="5" name="Picture 7" descr="P4170389 Nase 2 Milchner Aist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9" y="2886"/>
              <a:ext cx="1542" cy="1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8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41" y="2886"/>
              <a:ext cx="1519" cy="11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9" descr="Eisvogel_Internet_1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886"/>
              <a:ext cx="1338" cy="1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10" descr="P101038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38" y="2886"/>
              <a:ext cx="1497" cy="1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600546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T:\03-Projekte\FGP_Shared\11_Bilder\Pressefotos\PP Bad Deutsch-Altenburg\Johler Arm\20140908_Einlauf Johler Arm v1_Tögel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7" t="-44"/>
          <a:stretch/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el 16"/>
          <p:cNvSpPr txBox="1">
            <a:spLocks/>
          </p:cNvSpPr>
          <p:nvPr/>
        </p:nvSpPr>
        <p:spPr>
          <a:xfrm>
            <a:off x="606925" y="471129"/>
            <a:ext cx="7019925" cy="37189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ts val="29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chemeClr val="bg1"/>
                </a:solidFill>
              </a:rPr>
              <a:t>Thank you for your attention!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Inhaltsplatzhalter 2"/>
          <p:cNvSpPr txBox="1">
            <a:spLocks/>
          </p:cNvSpPr>
          <p:nvPr/>
        </p:nvSpPr>
        <p:spPr>
          <a:xfrm>
            <a:off x="723900" y="1772816"/>
            <a:ext cx="4140200" cy="294953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2500"/>
              </a:lnSpc>
              <a:spcBef>
                <a:spcPts val="0"/>
              </a:spcBef>
              <a:buFont typeface="Arial" panose="020B0604020202020204" pitchFamily="34" charset="0"/>
              <a:buNone/>
              <a:defRPr sz="20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ts val="2500"/>
              </a:lnSpc>
              <a:spcBef>
                <a:spcPts val="0"/>
              </a:spcBef>
              <a:buSzPct val="100000"/>
              <a:buFont typeface="Franklin Gothic Book" panose="020B0503020102020204" pitchFamily="34" charset="0"/>
              <a:buChar char="•"/>
              <a:defRPr sz="20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7675" indent="-228600" algn="l" defTabSz="914400" rtl="0" eaLnBrk="1" latinLnBrk="0" hangingPunct="1">
              <a:lnSpc>
                <a:spcPts val="2500"/>
              </a:lnSpc>
              <a:spcBef>
                <a:spcPts val="0"/>
              </a:spcBef>
              <a:buFont typeface="Franklin Gothic Book" panose="020B05030201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76275" indent="-228600" algn="l" defTabSz="914400" rtl="0" eaLnBrk="1" latinLnBrk="0" hangingPunct="1">
              <a:lnSpc>
                <a:spcPts val="2500"/>
              </a:lnSpc>
              <a:spcBef>
                <a:spcPts val="0"/>
              </a:spcBef>
              <a:buFont typeface="Franklin Gothic Book" panose="020B05030201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8525" indent="-231775" algn="l" defTabSz="914400" rtl="0" eaLnBrk="1" latinLnBrk="0" hangingPunct="1">
              <a:lnSpc>
                <a:spcPts val="2500"/>
              </a:lnSpc>
              <a:spcBef>
                <a:spcPts val="0"/>
              </a:spcBef>
              <a:buFont typeface="Franklin Gothic Book" panose="020B05030201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</p:txBody>
      </p:sp>
      <p:sp>
        <p:nvSpPr>
          <p:cNvPr id="7" name="Textplatzhalter 15"/>
          <p:cNvSpPr txBox="1">
            <a:spLocks/>
          </p:cNvSpPr>
          <p:nvPr/>
        </p:nvSpPr>
        <p:spPr>
          <a:xfrm>
            <a:off x="647700" y="988456"/>
            <a:ext cx="4324350" cy="102592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ts val="1600"/>
              </a:lnSpc>
              <a:spcBef>
                <a:spcPts val="0"/>
              </a:spcBef>
              <a:buSzPct val="100000"/>
              <a:buFont typeface="Franklin Gothic Book" panose="020B0503020102020204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7675" indent="-22860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Franklin Gothic Book" panose="020B05030201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76275" indent="-22860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Franklin Gothic Book" panose="020B05030201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8525" indent="-231775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Franklin Gothic Book" panose="020B05030201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r>
              <a:rPr lang="de-AT" b="1" dirty="0" smtClean="0"/>
              <a:t>Robert </a:t>
            </a:r>
            <a:r>
              <a:rPr lang="de-AT" b="1" dirty="0"/>
              <a:t>TÖGEL</a:t>
            </a:r>
          </a:p>
          <a:p>
            <a:r>
              <a:rPr lang="en-US" dirty="0"/>
              <a:t>Head of Team Integrated River Engineering Project</a:t>
            </a:r>
          </a:p>
          <a:p>
            <a:r>
              <a:rPr lang="de-AT" dirty="0"/>
              <a:t>T +43 50 4321-2612</a:t>
            </a:r>
            <a:br>
              <a:rPr lang="de-AT" dirty="0"/>
            </a:br>
            <a:r>
              <a:rPr lang="de-AT" dirty="0"/>
              <a:t>robert.toegel@viadonau.org</a:t>
            </a:r>
            <a:br>
              <a:rPr lang="de-AT" dirty="0"/>
            </a:br>
            <a:r>
              <a:rPr lang="de-AT" dirty="0"/>
              <a:t>Donau-City-Straße 1, 1220 Vienna</a:t>
            </a:r>
          </a:p>
          <a:p>
            <a:r>
              <a:rPr lang="de-AT" dirty="0"/>
              <a:t>www.viadonau.org/FGP</a:t>
            </a:r>
          </a:p>
        </p:txBody>
      </p:sp>
      <p:sp>
        <p:nvSpPr>
          <p:cNvPr id="9" name="Textplatzhalter 15"/>
          <p:cNvSpPr txBox="1">
            <a:spLocks/>
          </p:cNvSpPr>
          <p:nvPr/>
        </p:nvSpPr>
        <p:spPr>
          <a:xfrm>
            <a:off x="4252172" y="3608104"/>
            <a:ext cx="4733276" cy="1025922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ts val="1600"/>
              </a:lnSpc>
              <a:spcBef>
                <a:spcPts val="0"/>
              </a:spcBef>
              <a:buSzPct val="100000"/>
              <a:buFont typeface="Franklin Gothic Book" panose="020B0503020102020204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7675" indent="-22860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Franklin Gothic Book" panose="020B05030201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76275" indent="-22860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Franklin Gothic Book" panose="020B05030201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8525" indent="-231775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Franklin Gothic Book" panose="020B05030201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AT" dirty="0"/>
          </a:p>
        </p:txBody>
      </p:sp>
      <p:sp>
        <p:nvSpPr>
          <p:cNvPr id="2" name="Rechteck 1"/>
          <p:cNvSpPr/>
          <p:nvPr/>
        </p:nvSpPr>
        <p:spPr>
          <a:xfrm>
            <a:off x="123825" y="6230739"/>
            <a:ext cx="10039350" cy="51296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 err="1" smtClean="0"/>
          </a:p>
        </p:txBody>
      </p:sp>
      <p:pic>
        <p:nvPicPr>
          <p:cNvPr id="10" name="Picture 4" descr="en_tentea_beneficiaries_logo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829"/>
          <a:stretch/>
        </p:blipFill>
        <p:spPr bwMode="auto">
          <a:xfrm>
            <a:off x="781050" y="6187503"/>
            <a:ext cx="704614" cy="45017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platzhalter 15"/>
          <p:cNvSpPr txBox="1">
            <a:spLocks/>
          </p:cNvSpPr>
          <p:nvPr/>
        </p:nvSpPr>
        <p:spPr>
          <a:xfrm>
            <a:off x="1473700" y="6164064"/>
            <a:ext cx="8089399" cy="512961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28600" indent="-228600" algn="l" defTabSz="914400" rtl="0" eaLnBrk="1" latinLnBrk="0" hangingPunct="1">
              <a:lnSpc>
                <a:spcPts val="1600"/>
              </a:lnSpc>
              <a:spcBef>
                <a:spcPts val="0"/>
              </a:spcBef>
              <a:buSzPct val="100000"/>
              <a:buFont typeface="Franklin Gothic Book" panose="020B0503020102020204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447675" indent="-22860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Franklin Gothic Book" panose="020B05030201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676275" indent="-228600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Franklin Gothic Book" panose="020B05030201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898525" indent="-231775" algn="l" defTabSz="914400" rtl="0" eaLnBrk="1" latinLnBrk="0" hangingPunct="1">
              <a:lnSpc>
                <a:spcPts val="1600"/>
              </a:lnSpc>
              <a:spcBef>
                <a:spcPts val="0"/>
              </a:spcBef>
              <a:buFont typeface="Franklin Gothic Book" panose="020B05030201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sz="1300" b="1" dirty="0" smtClean="0">
                <a:solidFill>
                  <a:schemeClr val="bg1"/>
                </a:solidFill>
              </a:rPr>
              <a:t>The Integrated River Engineering Project </a:t>
            </a:r>
            <a:r>
              <a:rPr lang="de-AT" sz="1300" b="1" dirty="0" err="1" smtClean="0">
                <a:solidFill>
                  <a:schemeClr val="bg1"/>
                </a:solidFill>
              </a:rPr>
              <a:t>and</a:t>
            </a:r>
            <a:r>
              <a:rPr lang="de-AT" sz="1300" b="1" dirty="0" smtClean="0">
                <a:solidFill>
                  <a:schemeClr val="bg1"/>
                </a:solidFill>
              </a:rPr>
              <a:t> </a:t>
            </a:r>
            <a:r>
              <a:rPr lang="de-AT" sz="1300" b="1" dirty="0" err="1" smtClean="0">
                <a:solidFill>
                  <a:schemeClr val="bg1"/>
                </a:solidFill>
              </a:rPr>
              <a:t>the</a:t>
            </a:r>
            <a:r>
              <a:rPr lang="de-AT" sz="1300" b="1" dirty="0" smtClean="0">
                <a:solidFill>
                  <a:schemeClr val="bg1"/>
                </a:solidFill>
              </a:rPr>
              <a:t> Pilot Projects Bad-Deutsch Altenburg </a:t>
            </a:r>
            <a:r>
              <a:rPr lang="de-AT" sz="1300" b="1" dirty="0" err="1" smtClean="0">
                <a:solidFill>
                  <a:schemeClr val="bg1"/>
                </a:solidFill>
              </a:rPr>
              <a:t>and</a:t>
            </a:r>
            <a:r>
              <a:rPr lang="de-AT" sz="1300" b="1" dirty="0" smtClean="0">
                <a:solidFill>
                  <a:schemeClr val="bg1"/>
                </a:solidFill>
              </a:rPr>
              <a:t> Witzelsdorf </a:t>
            </a:r>
            <a:r>
              <a:rPr lang="de-AT" sz="1300" b="1" dirty="0" err="1" smtClean="0">
                <a:solidFill>
                  <a:schemeClr val="bg1"/>
                </a:solidFill>
              </a:rPr>
              <a:t>were</a:t>
            </a:r>
            <a:r>
              <a:rPr lang="de-AT" sz="1300" b="1" dirty="0" smtClean="0">
                <a:solidFill>
                  <a:schemeClr val="bg1"/>
                </a:solidFill>
              </a:rPr>
              <a:t/>
            </a:r>
            <a:br>
              <a:rPr lang="de-AT" sz="1300" b="1" dirty="0" smtClean="0">
                <a:solidFill>
                  <a:schemeClr val="bg1"/>
                </a:solidFill>
              </a:rPr>
            </a:br>
            <a:r>
              <a:rPr lang="de-AT" sz="1300" b="1" dirty="0" err="1" smtClean="0">
                <a:solidFill>
                  <a:schemeClr val="bg1"/>
                </a:solidFill>
              </a:rPr>
              <a:t>co-financed</a:t>
            </a:r>
            <a:r>
              <a:rPr lang="de-AT" sz="1300" b="1" dirty="0" smtClean="0">
                <a:solidFill>
                  <a:schemeClr val="bg1"/>
                </a:solidFill>
              </a:rPr>
              <a:t> </a:t>
            </a:r>
            <a:r>
              <a:rPr lang="de-AT" sz="1300" b="1" dirty="0" err="1" smtClean="0">
                <a:solidFill>
                  <a:schemeClr val="bg1"/>
                </a:solidFill>
              </a:rPr>
              <a:t>by</a:t>
            </a:r>
            <a:r>
              <a:rPr lang="de-AT" sz="1300" b="1" dirty="0" smtClean="0">
                <a:solidFill>
                  <a:schemeClr val="bg1"/>
                </a:solidFill>
              </a:rPr>
              <a:t> </a:t>
            </a:r>
            <a:r>
              <a:rPr lang="de-AT" sz="1300" b="1" dirty="0" err="1" smtClean="0">
                <a:solidFill>
                  <a:schemeClr val="bg1"/>
                </a:solidFill>
              </a:rPr>
              <a:t>the</a:t>
            </a:r>
            <a:r>
              <a:rPr lang="de-AT" sz="1300" b="1" dirty="0" smtClean="0">
                <a:solidFill>
                  <a:schemeClr val="bg1"/>
                </a:solidFill>
              </a:rPr>
              <a:t> European Union </a:t>
            </a:r>
            <a:r>
              <a:rPr lang="de-AT" sz="1300" b="1" dirty="0" err="1" smtClean="0">
                <a:solidFill>
                  <a:schemeClr val="bg1"/>
                </a:solidFill>
              </a:rPr>
              <a:t>within</a:t>
            </a:r>
            <a:r>
              <a:rPr lang="de-AT" sz="1300" b="1" dirty="0" smtClean="0">
                <a:solidFill>
                  <a:schemeClr val="bg1"/>
                </a:solidFill>
              </a:rPr>
              <a:t> </a:t>
            </a:r>
            <a:r>
              <a:rPr lang="de-AT" sz="1300" b="1" dirty="0" err="1" smtClean="0">
                <a:solidFill>
                  <a:schemeClr val="bg1"/>
                </a:solidFill>
              </a:rPr>
              <a:t>the</a:t>
            </a:r>
            <a:r>
              <a:rPr lang="de-AT" sz="1300" b="1" dirty="0" smtClean="0">
                <a:solidFill>
                  <a:schemeClr val="bg1"/>
                </a:solidFill>
              </a:rPr>
              <a:t> Trans-European Transport Network (TEN-T) Programme</a:t>
            </a:r>
          </a:p>
        </p:txBody>
      </p:sp>
    </p:spTree>
    <p:extLst>
      <p:ext uri="{BB962C8B-B14F-4D97-AF65-F5344CB8AC3E}">
        <p14:creationId xmlns:p14="http://schemas.microsoft.com/office/powerpoint/2010/main" val="1757914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59230" y="1018816"/>
            <a:ext cx="4156365" cy="36507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6546" y="1027212"/>
            <a:ext cx="4131591" cy="3642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722314" y="1069280"/>
            <a:ext cx="8840786" cy="320601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de-AT" dirty="0" smtClean="0"/>
              <a:t>Wachau			</a:t>
            </a:r>
            <a:r>
              <a:rPr lang="de-AT" dirty="0"/>
              <a:t> </a:t>
            </a:r>
            <a:r>
              <a:rPr lang="de-AT" dirty="0" smtClean="0"/>
              <a:t>                               East </a:t>
            </a:r>
            <a:r>
              <a:rPr lang="de-AT" dirty="0" err="1" smtClean="0"/>
              <a:t>of</a:t>
            </a:r>
            <a:r>
              <a:rPr lang="de-AT" dirty="0" smtClean="0"/>
              <a:t> Vienna</a:t>
            </a:r>
            <a:endParaRPr lang="de-AT" dirty="0"/>
          </a:p>
        </p:txBody>
      </p:sp>
      <p:sp>
        <p:nvSpPr>
          <p:cNvPr id="9" name="Textfeld 52"/>
          <p:cNvSpPr txBox="1"/>
          <p:nvPr/>
        </p:nvSpPr>
        <p:spPr>
          <a:xfrm>
            <a:off x="7264077" y="1683165"/>
            <a:ext cx="2811461" cy="538609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sz="1500" b="1" dirty="0" smtClean="0">
                <a:solidFill>
                  <a:srgbClr val="4691AF"/>
                </a:solidFill>
              </a:rPr>
              <a:t>224 </a:t>
            </a:r>
            <a:r>
              <a:rPr lang="de-AT" sz="1500" b="1" dirty="0" err="1" smtClean="0">
                <a:solidFill>
                  <a:srgbClr val="4691AF"/>
                </a:solidFill>
              </a:rPr>
              <a:t>days</a:t>
            </a:r>
            <a:r>
              <a:rPr lang="de-AT" sz="1500" b="1" dirty="0" smtClean="0">
                <a:solidFill>
                  <a:srgbClr val="4691AF"/>
                </a:solidFill>
              </a:rPr>
              <a:t> &gt;= </a:t>
            </a:r>
            <a:r>
              <a:rPr lang="de-AT" sz="1500" b="1" dirty="0">
                <a:solidFill>
                  <a:srgbClr val="4691AF"/>
                </a:solidFill>
              </a:rPr>
              <a:t>25 </a:t>
            </a:r>
            <a:r>
              <a:rPr lang="de-AT" sz="1500" b="1" dirty="0" err="1" smtClean="0">
                <a:solidFill>
                  <a:srgbClr val="4691AF"/>
                </a:solidFill>
              </a:rPr>
              <a:t>dm</a:t>
            </a:r>
            <a:endParaRPr lang="de-AT" sz="1500" b="1" dirty="0" smtClean="0">
              <a:solidFill>
                <a:srgbClr val="4691AF"/>
              </a:solidFill>
            </a:endParaRPr>
          </a:p>
          <a:p>
            <a:r>
              <a:rPr lang="de-AT" sz="1400" b="1" dirty="0" smtClean="0">
                <a:solidFill>
                  <a:srgbClr val="4691AF"/>
                </a:solidFill>
              </a:rPr>
              <a:t>(222 </a:t>
            </a:r>
            <a:r>
              <a:rPr lang="de-AT" sz="1400" b="1" dirty="0" err="1" smtClean="0">
                <a:solidFill>
                  <a:srgbClr val="4691AF"/>
                </a:solidFill>
              </a:rPr>
              <a:t>days</a:t>
            </a:r>
            <a:r>
              <a:rPr lang="de-AT" sz="1400" b="1" dirty="0" smtClean="0">
                <a:solidFill>
                  <a:srgbClr val="4691AF"/>
                </a:solidFill>
              </a:rPr>
              <a:t> 2014)</a:t>
            </a:r>
            <a:endParaRPr lang="de-AT" sz="1400" b="1" dirty="0">
              <a:solidFill>
                <a:srgbClr val="4691AF"/>
              </a:solidFill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4117" y="685886"/>
            <a:ext cx="5001465" cy="371897"/>
          </a:xfrm>
          <a:solidFill>
            <a:schemeClr val="bg1"/>
          </a:solidFill>
        </p:spPr>
        <p:txBody>
          <a:bodyPr/>
          <a:lstStyle/>
          <a:p>
            <a:r>
              <a:rPr lang="de-AT" sz="1400" dirty="0" smtClean="0">
                <a:solidFill>
                  <a:schemeClr val="tx1"/>
                </a:solidFill>
                <a:latin typeface="+mn-lt"/>
              </a:rPr>
              <a:t>Minimal </a:t>
            </a:r>
            <a:r>
              <a:rPr lang="de-AT" sz="1400" dirty="0" err="1" smtClean="0">
                <a:solidFill>
                  <a:schemeClr val="tx1"/>
                </a:solidFill>
                <a:latin typeface="+mn-lt"/>
              </a:rPr>
              <a:t>available</a:t>
            </a:r>
            <a:r>
              <a:rPr lang="de-AT" sz="14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de-AT" sz="1400" dirty="0" err="1" smtClean="0">
                <a:solidFill>
                  <a:schemeClr val="tx1"/>
                </a:solidFill>
                <a:latin typeface="+mn-lt"/>
              </a:rPr>
              <a:t>fairway</a:t>
            </a:r>
            <a:r>
              <a:rPr lang="de-AT" sz="14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de-AT" sz="1400" dirty="0" err="1" smtClean="0">
                <a:solidFill>
                  <a:schemeClr val="tx1"/>
                </a:solidFill>
                <a:latin typeface="+mn-lt"/>
              </a:rPr>
              <a:t>depths</a:t>
            </a:r>
            <a:r>
              <a:rPr lang="de-AT" sz="1400" dirty="0" smtClean="0">
                <a:solidFill>
                  <a:schemeClr val="tx1"/>
                </a:solidFill>
                <a:latin typeface="+mn-lt"/>
              </a:rPr>
              <a:t> 2015 (2014)</a:t>
            </a:r>
            <a:endParaRPr lang="de-AT" sz="1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Textfeld 52"/>
          <p:cNvSpPr txBox="1"/>
          <p:nvPr/>
        </p:nvSpPr>
        <p:spPr>
          <a:xfrm>
            <a:off x="586211" y="3186661"/>
            <a:ext cx="2804509" cy="553998"/>
          </a:xfrm>
          <a:prstGeom prst="rect">
            <a:avLst/>
          </a:prstGeom>
          <a:noFill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  <p:txBody>
          <a:bodyPr wrap="square" rtlCol="0" anchor="t">
            <a:spAutoFit/>
          </a:bodyPr>
          <a:lstStyle>
            <a:lvl1pPr marL="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sz="1500" b="1" dirty="0" smtClean="0">
                <a:solidFill>
                  <a:srgbClr val="4691AF"/>
                </a:solidFill>
              </a:rPr>
              <a:t>323 </a:t>
            </a:r>
            <a:r>
              <a:rPr lang="de-AT" sz="1500" b="1" dirty="0" err="1" smtClean="0">
                <a:solidFill>
                  <a:srgbClr val="4691AF"/>
                </a:solidFill>
              </a:rPr>
              <a:t>days</a:t>
            </a:r>
            <a:r>
              <a:rPr lang="de-AT" sz="1500" b="1" baseline="0" dirty="0" smtClean="0">
                <a:solidFill>
                  <a:srgbClr val="4691AF"/>
                </a:solidFill>
              </a:rPr>
              <a:t> </a:t>
            </a:r>
            <a:r>
              <a:rPr lang="de-AT" sz="1500" b="1" dirty="0">
                <a:solidFill>
                  <a:srgbClr val="4691AF"/>
                </a:solidFill>
              </a:rPr>
              <a:t>&gt;= 25 </a:t>
            </a:r>
            <a:r>
              <a:rPr lang="de-AT" sz="1500" b="1" dirty="0" err="1" smtClean="0">
                <a:solidFill>
                  <a:srgbClr val="4691AF"/>
                </a:solidFill>
              </a:rPr>
              <a:t>dm</a:t>
            </a:r>
            <a:endParaRPr lang="de-AT" sz="1500" b="1" dirty="0" smtClean="0">
              <a:solidFill>
                <a:srgbClr val="4691AF"/>
              </a:solidFill>
            </a:endParaRPr>
          </a:p>
          <a:p>
            <a:r>
              <a:rPr lang="de-AT" sz="1400" b="1" dirty="0" smtClean="0">
                <a:solidFill>
                  <a:srgbClr val="4691AF"/>
                </a:solidFill>
              </a:rPr>
              <a:t>(352 </a:t>
            </a:r>
            <a:r>
              <a:rPr lang="de-AT" sz="1400" b="1" dirty="0" err="1" smtClean="0">
                <a:solidFill>
                  <a:srgbClr val="4691AF"/>
                </a:solidFill>
              </a:rPr>
              <a:t>days</a:t>
            </a:r>
            <a:r>
              <a:rPr lang="de-AT" sz="1400" b="1" dirty="0" smtClean="0">
                <a:solidFill>
                  <a:srgbClr val="4691AF"/>
                </a:solidFill>
              </a:rPr>
              <a:t> 2014)</a:t>
            </a:r>
            <a:endParaRPr lang="de-AT" sz="1400" b="1" dirty="0">
              <a:solidFill>
                <a:srgbClr val="4691AF"/>
              </a:solidFill>
            </a:endParaRPr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86632" y="4732367"/>
            <a:ext cx="2452687" cy="1680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98864" y="4806943"/>
            <a:ext cx="2477095" cy="162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feld 12"/>
          <p:cNvSpPr txBox="1"/>
          <p:nvPr/>
        </p:nvSpPr>
        <p:spPr>
          <a:xfrm>
            <a:off x="780370" y="6514175"/>
            <a:ext cx="8077352" cy="215444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de-AT" sz="1400" dirty="0" smtClean="0">
                <a:ea typeface="+mj-ea"/>
                <a:cs typeface="+mj-cs"/>
              </a:rPr>
              <a:t>Framework </a:t>
            </a:r>
            <a:r>
              <a:rPr lang="de-AT" sz="1400" dirty="0" err="1" smtClean="0">
                <a:ea typeface="+mj-ea"/>
                <a:cs typeface="+mj-cs"/>
              </a:rPr>
              <a:t>conditions</a:t>
            </a:r>
            <a:r>
              <a:rPr lang="de-AT" sz="1400" dirty="0" smtClean="0">
                <a:ea typeface="+mj-ea"/>
                <a:cs typeface="+mj-cs"/>
              </a:rPr>
              <a:t>: </a:t>
            </a:r>
            <a:r>
              <a:rPr lang="de-AT" sz="1400" dirty="0" err="1" smtClean="0">
                <a:ea typeface="+mj-ea"/>
                <a:cs typeface="+mj-cs"/>
              </a:rPr>
              <a:t>gauge</a:t>
            </a:r>
            <a:r>
              <a:rPr lang="de-AT" sz="1400" dirty="0" smtClean="0">
                <a:ea typeface="+mj-ea"/>
                <a:cs typeface="+mj-cs"/>
              </a:rPr>
              <a:t> </a:t>
            </a:r>
            <a:r>
              <a:rPr lang="de-AT" sz="1400" dirty="0" err="1" smtClean="0">
                <a:ea typeface="+mj-ea"/>
                <a:cs typeface="+mj-cs"/>
              </a:rPr>
              <a:t>Wildungsmauer</a:t>
            </a:r>
            <a:r>
              <a:rPr lang="de-AT" sz="1400" dirty="0" smtClean="0">
                <a:ea typeface="+mj-ea"/>
                <a:cs typeface="+mj-cs"/>
              </a:rPr>
              <a:t> </a:t>
            </a:r>
            <a:r>
              <a:rPr lang="de-AT" sz="1400" dirty="0">
                <a:ea typeface="+mj-ea"/>
                <a:cs typeface="+mj-cs"/>
              </a:rPr>
              <a:t>2015 </a:t>
            </a:r>
            <a:r>
              <a:rPr lang="de-AT" sz="1400" dirty="0" smtClean="0">
                <a:ea typeface="+mj-ea"/>
                <a:cs typeface="+mj-cs"/>
              </a:rPr>
              <a:t>on 55 </a:t>
            </a:r>
            <a:r>
              <a:rPr lang="de-AT" sz="1400" dirty="0" err="1" smtClean="0">
                <a:ea typeface="+mj-ea"/>
                <a:cs typeface="+mj-cs"/>
              </a:rPr>
              <a:t>days</a:t>
            </a:r>
            <a:r>
              <a:rPr lang="de-AT" sz="1400" dirty="0" smtClean="0">
                <a:ea typeface="+mj-ea"/>
                <a:cs typeface="+mj-cs"/>
              </a:rPr>
              <a:t> </a:t>
            </a:r>
            <a:r>
              <a:rPr lang="de-AT" sz="1400" dirty="0" err="1" smtClean="0">
                <a:ea typeface="+mj-ea"/>
                <a:cs typeface="+mj-cs"/>
              </a:rPr>
              <a:t>under</a:t>
            </a:r>
            <a:r>
              <a:rPr lang="de-AT" sz="1400" dirty="0" smtClean="0">
                <a:ea typeface="+mj-ea"/>
                <a:cs typeface="+mj-cs"/>
              </a:rPr>
              <a:t> </a:t>
            </a:r>
            <a:r>
              <a:rPr lang="de-AT" sz="1400" dirty="0" err="1" smtClean="0">
                <a:ea typeface="+mj-ea"/>
                <a:cs typeface="+mj-cs"/>
              </a:rPr>
              <a:t>low</a:t>
            </a:r>
            <a:r>
              <a:rPr lang="de-AT" sz="1400" dirty="0" smtClean="0">
                <a:ea typeface="+mj-ea"/>
                <a:cs typeface="+mj-cs"/>
              </a:rPr>
              <a:t> </a:t>
            </a:r>
            <a:r>
              <a:rPr lang="de-AT" sz="1400" dirty="0" err="1" smtClean="0">
                <a:ea typeface="+mj-ea"/>
                <a:cs typeface="+mj-cs"/>
              </a:rPr>
              <a:t>water</a:t>
            </a:r>
            <a:r>
              <a:rPr lang="de-AT" sz="1400" dirty="0" smtClean="0">
                <a:ea typeface="+mj-ea"/>
                <a:cs typeface="+mj-cs"/>
              </a:rPr>
              <a:t> </a:t>
            </a:r>
            <a:r>
              <a:rPr lang="de-AT" sz="1400" dirty="0" err="1" smtClean="0">
                <a:ea typeface="+mj-ea"/>
                <a:cs typeface="+mj-cs"/>
              </a:rPr>
              <a:t>level</a:t>
            </a:r>
            <a:r>
              <a:rPr lang="de-AT" sz="1400" dirty="0" smtClean="0">
                <a:ea typeface="+mj-ea"/>
                <a:cs typeface="+mj-cs"/>
              </a:rPr>
              <a:t> &lt; </a:t>
            </a:r>
            <a:r>
              <a:rPr lang="de-AT" sz="1400" dirty="0">
                <a:ea typeface="+mj-ea"/>
                <a:cs typeface="+mj-cs"/>
              </a:rPr>
              <a:t>162cm</a:t>
            </a:r>
          </a:p>
        </p:txBody>
      </p:sp>
      <p:sp>
        <p:nvSpPr>
          <p:cNvPr id="14" name="Titel 1"/>
          <p:cNvSpPr txBox="1">
            <a:spLocks/>
          </p:cNvSpPr>
          <p:nvPr/>
        </p:nvSpPr>
        <p:spPr>
          <a:xfrm>
            <a:off x="722313" y="451930"/>
            <a:ext cx="7019925" cy="371897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 defTabSz="914400" rtl="0" eaLnBrk="1" latinLnBrk="0" hangingPunct="1">
              <a:lnSpc>
                <a:spcPts val="29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AT" dirty="0" err="1" smtClean="0"/>
              <a:t>Fairway</a:t>
            </a:r>
            <a:r>
              <a:rPr lang="de-AT" dirty="0" smtClean="0"/>
              <a:t> </a:t>
            </a:r>
            <a:r>
              <a:rPr lang="de-AT" dirty="0" err="1" smtClean="0"/>
              <a:t>conditions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93988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1"/>
          <p:cNvSpPr txBox="1">
            <a:spLocks/>
          </p:cNvSpPr>
          <p:nvPr/>
        </p:nvSpPr>
        <p:spPr>
          <a:xfrm>
            <a:off x="722313" y="1090254"/>
            <a:ext cx="7019925" cy="371897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l" defTabSz="914400" rtl="0" eaLnBrk="1" latinLnBrk="0" hangingPunct="1">
              <a:lnSpc>
                <a:spcPts val="2900"/>
              </a:lnSpc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e-AT" dirty="0" err="1" smtClean="0"/>
              <a:t>What</a:t>
            </a:r>
            <a:r>
              <a:rPr lang="de-AT" dirty="0" smtClean="0"/>
              <a:t> </a:t>
            </a:r>
            <a:r>
              <a:rPr lang="de-AT" dirty="0" err="1" smtClean="0"/>
              <a:t>the</a:t>
            </a:r>
            <a:r>
              <a:rPr lang="de-AT" dirty="0" smtClean="0"/>
              <a:t> </a:t>
            </a:r>
            <a:r>
              <a:rPr lang="de-AT" dirty="0" err="1" smtClean="0"/>
              <a:t>customers</a:t>
            </a:r>
            <a:r>
              <a:rPr lang="de-AT" dirty="0" smtClean="0"/>
              <a:t> </a:t>
            </a:r>
            <a:r>
              <a:rPr lang="de-AT" dirty="0" err="1" smtClean="0"/>
              <a:t>say</a:t>
            </a:r>
            <a:r>
              <a:rPr lang="de-AT" dirty="0" smtClean="0"/>
              <a:t> …</a:t>
            </a:r>
            <a:endParaRPr lang="de-AT" dirty="0"/>
          </a:p>
        </p:txBody>
      </p:sp>
      <p:sp>
        <p:nvSpPr>
          <p:cNvPr id="7" name="Foliennummernplatzhalter 4"/>
          <p:cNvSpPr>
            <a:spLocks noGrp="1"/>
          </p:cNvSpPr>
          <p:nvPr>
            <p:ph type="sldNum" sz="quarter" idx="4294967295"/>
          </p:nvPr>
        </p:nvSpPr>
        <p:spPr>
          <a:xfrm>
            <a:off x="7343776" y="6311972"/>
            <a:ext cx="1841500" cy="212653"/>
          </a:xfrm>
          <a:prstGeom prst="rect">
            <a:avLst/>
          </a:prstGeom>
          <a:noFill/>
        </p:spPr>
        <p:txBody>
          <a:bodyPr/>
          <a:lstStyle>
            <a:lvl1pPr algn="l" eaLnBrk="0" hangingPunct="0">
              <a:spcBef>
                <a:spcPct val="20000"/>
              </a:spcBef>
              <a:buClr>
                <a:srgbClr val="1E3A7C"/>
              </a:buClr>
              <a:buChar char="•"/>
              <a:defRPr sz="2400">
                <a:solidFill>
                  <a:srgbClr val="1E3A6C"/>
                </a:solidFill>
                <a:latin typeface="Arial" charset="0"/>
              </a:defRPr>
            </a:lvl1pPr>
            <a:lvl2pPr marL="742950" indent="-285750" algn="l" eaLnBrk="0" hangingPunct="0">
              <a:spcBef>
                <a:spcPct val="20000"/>
              </a:spcBef>
              <a:buClr>
                <a:srgbClr val="1E3A7C"/>
              </a:buClr>
              <a:buChar char="•"/>
              <a:defRPr sz="2400">
                <a:solidFill>
                  <a:srgbClr val="1E3A6C"/>
                </a:solidFill>
                <a:latin typeface="Arial" charset="0"/>
              </a:defRPr>
            </a:lvl2pPr>
            <a:lvl3pPr marL="1143000" indent="-228600" algn="l" eaLnBrk="0" hangingPunct="0">
              <a:spcBef>
                <a:spcPct val="20000"/>
              </a:spcBef>
              <a:buClr>
                <a:srgbClr val="1E3A7C"/>
              </a:buClr>
              <a:buChar char="•"/>
              <a:defRPr>
                <a:solidFill>
                  <a:srgbClr val="1E3A6C"/>
                </a:solidFill>
                <a:latin typeface="Arial" charset="0"/>
              </a:defRPr>
            </a:lvl3pPr>
            <a:lvl4pPr marL="1600200" indent="-228600" algn="l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800" dirty="0" smtClean="0">
                <a:solidFill>
                  <a:prstClr val="black"/>
                </a:solidFill>
              </a:rPr>
              <a:t>© via </a:t>
            </a:r>
            <a:r>
              <a:rPr lang="de-DE" altLang="de-DE" sz="800" dirty="0" err="1" smtClean="0">
                <a:solidFill>
                  <a:prstClr val="black"/>
                </a:solidFill>
              </a:rPr>
              <a:t>donau</a:t>
            </a:r>
            <a:r>
              <a:rPr lang="de-DE" altLang="de-DE" sz="800" dirty="0" smtClean="0">
                <a:solidFill>
                  <a:prstClr val="black"/>
                </a:solidFill>
              </a:rPr>
              <a:t> I </a:t>
            </a:r>
            <a:fld id="{61A8036E-67F9-4D3B-9F1E-4CD63EC36E50}" type="slidenum">
              <a:rPr lang="en-GB" altLang="de-DE" sz="800" smtClean="0">
                <a:solidFill>
                  <a:prstClr val="black"/>
                </a:solidFill>
              </a:rPr>
              <a:pPr algn="r" eaLnBrk="1" hangingPunct="1">
                <a:spcBef>
                  <a:spcPct val="0"/>
                </a:spcBef>
                <a:buClrTx/>
                <a:buFontTx/>
                <a:buNone/>
              </a:pPr>
              <a:t>22</a:t>
            </a:fld>
            <a:endParaRPr lang="en-GB" altLang="de-DE" sz="800" dirty="0" smtClean="0">
              <a:solidFill>
                <a:prstClr val="black"/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4273" y="1809750"/>
            <a:ext cx="5935277" cy="401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200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oliennummernplatzhalter 4"/>
          <p:cNvSpPr>
            <a:spLocks noGrp="1"/>
          </p:cNvSpPr>
          <p:nvPr>
            <p:ph type="sldNum" sz="quarter" idx="10"/>
          </p:nvPr>
        </p:nvSpPr>
        <p:spPr>
          <a:xfrm>
            <a:off x="8487969" y="6311972"/>
            <a:ext cx="697306" cy="123111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1E3A7C"/>
              </a:buClr>
              <a:buChar char="•"/>
              <a:defRPr sz="2500">
                <a:solidFill>
                  <a:srgbClr val="1E3A6C"/>
                </a:solidFill>
                <a:latin typeface="Arial" charset="0"/>
              </a:defRPr>
            </a:lvl1pPr>
            <a:lvl2pPr marL="777988" indent="-299317" eaLnBrk="0" hangingPunct="0">
              <a:spcBef>
                <a:spcPct val="20000"/>
              </a:spcBef>
              <a:buClr>
                <a:srgbClr val="1E3A7C"/>
              </a:buClr>
              <a:buChar char="•"/>
              <a:defRPr sz="2500">
                <a:solidFill>
                  <a:srgbClr val="1E3A6C"/>
                </a:solidFill>
                <a:latin typeface="Arial" charset="0"/>
              </a:defRPr>
            </a:lvl2pPr>
            <a:lvl3pPr marL="1197270" indent="-238742" eaLnBrk="0" hangingPunct="0">
              <a:spcBef>
                <a:spcPct val="20000"/>
              </a:spcBef>
              <a:buClr>
                <a:srgbClr val="1E3A7C"/>
              </a:buClr>
              <a:buChar char="•"/>
              <a:defRPr>
                <a:solidFill>
                  <a:srgbClr val="1E3A6C"/>
                </a:solidFill>
                <a:latin typeface="Arial" charset="0"/>
              </a:defRPr>
            </a:lvl3pPr>
            <a:lvl4pPr marL="1675940" indent="-238742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4pPr>
            <a:lvl5pPr marL="2154610" indent="-238742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5pPr>
            <a:lvl6pPr marL="2496687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6pPr>
            <a:lvl7pPr marL="2838764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7pPr>
            <a:lvl8pPr marL="3180841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8pPr>
            <a:lvl9pPr marL="3522918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800">
                <a:solidFill>
                  <a:schemeClr val="bg1"/>
                </a:solidFill>
              </a:rPr>
              <a:t>© via donau I </a:t>
            </a:r>
            <a:fld id="{AE98D456-69A3-4619-8E30-98371071020E}" type="slidenum">
              <a:rPr lang="en-GB" altLang="de-DE" sz="800">
                <a:solidFill>
                  <a:schemeClr val="bg1"/>
                </a:solidFill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en-GB" altLang="de-DE" sz="800">
              <a:solidFill>
                <a:schemeClr val="bg1"/>
              </a:solidFill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584730" y="760639"/>
            <a:ext cx="8853242" cy="371897"/>
          </a:xfrm>
          <a:noFill/>
        </p:spPr>
        <p:txBody>
          <a:bodyPr anchor="t"/>
          <a:lstStyle/>
          <a:p>
            <a:pPr eaLnBrk="1" hangingPunct="1"/>
            <a:r>
              <a:rPr lang="en-US" altLang="de-DE" dirty="0"/>
              <a:t>Danube East of Vienna</a:t>
            </a:r>
            <a:endParaRPr lang="en-GB" altLang="de-DE" dirty="0"/>
          </a:p>
        </p:txBody>
      </p:sp>
      <p:pic>
        <p:nvPicPr>
          <p:cNvPr id="118790" name="Picture 6" descr="proj_are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6789" y="1424577"/>
            <a:ext cx="6317778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 Box 7"/>
          <p:cNvSpPr txBox="1">
            <a:spLocks noChangeArrowheads="1"/>
          </p:cNvSpPr>
          <p:nvPr/>
        </p:nvSpPr>
        <p:spPr bwMode="auto">
          <a:xfrm>
            <a:off x="1617739" y="5599702"/>
            <a:ext cx="7379135" cy="927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82" tIns="47891" rIns="95782" bIns="47891">
            <a:spAutoFit/>
          </a:bodyPr>
          <a:lstStyle>
            <a:lvl1pPr eaLnBrk="0" hangingPunct="0">
              <a:spcBef>
                <a:spcPct val="20000"/>
              </a:spcBef>
              <a:buClr>
                <a:srgbClr val="1E3A7C"/>
              </a:buClr>
              <a:buChar char="•"/>
              <a:defRPr sz="3400">
                <a:solidFill>
                  <a:srgbClr val="1E3A6C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1E3A7C"/>
              </a:buClr>
              <a:buChar char="•"/>
              <a:defRPr sz="3400">
                <a:solidFill>
                  <a:srgbClr val="1E3A6C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1E3A7C"/>
              </a:buClr>
              <a:buChar char="•"/>
              <a:defRPr>
                <a:solidFill>
                  <a:srgbClr val="1E3A6C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800" dirty="0" err="1">
                <a:solidFill>
                  <a:schemeClr val="tx1"/>
                </a:solidFill>
                <a:latin typeface="+mn-lt"/>
              </a:rPr>
              <a:t>Approx</a:t>
            </a:r>
            <a:r>
              <a:rPr lang="de-DE" altLang="de-DE" sz="1800" dirty="0">
                <a:solidFill>
                  <a:schemeClr val="tx1"/>
                </a:solidFill>
                <a:latin typeface="+mn-lt"/>
              </a:rPr>
              <a:t>. 48 km </a:t>
            </a:r>
            <a:r>
              <a:rPr lang="de-DE" altLang="de-DE" sz="1800" dirty="0" err="1">
                <a:solidFill>
                  <a:schemeClr val="tx1"/>
                </a:solidFill>
                <a:latin typeface="+mn-lt"/>
              </a:rPr>
              <a:t>long</a:t>
            </a:r>
            <a:r>
              <a:rPr lang="de-DE" altLang="de-DE" sz="1800" dirty="0">
                <a:solidFill>
                  <a:schemeClr val="tx1"/>
                </a:solidFill>
                <a:latin typeface="+mn-lt"/>
              </a:rPr>
              <a:t/>
            </a:r>
            <a:br>
              <a:rPr lang="de-DE" altLang="de-DE" sz="1800" dirty="0">
                <a:solidFill>
                  <a:schemeClr val="tx1"/>
                </a:solidFill>
                <a:latin typeface="+mn-lt"/>
              </a:rPr>
            </a:br>
            <a:r>
              <a:rPr lang="de-DE" altLang="de-DE" sz="1800" dirty="0" err="1">
                <a:solidFill>
                  <a:schemeClr val="tx1"/>
                </a:solidFill>
                <a:latin typeface="+mn-lt"/>
              </a:rPr>
              <a:t>From</a:t>
            </a:r>
            <a:r>
              <a:rPr lang="de-DE" altLang="de-DE" sz="1800" dirty="0">
                <a:solidFill>
                  <a:schemeClr val="tx1"/>
                </a:solidFill>
                <a:latin typeface="+mn-lt"/>
              </a:rPr>
              <a:t>: </a:t>
            </a:r>
            <a:r>
              <a:rPr lang="de-DE" altLang="de-DE" sz="1800" dirty="0" err="1">
                <a:solidFill>
                  <a:schemeClr val="tx1"/>
                </a:solidFill>
                <a:latin typeface="+mn-lt"/>
              </a:rPr>
              <a:t>Freudenau</a:t>
            </a:r>
            <a:r>
              <a:rPr lang="de-DE" altLang="de-DE" sz="1800" dirty="0">
                <a:solidFill>
                  <a:schemeClr val="tx1"/>
                </a:solidFill>
                <a:latin typeface="+mn-lt"/>
              </a:rPr>
              <a:t> Power Plant </a:t>
            </a:r>
            <a:r>
              <a:rPr lang="de-DE" altLang="de-DE" sz="1800" dirty="0" smtClean="0">
                <a:solidFill>
                  <a:schemeClr val="tx1"/>
                </a:solidFill>
                <a:latin typeface="+mn-lt"/>
              </a:rPr>
              <a:t>(River-km </a:t>
            </a:r>
            <a:r>
              <a:rPr lang="de-DE" altLang="de-DE" sz="1800" dirty="0">
                <a:solidFill>
                  <a:schemeClr val="tx1"/>
                </a:solidFill>
                <a:latin typeface="+mn-lt"/>
              </a:rPr>
              <a:t>1.921,0) </a:t>
            </a:r>
          </a:p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800" dirty="0" err="1">
                <a:solidFill>
                  <a:schemeClr val="tx1"/>
                </a:solidFill>
                <a:latin typeface="+mn-lt"/>
              </a:rPr>
              <a:t>To</a:t>
            </a:r>
            <a:r>
              <a:rPr lang="de-DE" altLang="de-DE" sz="1800" dirty="0">
                <a:solidFill>
                  <a:schemeClr val="tx1"/>
                </a:solidFill>
                <a:latin typeface="+mn-lt"/>
              </a:rPr>
              <a:t>: Austrian-</a:t>
            </a:r>
            <a:r>
              <a:rPr lang="de-DE" altLang="de-DE" sz="1800" dirty="0" err="1">
                <a:solidFill>
                  <a:schemeClr val="tx1"/>
                </a:solidFill>
                <a:latin typeface="+mn-lt"/>
              </a:rPr>
              <a:t>Slowak</a:t>
            </a:r>
            <a:r>
              <a:rPr lang="de-DE" altLang="de-DE" sz="1800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altLang="de-DE" sz="1800" dirty="0" err="1">
                <a:solidFill>
                  <a:schemeClr val="tx1"/>
                </a:solidFill>
                <a:latin typeface="+mn-lt"/>
              </a:rPr>
              <a:t>border</a:t>
            </a:r>
            <a:r>
              <a:rPr lang="de-DE" altLang="de-DE" sz="1800" dirty="0">
                <a:solidFill>
                  <a:schemeClr val="tx1"/>
                </a:solidFill>
                <a:latin typeface="+mn-lt"/>
              </a:rPr>
              <a:t> </a:t>
            </a:r>
            <a:r>
              <a:rPr lang="de-DE" altLang="de-DE" sz="1800" dirty="0" smtClean="0">
                <a:solidFill>
                  <a:schemeClr val="tx1"/>
                </a:solidFill>
                <a:latin typeface="+mn-lt"/>
              </a:rPr>
              <a:t>(River-km </a:t>
            </a:r>
            <a:r>
              <a:rPr lang="de-DE" altLang="de-DE" sz="1800" dirty="0">
                <a:solidFill>
                  <a:schemeClr val="tx1"/>
                </a:solidFill>
                <a:latin typeface="+mn-lt"/>
              </a:rPr>
              <a:t>1.872,7)</a:t>
            </a:r>
          </a:p>
        </p:txBody>
      </p:sp>
      <p:sp>
        <p:nvSpPr>
          <p:cNvPr id="6" name="Foliennummernplatzhalter 4"/>
          <p:cNvSpPr txBox="1">
            <a:spLocks/>
          </p:cNvSpPr>
          <p:nvPr/>
        </p:nvSpPr>
        <p:spPr>
          <a:xfrm>
            <a:off x="8167861" y="6435083"/>
            <a:ext cx="948978" cy="169277"/>
          </a:xfrm>
          <a:prstGeom prst="rect">
            <a:avLst/>
          </a:prstGeom>
          <a:noFill/>
          <a:ln/>
        </p:spPr>
        <p:txBody>
          <a:bodyPr vert="horz" wrap="none" lIns="0" tIns="0" rIns="0" bIns="0" rtlCol="0" anchor="ctr">
            <a:spAutoFit/>
          </a:bodyPr>
          <a:lstStyle>
            <a:defPPr>
              <a:defRPr lang="en-US"/>
            </a:defPPr>
            <a:lvl1pPr marL="0" algn="r" defTabSz="914400" rtl="0" eaLnBrk="0" latinLnBrk="0" hangingPunct="0">
              <a:spcBef>
                <a:spcPct val="20000"/>
              </a:spcBef>
              <a:buClr>
                <a:srgbClr val="1E3A7C"/>
              </a:buClr>
              <a:buChar char="•"/>
              <a:defRPr sz="3400" kern="1200">
                <a:solidFill>
                  <a:srgbClr val="1E3A6C"/>
                </a:solidFill>
                <a:latin typeface="Arial" charset="0"/>
                <a:ea typeface="+mn-ea"/>
                <a:cs typeface="+mn-cs"/>
              </a:defRPr>
            </a:lvl1pPr>
            <a:lvl2pPr marL="1039813" indent="-400050" algn="l" defTabSz="914400" rtl="0" eaLnBrk="0" latinLnBrk="0" hangingPunct="0">
              <a:spcBef>
                <a:spcPct val="20000"/>
              </a:spcBef>
              <a:buClr>
                <a:srgbClr val="1E3A7C"/>
              </a:buClr>
              <a:buChar char="•"/>
              <a:defRPr sz="3400" kern="1200">
                <a:solidFill>
                  <a:srgbClr val="1E3A6C"/>
                </a:solidFill>
                <a:latin typeface="Arial" charset="0"/>
                <a:ea typeface="+mn-ea"/>
                <a:cs typeface="+mn-cs"/>
              </a:defRPr>
            </a:lvl2pPr>
            <a:lvl3pPr marL="1600200" indent="-319088" algn="l" defTabSz="914400" rtl="0" eaLnBrk="0" latinLnBrk="0" hangingPunct="0">
              <a:spcBef>
                <a:spcPct val="20000"/>
              </a:spcBef>
              <a:buClr>
                <a:srgbClr val="1E3A7C"/>
              </a:buClr>
              <a:buChar char="•"/>
              <a:defRPr sz="1800" kern="1200">
                <a:solidFill>
                  <a:srgbClr val="1E3A6C"/>
                </a:solidFill>
                <a:latin typeface="Arial" charset="0"/>
                <a:ea typeface="+mn-ea"/>
                <a:cs typeface="+mn-cs"/>
              </a:defRPr>
            </a:lvl3pPr>
            <a:lvl4pPr marL="2239963" indent="-319088" algn="l" defTabSz="914400" rtl="0" eaLnBrk="0" latinLnBrk="0" hangingPunct="0">
              <a:spcBef>
                <a:spcPct val="20000"/>
              </a:spcBef>
              <a:buClr>
                <a:srgbClr val="737A7C"/>
              </a:buClr>
              <a:buChar char="•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879725" indent="-319088" algn="l" defTabSz="914400" rtl="0" eaLnBrk="0" latinLnBrk="0" hangingPunct="0">
              <a:spcBef>
                <a:spcPct val="20000"/>
              </a:spcBef>
              <a:buClr>
                <a:srgbClr val="737A7C"/>
              </a:buClr>
              <a:buChar char="•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3336925" indent="-319088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3794125" indent="-319088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4251325" indent="-319088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4708525" indent="-319088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1100" dirty="0" smtClean="0">
                <a:solidFill>
                  <a:schemeClr val="tx1"/>
                </a:solidFill>
              </a:rPr>
              <a:t>© via </a:t>
            </a:r>
            <a:r>
              <a:rPr lang="de-DE" altLang="de-DE" sz="1100" dirty="0" err="1" smtClean="0">
                <a:solidFill>
                  <a:schemeClr val="tx1"/>
                </a:solidFill>
              </a:rPr>
              <a:t>donau</a:t>
            </a:r>
            <a:r>
              <a:rPr lang="de-DE" altLang="de-DE" sz="1100" dirty="0" smtClean="0">
                <a:solidFill>
                  <a:schemeClr val="tx1"/>
                </a:solidFill>
              </a:rPr>
              <a:t> I </a:t>
            </a:r>
            <a:fld id="{AE98D456-69A3-4619-8E30-98371071020E}" type="slidenum">
              <a:rPr lang="en-GB" altLang="de-DE" sz="1100" smtClean="0">
                <a:solidFill>
                  <a:schemeClr val="tx1"/>
                </a:solidFill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3</a:t>
            </a:fld>
            <a:endParaRPr lang="en-GB" altLang="de-DE" sz="1100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355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8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oliennummernplatzhalter 4"/>
          <p:cNvSpPr>
            <a:spLocks noGrp="1"/>
          </p:cNvSpPr>
          <p:nvPr>
            <p:ph type="sldNum" sz="quarter" idx="10"/>
          </p:nvPr>
        </p:nvSpPr>
        <p:spPr>
          <a:xfrm>
            <a:off x="8487969" y="6311972"/>
            <a:ext cx="697306" cy="123111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1E3A7C"/>
              </a:buClr>
              <a:buChar char="•"/>
              <a:defRPr sz="2500">
                <a:solidFill>
                  <a:srgbClr val="1E3A6C"/>
                </a:solidFill>
                <a:latin typeface="Arial" charset="0"/>
              </a:defRPr>
            </a:lvl1pPr>
            <a:lvl2pPr marL="777988" indent="-299317" eaLnBrk="0" hangingPunct="0">
              <a:spcBef>
                <a:spcPct val="20000"/>
              </a:spcBef>
              <a:buClr>
                <a:srgbClr val="1E3A7C"/>
              </a:buClr>
              <a:buChar char="•"/>
              <a:defRPr sz="2500">
                <a:solidFill>
                  <a:srgbClr val="1E3A6C"/>
                </a:solidFill>
                <a:latin typeface="Arial" charset="0"/>
              </a:defRPr>
            </a:lvl2pPr>
            <a:lvl3pPr marL="1197270" indent="-238742" eaLnBrk="0" hangingPunct="0">
              <a:spcBef>
                <a:spcPct val="20000"/>
              </a:spcBef>
              <a:buClr>
                <a:srgbClr val="1E3A7C"/>
              </a:buClr>
              <a:buChar char="•"/>
              <a:defRPr>
                <a:solidFill>
                  <a:srgbClr val="1E3A6C"/>
                </a:solidFill>
                <a:latin typeface="Arial" charset="0"/>
              </a:defRPr>
            </a:lvl3pPr>
            <a:lvl4pPr marL="1675940" indent="-238742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4pPr>
            <a:lvl5pPr marL="2154610" indent="-238742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5pPr>
            <a:lvl6pPr marL="2496687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6pPr>
            <a:lvl7pPr marL="2838764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7pPr>
            <a:lvl8pPr marL="3180841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8pPr>
            <a:lvl9pPr marL="3522918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800" dirty="0">
                <a:solidFill>
                  <a:schemeClr val="tx1"/>
                </a:solidFill>
              </a:rPr>
              <a:t>© via </a:t>
            </a:r>
            <a:r>
              <a:rPr lang="de-DE" altLang="de-DE" sz="800" dirty="0" err="1">
                <a:solidFill>
                  <a:schemeClr val="tx1"/>
                </a:solidFill>
              </a:rPr>
              <a:t>donau</a:t>
            </a:r>
            <a:r>
              <a:rPr lang="de-DE" altLang="de-DE" sz="800" dirty="0">
                <a:solidFill>
                  <a:schemeClr val="tx1"/>
                </a:solidFill>
              </a:rPr>
              <a:t> I </a:t>
            </a:r>
            <a:fld id="{A58A1FCE-8C3F-428D-8118-733C67CD4FD3}" type="slidenum">
              <a:rPr lang="en-GB" altLang="de-DE" sz="800">
                <a:solidFill>
                  <a:schemeClr val="tx1"/>
                </a:solidFill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4</a:t>
            </a:fld>
            <a:endParaRPr lang="en-GB" altLang="de-DE" sz="800" dirty="0">
              <a:solidFill>
                <a:schemeClr val="tx1"/>
              </a:solidFill>
            </a:endParaRPr>
          </a:p>
        </p:txBody>
      </p:sp>
      <p:sp>
        <p:nvSpPr>
          <p:cNvPr id="5123" name="Rectangle 2"/>
          <p:cNvSpPr>
            <a:spLocks noChangeArrowheads="1"/>
          </p:cNvSpPr>
          <p:nvPr/>
        </p:nvSpPr>
        <p:spPr bwMode="auto">
          <a:xfrm>
            <a:off x="649835" y="807245"/>
            <a:ext cx="857684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5782" tIns="47891" rIns="95782" bIns="47891"/>
          <a:lstStyle>
            <a:lvl1pPr eaLnBrk="0" hangingPunct="0">
              <a:spcBef>
                <a:spcPct val="20000"/>
              </a:spcBef>
              <a:buClr>
                <a:srgbClr val="1E3A7C"/>
              </a:buClr>
              <a:buChar char="•"/>
              <a:defRPr sz="3400">
                <a:solidFill>
                  <a:srgbClr val="1E3A6C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1E3A7C"/>
              </a:buClr>
              <a:buChar char="•"/>
              <a:defRPr sz="3400">
                <a:solidFill>
                  <a:srgbClr val="1E3A6C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1E3A7C"/>
              </a:buClr>
              <a:buChar char="•"/>
              <a:defRPr>
                <a:solidFill>
                  <a:srgbClr val="1E3A6C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28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Deficits</a:t>
            </a:r>
            <a:r>
              <a:rPr lang="de-DE" altLang="de-DE" sz="28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altLang="de-DE" sz="28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Danube</a:t>
            </a:r>
            <a:r>
              <a:rPr lang="de-DE" altLang="de-DE" sz="28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East </a:t>
            </a:r>
            <a:r>
              <a:rPr lang="de-DE" altLang="de-DE" sz="28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of</a:t>
            </a:r>
            <a:r>
              <a:rPr lang="de-DE" altLang="de-DE" sz="28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altLang="de-DE" sz="2800" dirty="0" smtClean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Vienna (1)</a:t>
            </a:r>
            <a:endParaRPr lang="de-DE" altLang="de-DE" sz="2800" dirty="0">
              <a:solidFill>
                <a:schemeClr val="accent1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2" name="Gruppieren 1"/>
          <p:cNvGrpSpPr/>
          <p:nvPr/>
        </p:nvGrpSpPr>
        <p:grpSpPr>
          <a:xfrm>
            <a:off x="740739" y="1845469"/>
            <a:ext cx="8189893" cy="4115672"/>
            <a:chOff x="740739" y="1485447"/>
            <a:chExt cx="8189893" cy="4115672"/>
          </a:xfrm>
        </p:grpSpPr>
        <p:sp>
          <p:nvSpPr>
            <p:cNvPr id="5124" name="AutoShape 228"/>
            <p:cNvSpPr>
              <a:spLocks noChangeArrowheads="1"/>
            </p:cNvSpPr>
            <p:nvPr/>
          </p:nvSpPr>
          <p:spPr bwMode="auto">
            <a:xfrm>
              <a:off x="818129" y="1485447"/>
              <a:ext cx="2338917" cy="720045"/>
            </a:xfrm>
            <a:prstGeom prst="roundRect">
              <a:avLst>
                <a:gd name="adj" fmla="val 10736"/>
              </a:avLst>
            </a:prstGeom>
            <a:solidFill>
              <a:srgbClr val="CCECFF"/>
            </a:solidFill>
            <a:ln w="47625" algn="ctr">
              <a:solidFill>
                <a:srgbClr val="C0C0C0"/>
              </a:solidFill>
              <a:round/>
              <a:headEnd/>
              <a:tailEnd/>
            </a:ln>
          </p:spPr>
          <p:txBody>
            <a:bodyPr wrap="none" lIns="95782" tIns="47891" rIns="95782" bIns="47891" anchor="ctr"/>
            <a:lstStyle>
              <a:lvl1pPr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>
                  <a:solidFill>
                    <a:srgbClr val="1E3A6C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FontTx/>
                <a:buNone/>
              </a:pPr>
              <a:r>
                <a:rPr lang="de-AT" altLang="de-DE" sz="1500" b="1" dirty="0" err="1">
                  <a:solidFill>
                    <a:schemeClr val="tx1"/>
                  </a:solidFill>
                </a:rPr>
                <a:t>Riverbed</a:t>
              </a:r>
              <a:r>
                <a:rPr lang="de-AT" altLang="de-DE" sz="1500" b="1" dirty="0">
                  <a:solidFill>
                    <a:schemeClr val="tx1"/>
                  </a:solidFill>
                </a:rPr>
                <a:t/>
              </a:r>
              <a:br>
                <a:rPr lang="de-AT" altLang="de-DE" sz="1500" b="1" dirty="0">
                  <a:solidFill>
                    <a:schemeClr val="tx1"/>
                  </a:solidFill>
                </a:rPr>
              </a:br>
              <a:r>
                <a:rPr lang="de-AT" altLang="de-DE" sz="1500" b="1" dirty="0" err="1">
                  <a:solidFill>
                    <a:schemeClr val="tx1"/>
                  </a:solidFill>
                </a:rPr>
                <a:t>degradation</a:t>
              </a:r>
              <a:endParaRPr lang="de-AT" altLang="de-DE" sz="1500" b="1" dirty="0">
                <a:solidFill>
                  <a:schemeClr val="tx1"/>
                </a:solidFill>
              </a:endParaRPr>
            </a:p>
          </p:txBody>
        </p:sp>
        <p:sp>
          <p:nvSpPr>
            <p:cNvPr id="5125" name="AutoShape 228"/>
            <p:cNvSpPr>
              <a:spLocks noChangeArrowheads="1"/>
            </p:cNvSpPr>
            <p:nvPr/>
          </p:nvSpPr>
          <p:spPr bwMode="auto">
            <a:xfrm>
              <a:off x="3550141" y="1485447"/>
              <a:ext cx="2338917" cy="720045"/>
            </a:xfrm>
            <a:prstGeom prst="roundRect">
              <a:avLst>
                <a:gd name="adj" fmla="val 10736"/>
              </a:avLst>
            </a:prstGeom>
            <a:solidFill>
              <a:srgbClr val="CCECFF"/>
            </a:solidFill>
            <a:ln w="47625" algn="ctr">
              <a:solidFill>
                <a:srgbClr val="C0C0C0"/>
              </a:solidFill>
              <a:round/>
              <a:headEnd/>
              <a:tailEnd/>
            </a:ln>
          </p:spPr>
          <p:txBody>
            <a:bodyPr wrap="none" lIns="95782" tIns="47891" rIns="95782" bIns="47891" anchor="ctr"/>
            <a:lstStyle>
              <a:lvl1pPr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>
                  <a:solidFill>
                    <a:srgbClr val="1E3A6C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FontTx/>
                <a:buNone/>
              </a:pPr>
              <a:r>
                <a:rPr lang="de-AT" altLang="de-DE" sz="1500" b="1">
                  <a:solidFill>
                    <a:schemeClr val="tx1"/>
                  </a:solidFill>
                </a:rPr>
                <a:t>Heavily regulated river</a:t>
              </a:r>
              <a:br>
                <a:rPr lang="de-AT" altLang="de-DE" sz="1500" b="1">
                  <a:solidFill>
                    <a:schemeClr val="tx1"/>
                  </a:solidFill>
                </a:rPr>
              </a:br>
              <a:r>
                <a:rPr lang="de-AT" altLang="de-DE" sz="1500" b="1">
                  <a:solidFill>
                    <a:schemeClr val="tx1"/>
                  </a:solidFill>
                </a:rPr>
                <a:t>in National Park area</a:t>
              </a:r>
            </a:p>
          </p:txBody>
        </p:sp>
        <p:sp>
          <p:nvSpPr>
            <p:cNvPr id="5126" name="AutoShape 228"/>
            <p:cNvSpPr>
              <a:spLocks noChangeArrowheads="1"/>
            </p:cNvSpPr>
            <p:nvPr/>
          </p:nvSpPr>
          <p:spPr bwMode="auto">
            <a:xfrm>
              <a:off x="6358315" y="1485447"/>
              <a:ext cx="2338917" cy="720045"/>
            </a:xfrm>
            <a:prstGeom prst="roundRect">
              <a:avLst>
                <a:gd name="adj" fmla="val 10736"/>
              </a:avLst>
            </a:prstGeom>
            <a:solidFill>
              <a:srgbClr val="CCECFF"/>
            </a:solidFill>
            <a:ln w="47625" algn="ctr">
              <a:solidFill>
                <a:srgbClr val="C0C0C0"/>
              </a:solidFill>
              <a:round/>
              <a:headEnd/>
              <a:tailEnd/>
            </a:ln>
          </p:spPr>
          <p:txBody>
            <a:bodyPr wrap="none" lIns="95782" tIns="47891" rIns="95782" bIns="47891" anchor="ctr"/>
            <a:lstStyle>
              <a:lvl1pPr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>
                  <a:solidFill>
                    <a:srgbClr val="1E3A6C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ClrTx/>
                <a:buFontTx/>
                <a:buNone/>
              </a:pPr>
              <a:r>
                <a:rPr lang="de-AT" altLang="de-DE" sz="1500" b="1">
                  <a:solidFill>
                    <a:schemeClr val="tx1"/>
                  </a:solidFill>
                </a:rPr>
                <a:t>Inadequate</a:t>
              </a:r>
              <a:br>
                <a:rPr lang="de-AT" altLang="de-DE" sz="1500" b="1">
                  <a:solidFill>
                    <a:schemeClr val="tx1"/>
                  </a:solidFill>
                </a:rPr>
              </a:br>
              <a:r>
                <a:rPr lang="de-AT" altLang="de-DE" sz="1500" b="1">
                  <a:solidFill>
                    <a:schemeClr val="tx1"/>
                  </a:solidFill>
                </a:rPr>
                <a:t>fairway depths</a:t>
              </a:r>
            </a:p>
          </p:txBody>
        </p:sp>
        <p:pic>
          <p:nvPicPr>
            <p:cNvPr id="5127" name="Picture 6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5480" y="2397125"/>
              <a:ext cx="2481414" cy="2051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8" name="Picture 7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98050" y="2397125"/>
              <a:ext cx="2259069" cy="18766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29" name="Picture 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4458" y="2385786"/>
              <a:ext cx="2332774" cy="18607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30" name="Text Box 3"/>
            <p:cNvSpPr txBox="1">
              <a:spLocks noChangeArrowheads="1"/>
            </p:cNvSpPr>
            <p:nvPr/>
          </p:nvSpPr>
          <p:spPr bwMode="auto">
            <a:xfrm>
              <a:off x="740739" y="4581072"/>
              <a:ext cx="2652164" cy="1020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5782" tIns="47891" rIns="95782" bIns="47891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>
                  <a:solidFill>
                    <a:srgbClr val="1E3A6C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None/>
              </a:pPr>
              <a:r>
                <a:rPr lang="de-DE" altLang="de-DE" sz="2000" dirty="0">
                  <a:solidFill>
                    <a:schemeClr val="tx1"/>
                  </a:solidFill>
                  <a:latin typeface="+mn-lt"/>
                  <a:sym typeface="Wingdings" pitchFamily="2" charset="2"/>
                </a:rPr>
                <a:t> </a:t>
              </a:r>
              <a:r>
                <a:rPr lang="de-DE" altLang="de-DE" sz="2000" dirty="0" err="1">
                  <a:solidFill>
                    <a:schemeClr val="tx1"/>
                  </a:solidFill>
                  <a:latin typeface="+mn-lt"/>
                </a:rPr>
                <a:t>decoupling</a:t>
              </a:r>
              <a:r>
                <a:rPr lang="de-DE" altLang="de-DE" sz="2000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de-DE" altLang="de-DE" sz="2000" dirty="0" err="1">
                  <a:solidFill>
                    <a:schemeClr val="tx1"/>
                  </a:solidFill>
                  <a:latin typeface="+mn-lt"/>
                </a:rPr>
                <a:t>of</a:t>
              </a:r>
              <a:r>
                <a:rPr lang="de-DE" altLang="de-DE" sz="2000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de-DE" altLang="de-DE" sz="2000" dirty="0" err="1">
                  <a:solidFill>
                    <a:schemeClr val="tx1"/>
                  </a:solidFill>
                  <a:latin typeface="+mn-lt"/>
                </a:rPr>
                <a:t>river</a:t>
              </a:r>
              <a:r>
                <a:rPr lang="de-DE" altLang="de-DE" sz="2000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de-DE" altLang="de-DE" sz="2000" dirty="0" err="1">
                  <a:solidFill>
                    <a:schemeClr val="tx1"/>
                  </a:solidFill>
                  <a:latin typeface="+mn-lt"/>
                </a:rPr>
                <a:t>and</a:t>
              </a:r>
              <a:r>
                <a:rPr lang="de-DE" altLang="de-DE" sz="2000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de-DE" altLang="de-DE" sz="2000" dirty="0" err="1">
                  <a:solidFill>
                    <a:schemeClr val="tx1"/>
                  </a:solidFill>
                  <a:latin typeface="+mn-lt"/>
                </a:rPr>
                <a:t>floodplains</a:t>
              </a:r>
              <a:r>
                <a:rPr lang="de-DE" altLang="de-DE" sz="2000" dirty="0">
                  <a:solidFill>
                    <a:schemeClr val="tx1"/>
                  </a:solidFill>
                  <a:latin typeface="+mn-lt"/>
                </a:rPr>
                <a:t>, </a:t>
              </a:r>
              <a:r>
                <a:rPr lang="de-DE" altLang="de-DE" sz="2000" dirty="0" err="1">
                  <a:solidFill>
                    <a:schemeClr val="tx1"/>
                  </a:solidFill>
                  <a:latin typeface="+mn-lt"/>
                </a:rPr>
                <a:t>falling</a:t>
              </a:r>
              <a:r>
                <a:rPr lang="de-DE" altLang="de-DE" sz="2000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de-DE" altLang="de-DE" sz="2000" dirty="0" err="1">
                  <a:solidFill>
                    <a:schemeClr val="tx1"/>
                  </a:solidFill>
                  <a:latin typeface="+mn-lt"/>
                </a:rPr>
                <a:t>groundwater</a:t>
              </a:r>
              <a:r>
                <a:rPr lang="de-DE" altLang="de-DE" sz="2000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de-DE" altLang="de-DE" sz="2000" dirty="0" err="1">
                  <a:solidFill>
                    <a:schemeClr val="tx1"/>
                  </a:solidFill>
                  <a:latin typeface="+mn-lt"/>
                </a:rPr>
                <a:t>levels</a:t>
              </a:r>
              <a:endParaRPr lang="de-DE" altLang="de-DE" sz="2000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5131" name="Text Box 3"/>
            <p:cNvSpPr txBox="1">
              <a:spLocks noChangeArrowheads="1"/>
            </p:cNvSpPr>
            <p:nvPr/>
          </p:nvSpPr>
          <p:spPr bwMode="auto">
            <a:xfrm>
              <a:off x="3470294" y="4581072"/>
              <a:ext cx="2652164" cy="1020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5782" tIns="47891" rIns="95782" bIns="47891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>
                  <a:solidFill>
                    <a:srgbClr val="1E3A6C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None/>
              </a:pPr>
              <a:r>
                <a:rPr lang="de-DE" altLang="de-DE" sz="2000" dirty="0">
                  <a:solidFill>
                    <a:schemeClr val="tx1"/>
                  </a:solidFill>
                  <a:latin typeface="+mn-lt"/>
                  <a:sym typeface="Wingdings" pitchFamily="2" charset="2"/>
                </a:rPr>
                <a:t> </a:t>
              </a:r>
              <a:r>
                <a:rPr lang="de-DE" altLang="de-DE" sz="2000" dirty="0" err="1">
                  <a:solidFill>
                    <a:schemeClr val="tx1"/>
                  </a:solidFill>
                  <a:latin typeface="+mn-lt"/>
                </a:rPr>
                <a:t>habitats</a:t>
              </a:r>
              <a:r>
                <a:rPr lang="de-DE" altLang="de-DE" sz="2000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de-DE" altLang="de-DE" sz="2000" dirty="0" err="1">
                  <a:solidFill>
                    <a:schemeClr val="tx1"/>
                  </a:solidFill>
                  <a:latin typeface="+mn-lt"/>
                </a:rPr>
                <a:t>of</a:t>
              </a:r>
              <a:r>
                <a:rPr lang="de-DE" altLang="de-DE" sz="2000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de-DE" altLang="de-DE" sz="2000" dirty="0" err="1">
                  <a:solidFill>
                    <a:schemeClr val="tx1"/>
                  </a:solidFill>
                  <a:latin typeface="+mn-lt"/>
                </a:rPr>
                <a:t>typical</a:t>
              </a:r>
              <a:r>
                <a:rPr lang="de-DE" altLang="de-DE" sz="2000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de-DE" altLang="de-DE" sz="2000" dirty="0" err="1">
                  <a:solidFill>
                    <a:schemeClr val="tx1"/>
                  </a:solidFill>
                  <a:latin typeface="+mn-lt"/>
                </a:rPr>
                <a:t>local</a:t>
              </a:r>
              <a:r>
                <a:rPr lang="de-DE" altLang="de-DE" sz="2000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de-DE" altLang="de-DE" sz="2000" dirty="0" err="1">
                  <a:solidFill>
                    <a:schemeClr val="tx1"/>
                  </a:solidFill>
                  <a:latin typeface="+mn-lt"/>
                </a:rPr>
                <a:t>flora</a:t>
              </a:r>
              <a:r>
                <a:rPr lang="de-DE" altLang="de-DE" sz="2000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de-DE" altLang="de-DE" sz="2000" dirty="0" err="1">
                  <a:solidFill>
                    <a:schemeClr val="tx1"/>
                  </a:solidFill>
                  <a:latin typeface="+mn-lt"/>
                </a:rPr>
                <a:t>and</a:t>
              </a:r>
              <a:r>
                <a:rPr lang="de-DE" altLang="de-DE" sz="2000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de-DE" altLang="de-DE" sz="2000" dirty="0" err="1">
                  <a:solidFill>
                    <a:schemeClr val="tx1"/>
                  </a:solidFill>
                  <a:latin typeface="+mn-lt"/>
                </a:rPr>
                <a:t>fauna</a:t>
              </a:r>
              <a:r>
                <a:rPr lang="de-DE" altLang="de-DE" sz="2000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de-DE" altLang="de-DE" sz="2000" dirty="0" err="1">
                  <a:solidFill>
                    <a:schemeClr val="tx1"/>
                  </a:solidFill>
                  <a:latin typeface="+mn-lt"/>
                </a:rPr>
                <a:t>are</a:t>
              </a:r>
              <a:r>
                <a:rPr lang="de-DE" altLang="de-DE" sz="2000" dirty="0">
                  <a:solidFill>
                    <a:schemeClr val="tx1"/>
                  </a:solidFill>
                  <a:latin typeface="+mn-lt"/>
                </a:rPr>
                <a:t> at </a:t>
              </a:r>
              <a:r>
                <a:rPr lang="de-DE" altLang="de-DE" sz="2000" dirty="0" err="1">
                  <a:solidFill>
                    <a:schemeClr val="tx1"/>
                  </a:solidFill>
                  <a:latin typeface="+mn-lt"/>
                </a:rPr>
                <a:t>risk</a:t>
              </a:r>
              <a:endParaRPr lang="de-DE" altLang="de-DE" sz="2000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5132" name="Text Box 3"/>
            <p:cNvSpPr txBox="1">
              <a:spLocks noChangeArrowheads="1"/>
            </p:cNvSpPr>
            <p:nvPr/>
          </p:nvSpPr>
          <p:spPr bwMode="auto">
            <a:xfrm>
              <a:off x="6278468" y="4581072"/>
              <a:ext cx="2652164" cy="10200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95782" tIns="47891" rIns="95782" bIns="47891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>
                  <a:solidFill>
                    <a:srgbClr val="1E3A6C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None/>
              </a:pPr>
              <a:r>
                <a:rPr lang="de-DE" altLang="de-DE" sz="2000" dirty="0">
                  <a:solidFill>
                    <a:schemeClr val="tx1"/>
                  </a:solidFill>
                  <a:latin typeface="+mn-lt"/>
                  <a:sym typeface="Wingdings" pitchFamily="2" charset="2"/>
                </a:rPr>
                <a:t> </a:t>
              </a:r>
              <a:r>
                <a:rPr lang="de-DE" altLang="de-DE" sz="2000" dirty="0">
                  <a:solidFill>
                    <a:schemeClr val="tx1"/>
                  </a:solidFill>
                  <a:latin typeface="+mn-lt"/>
                </a:rPr>
                <a:t>limited </a:t>
              </a:r>
              <a:r>
                <a:rPr lang="de-DE" altLang="de-DE" sz="2000" dirty="0" err="1">
                  <a:solidFill>
                    <a:schemeClr val="tx1"/>
                  </a:solidFill>
                  <a:latin typeface="+mn-lt"/>
                </a:rPr>
                <a:t>competitive</a:t>
              </a:r>
              <a:r>
                <a:rPr lang="de-DE" altLang="de-DE" sz="2000" dirty="0">
                  <a:solidFill>
                    <a:schemeClr val="tx1"/>
                  </a:solidFill>
                  <a:latin typeface="+mn-lt"/>
                </a:rPr>
                <a:t>-ness </a:t>
              </a:r>
              <a:r>
                <a:rPr lang="de-DE" altLang="de-DE" sz="2000" dirty="0" err="1">
                  <a:solidFill>
                    <a:schemeClr val="tx1"/>
                  </a:solidFill>
                  <a:latin typeface="+mn-lt"/>
                </a:rPr>
                <a:t>of</a:t>
              </a:r>
              <a:r>
                <a:rPr lang="de-DE" altLang="de-DE" sz="2000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de-DE" altLang="de-DE" sz="2000" dirty="0" err="1">
                  <a:solidFill>
                    <a:schemeClr val="tx1"/>
                  </a:solidFill>
                  <a:latin typeface="+mn-lt"/>
                </a:rPr>
                <a:t>inland</a:t>
              </a:r>
              <a:r>
                <a:rPr lang="de-DE" altLang="de-DE" sz="2000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de-DE" altLang="de-DE" sz="2000" dirty="0" err="1">
                  <a:solidFill>
                    <a:schemeClr val="tx1"/>
                  </a:solidFill>
                  <a:latin typeface="+mn-lt"/>
                </a:rPr>
                <a:t>water-way</a:t>
              </a:r>
              <a:r>
                <a:rPr lang="de-DE" altLang="de-DE" sz="2000" dirty="0">
                  <a:solidFill>
                    <a:schemeClr val="tx1"/>
                  </a:solidFill>
                  <a:latin typeface="+mn-lt"/>
                </a:rPr>
                <a:t> </a:t>
              </a:r>
              <a:r>
                <a:rPr lang="de-DE" altLang="de-DE" sz="2000" dirty="0" err="1">
                  <a:solidFill>
                    <a:schemeClr val="tx1"/>
                  </a:solidFill>
                  <a:latin typeface="+mn-lt"/>
                </a:rPr>
                <a:t>transport</a:t>
              </a:r>
              <a:endParaRPr lang="de-DE" altLang="de-DE" sz="2000" dirty="0">
                <a:solidFill>
                  <a:schemeClr val="tx1"/>
                </a:solidFill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2502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oliennummernplatzhalter 4"/>
          <p:cNvSpPr>
            <a:spLocks noGrp="1"/>
          </p:cNvSpPr>
          <p:nvPr>
            <p:ph type="sldNum" sz="quarter" idx="10"/>
          </p:nvPr>
        </p:nvSpPr>
        <p:spPr>
          <a:xfrm>
            <a:off x="8487969" y="6311972"/>
            <a:ext cx="697306" cy="123111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1E3A7C"/>
              </a:buClr>
              <a:buChar char="•"/>
              <a:defRPr sz="2500">
                <a:solidFill>
                  <a:srgbClr val="1E3A6C"/>
                </a:solidFill>
                <a:latin typeface="Arial" charset="0"/>
              </a:defRPr>
            </a:lvl1pPr>
            <a:lvl2pPr marL="777988" indent="-299317" eaLnBrk="0" hangingPunct="0">
              <a:spcBef>
                <a:spcPct val="20000"/>
              </a:spcBef>
              <a:buClr>
                <a:srgbClr val="1E3A7C"/>
              </a:buClr>
              <a:buChar char="•"/>
              <a:defRPr sz="2500">
                <a:solidFill>
                  <a:srgbClr val="1E3A6C"/>
                </a:solidFill>
                <a:latin typeface="Arial" charset="0"/>
              </a:defRPr>
            </a:lvl2pPr>
            <a:lvl3pPr marL="1197270" indent="-238742" eaLnBrk="0" hangingPunct="0">
              <a:spcBef>
                <a:spcPct val="20000"/>
              </a:spcBef>
              <a:buClr>
                <a:srgbClr val="1E3A7C"/>
              </a:buClr>
              <a:buChar char="•"/>
              <a:defRPr>
                <a:solidFill>
                  <a:srgbClr val="1E3A6C"/>
                </a:solidFill>
                <a:latin typeface="Arial" charset="0"/>
              </a:defRPr>
            </a:lvl3pPr>
            <a:lvl4pPr marL="1675940" indent="-238742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4pPr>
            <a:lvl5pPr marL="2154610" indent="-238742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5pPr>
            <a:lvl6pPr marL="2496687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6pPr>
            <a:lvl7pPr marL="2838764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7pPr>
            <a:lvl8pPr marL="3180841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8pPr>
            <a:lvl9pPr marL="3522918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800" dirty="0">
                <a:solidFill>
                  <a:schemeClr val="tx1"/>
                </a:solidFill>
              </a:rPr>
              <a:t>© via </a:t>
            </a:r>
            <a:r>
              <a:rPr lang="de-DE" altLang="de-DE" sz="800" dirty="0" err="1">
                <a:solidFill>
                  <a:schemeClr val="tx1"/>
                </a:solidFill>
              </a:rPr>
              <a:t>donau</a:t>
            </a:r>
            <a:r>
              <a:rPr lang="de-DE" altLang="de-DE" sz="800" dirty="0">
                <a:solidFill>
                  <a:schemeClr val="tx1"/>
                </a:solidFill>
              </a:rPr>
              <a:t> I </a:t>
            </a:r>
            <a:fld id="{92F947AA-7F0A-4C22-A3AD-7B626765D102}" type="slidenum">
              <a:rPr lang="en-GB" altLang="de-DE" sz="800">
                <a:solidFill>
                  <a:schemeClr val="tx1"/>
                </a:solidFill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5</a:t>
            </a:fld>
            <a:endParaRPr lang="en-GB" altLang="de-DE" sz="800" dirty="0">
              <a:solidFill>
                <a:schemeClr val="tx1"/>
              </a:solidFill>
            </a:endParaRPr>
          </a:p>
        </p:txBody>
      </p:sp>
      <p:sp>
        <p:nvSpPr>
          <p:cNvPr id="6147" name="Rectangle 2"/>
          <p:cNvSpPr>
            <a:spLocks noChangeArrowheads="1"/>
          </p:cNvSpPr>
          <p:nvPr/>
        </p:nvSpPr>
        <p:spPr bwMode="auto">
          <a:xfrm>
            <a:off x="608428" y="768195"/>
            <a:ext cx="8576847" cy="6497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5782" tIns="47891" rIns="95782" bIns="47891"/>
          <a:lstStyle>
            <a:lvl1pPr eaLnBrk="0" hangingPunct="0">
              <a:spcBef>
                <a:spcPct val="20000"/>
              </a:spcBef>
              <a:buClr>
                <a:srgbClr val="1E3A7C"/>
              </a:buClr>
              <a:buChar char="•"/>
              <a:defRPr sz="3400">
                <a:solidFill>
                  <a:srgbClr val="1E3A6C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1E3A7C"/>
              </a:buClr>
              <a:buChar char="•"/>
              <a:defRPr sz="3400">
                <a:solidFill>
                  <a:srgbClr val="1E3A6C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1E3A7C"/>
              </a:buClr>
              <a:buChar char="•"/>
              <a:defRPr>
                <a:solidFill>
                  <a:srgbClr val="1E3A6C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None/>
            </a:pPr>
            <a:r>
              <a:rPr lang="de-DE" altLang="de-DE" sz="28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Deficits</a:t>
            </a:r>
            <a:r>
              <a:rPr lang="de-DE" altLang="de-DE" sz="28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</a:t>
            </a:r>
            <a:r>
              <a:rPr lang="de-DE" altLang="de-DE" sz="28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Danube</a:t>
            </a:r>
            <a:r>
              <a:rPr lang="de-DE" altLang="de-DE" sz="28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East </a:t>
            </a:r>
            <a:r>
              <a:rPr lang="de-DE" altLang="de-DE" sz="2800" dirty="0" err="1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of</a:t>
            </a:r>
            <a:r>
              <a:rPr lang="de-DE" altLang="de-DE" sz="2800" dirty="0">
                <a:solidFill>
                  <a:schemeClr val="accent1"/>
                </a:solidFill>
                <a:latin typeface="+mj-lt"/>
                <a:ea typeface="+mj-ea"/>
                <a:cs typeface="+mj-cs"/>
              </a:rPr>
              <a:t> Vienna (2)</a:t>
            </a:r>
          </a:p>
        </p:txBody>
      </p:sp>
      <p:sp>
        <p:nvSpPr>
          <p:cNvPr id="13" name="Rectangle 2"/>
          <p:cNvSpPr txBox="1">
            <a:spLocks noChangeArrowheads="1"/>
          </p:cNvSpPr>
          <p:nvPr/>
        </p:nvSpPr>
        <p:spPr bwMode="auto">
          <a:xfrm>
            <a:off x="553404" y="1417936"/>
            <a:ext cx="8769709" cy="48940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782" tIns="47891" rIns="95782" bIns="47891"/>
          <a:lstStyle>
            <a:lvl1pPr marL="479425" indent="-4794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E3A7C"/>
              </a:buClr>
              <a:buChar char="•"/>
              <a:defRPr sz="3900">
                <a:solidFill>
                  <a:srgbClr val="1E3A6C"/>
                </a:solidFill>
                <a:latin typeface="+mn-lt"/>
                <a:ea typeface="+mn-ea"/>
                <a:cs typeface="+mn-cs"/>
              </a:defRPr>
            </a:lvl1pPr>
            <a:lvl2pPr marL="1039813" indent="-400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E3A7C"/>
              </a:buClr>
              <a:buChar char="•"/>
              <a:defRPr sz="3400">
                <a:solidFill>
                  <a:srgbClr val="1E3A6C"/>
                </a:solidFill>
                <a:latin typeface="+mn-lt"/>
              </a:defRPr>
            </a:lvl2pPr>
            <a:lvl3pPr marL="16002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E3A7C"/>
              </a:buClr>
              <a:buChar char="•"/>
              <a:defRPr sz="2800">
                <a:solidFill>
                  <a:srgbClr val="1E3A6C"/>
                </a:solidFill>
                <a:latin typeface="+mn-lt"/>
              </a:defRPr>
            </a:lvl3pPr>
            <a:lvl4pPr marL="2239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500">
                <a:solidFill>
                  <a:schemeClr val="tx1"/>
                </a:solidFill>
                <a:latin typeface="+mn-lt"/>
              </a:defRPr>
            </a:lvl4pPr>
            <a:lvl5pPr marL="2879725" indent="-31908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500">
                <a:solidFill>
                  <a:schemeClr val="tx1"/>
                </a:solidFill>
                <a:latin typeface="+mn-lt"/>
              </a:defRPr>
            </a:lvl5pPr>
            <a:lvl6pPr marL="3520440" indent="-320040" algn="l" rtl="0" fontAlgn="base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500">
                <a:solidFill>
                  <a:schemeClr val="tx1"/>
                </a:solidFill>
                <a:latin typeface="+mn-lt"/>
              </a:defRPr>
            </a:lvl6pPr>
            <a:lvl7pPr marL="4160520" indent="-320040" algn="l" rtl="0" fontAlgn="base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500">
                <a:solidFill>
                  <a:schemeClr val="tx1"/>
                </a:solidFill>
                <a:latin typeface="+mn-lt"/>
              </a:defRPr>
            </a:lvl7pPr>
            <a:lvl8pPr marL="4800600" indent="-320040" algn="l" rtl="0" fontAlgn="base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500">
                <a:solidFill>
                  <a:schemeClr val="tx1"/>
                </a:solidFill>
                <a:latin typeface="+mn-lt"/>
              </a:defRPr>
            </a:lvl8pPr>
            <a:lvl9pPr marL="5440680" indent="-320040" algn="l" rtl="0" fontAlgn="base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5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lnSpc>
                <a:spcPct val="90000"/>
              </a:lnSpc>
              <a:buNone/>
              <a:defRPr/>
            </a:pPr>
            <a:r>
              <a:rPr lang="en-US" altLang="de-DE" sz="2000" b="1" dirty="0">
                <a:solidFill>
                  <a:schemeClr val="accent1"/>
                </a:solidFill>
              </a:rPr>
              <a:t>Deficit: </a:t>
            </a:r>
            <a:r>
              <a:rPr lang="en-US" altLang="de-DE" sz="2300" b="1" kern="0" dirty="0"/>
              <a:t>			</a:t>
            </a:r>
            <a:r>
              <a:rPr lang="en-US" altLang="de-DE" sz="2300" b="1" kern="0" dirty="0" smtClean="0"/>
              <a:t>		</a:t>
            </a:r>
            <a:r>
              <a:rPr lang="en-US" altLang="de-DE" sz="2000" b="1" dirty="0">
                <a:solidFill>
                  <a:schemeClr val="accent1"/>
                </a:solidFill>
              </a:rPr>
              <a:t>Objective:</a:t>
            </a:r>
            <a:r>
              <a:rPr lang="en-US" altLang="de-DE" sz="2300" b="1" kern="0" dirty="0"/>
              <a:t> 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en-US" altLang="de-DE" sz="2000" dirty="0">
                <a:solidFill>
                  <a:schemeClr val="tx1"/>
                </a:solidFill>
                <a:sym typeface="Wingdings" panose="05000000000000000000" pitchFamily="2" charset="2"/>
              </a:rPr>
              <a:t>Riverbed degradation … 		</a:t>
            </a:r>
            <a:r>
              <a:rPr lang="en-US" alt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	 </a:t>
            </a:r>
            <a:r>
              <a:rPr lang="en-US" altLang="de-DE" sz="2000" dirty="0">
                <a:solidFill>
                  <a:schemeClr val="tx1"/>
                </a:solidFill>
                <a:sym typeface="Wingdings" panose="05000000000000000000" pitchFamily="2" charset="2"/>
              </a:rPr>
              <a:t>Riverbed </a:t>
            </a:r>
            <a:r>
              <a:rPr lang="en-US" altLang="de-DE" sz="2000" dirty="0" err="1" smtClean="0">
                <a:solidFill>
                  <a:schemeClr val="tx1"/>
                </a:solidFill>
                <a:sym typeface="Wingdings" panose="05000000000000000000" pitchFamily="2" charset="2"/>
              </a:rPr>
              <a:t>stabilisation</a:t>
            </a:r>
            <a:endParaRPr lang="en-US" altLang="de-DE" sz="20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en-US" altLang="de-DE" sz="2000" dirty="0">
                <a:solidFill>
                  <a:schemeClr val="tx1"/>
                </a:solidFill>
                <a:sym typeface="Wingdings" panose="05000000000000000000" pitchFamily="2" charset="2"/>
              </a:rPr>
              <a:t>Heavily regulated river …		</a:t>
            </a:r>
            <a:r>
              <a:rPr lang="en-US" alt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	 </a:t>
            </a:r>
            <a:r>
              <a:rPr lang="en-US" altLang="de-DE" sz="2000" dirty="0" err="1">
                <a:solidFill>
                  <a:schemeClr val="tx1"/>
                </a:solidFill>
                <a:sym typeface="Wingdings" panose="05000000000000000000" pitchFamily="2" charset="2"/>
              </a:rPr>
              <a:t>Renaturation</a:t>
            </a:r>
            <a:endParaRPr lang="en-US" altLang="de-DE" sz="20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0" indent="0">
              <a:lnSpc>
                <a:spcPct val="90000"/>
              </a:lnSpc>
              <a:buNone/>
              <a:tabLst>
                <a:tab pos="4572000" algn="l"/>
              </a:tabLst>
              <a:defRPr/>
            </a:pPr>
            <a:r>
              <a:rPr lang="en-US" altLang="de-DE" sz="2000" dirty="0">
                <a:solidFill>
                  <a:schemeClr val="tx1"/>
                </a:solidFill>
                <a:sym typeface="Wingdings" panose="05000000000000000000" pitchFamily="2" charset="2"/>
              </a:rPr>
              <a:t>Inadequate fairway depths …	 Improving fairway conditions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en-US" altLang="de-DE" sz="2000" dirty="0">
                <a:solidFill>
                  <a:schemeClr val="tx1"/>
                </a:solidFill>
                <a:sym typeface="Wingdings" panose="05000000000000000000" pitchFamily="2" charset="2"/>
              </a:rPr>
              <a:t/>
            </a:r>
            <a:br>
              <a:rPr lang="en-US" altLang="de-DE" sz="2000" dirty="0">
                <a:solidFill>
                  <a:schemeClr val="tx1"/>
                </a:solidFill>
                <a:sym typeface="Wingdings" panose="05000000000000000000" pitchFamily="2" charset="2"/>
              </a:rPr>
            </a:br>
            <a:r>
              <a:rPr lang="en-US" altLang="de-DE" sz="2000" dirty="0">
                <a:solidFill>
                  <a:schemeClr val="tx1"/>
                </a:solidFill>
                <a:sym typeface="Wingdings" panose="05000000000000000000" pitchFamily="2" charset="2"/>
              </a:rPr>
              <a:t>Framework conditions:		</a:t>
            </a:r>
            <a:r>
              <a:rPr lang="en-US" alt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	 </a:t>
            </a:r>
            <a:r>
              <a:rPr lang="en-US" altLang="de-DE" sz="2000" dirty="0">
                <a:solidFill>
                  <a:schemeClr val="tx1"/>
                </a:solidFill>
                <a:sym typeface="Wingdings" panose="05000000000000000000" pitchFamily="2" charset="2"/>
              </a:rPr>
              <a:t>maintaining the free-flowing 					     </a:t>
            </a:r>
            <a:r>
              <a:rPr lang="en-US" alt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	     character </a:t>
            </a:r>
            <a:r>
              <a:rPr lang="en-US" altLang="de-DE" sz="2000" dirty="0">
                <a:solidFill>
                  <a:schemeClr val="tx1"/>
                </a:solidFill>
                <a:sym typeface="Wingdings" panose="05000000000000000000" pitchFamily="2" charset="2"/>
              </a:rPr>
              <a:t>of the stretch</a:t>
            </a:r>
            <a:br>
              <a:rPr lang="en-US" altLang="de-DE" sz="2000" dirty="0">
                <a:solidFill>
                  <a:schemeClr val="tx1"/>
                </a:solidFill>
                <a:sym typeface="Wingdings" panose="05000000000000000000" pitchFamily="2" charset="2"/>
              </a:rPr>
            </a:br>
            <a:r>
              <a:rPr lang="en-US" altLang="de-DE" sz="2000" dirty="0">
                <a:solidFill>
                  <a:schemeClr val="tx1"/>
                </a:solidFill>
                <a:sym typeface="Wingdings" panose="05000000000000000000" pitchFamily="2" charset="2"/>
              </a:rPr>
              <a:t>					 no negative impact on</a:t>
            </a:r>
            <a:br>
              <a:rPr lang="en-US" altLang="de-DE" sz="2000" dirty="0">
                <a:solidFill>
                  <a:schemeClr val="tx1"/>
                </a:solidFill>
                <a:sym typeface="Wingdings" panose="05000000000000000000" pitchFamily="2" charset="2"/>
              </a:rPr>
            </a:br>
            <a:r>
              <a:rPr lang="en-US" altLang="de-DE" sz="2000" dirty="0">
                <a:solidFill>
                  <a:schemeClr val="tx1"/>
                </a:solidFill>
                <a:sym typeface="Wingdings" panose="05000000000000000000" pitchFamily="2" charset="2"/>
              </a:rPr>
              <a:t>					     </a:t>
            </a:r>
            <a:r>
              <a:rPr lang="en-US" altLang="de-DE" sz="2000" dirty="0" smtClean="0">
                <a:solidFill>
                  <a:schemeClr val="tx1"/>
                </a:solidFill>
                <a:sym typeface="Wingdings" panose="05000000000000000000" pitchFamily="2" charset="2"/>
              </a:rPr>
              <a:t>flood </a:t>
            </a:r>
            <a:r>
              <a:rPr lang="en-US" altLang="de-DE" sz="2000" dirty="0">
                <a:solidFill>
                  <a:schemeClr val="tx1"/>
                </a:solidFill>
                <a:sym typeface="Wingdings" panose="05000000000000000000" pitchFamily="2" charset="2"/>
              </a:rPr>
              <a:t>protection</a:t>
            </a:r>
          </a:p>
          <a:p>
            <a:pPr marL="0" indent="0">
              <a:lnSpc>
                <a:spcPct val="90000"/>
              </a:lnSpc>
              <a:buNone/>
              <a:defRPr/>
            </a:pPr>
            <a:endParaRPr lang="en-US" altLang="de-DE" sz="2000" dirty="0">
              <a:solidFill>
                <a:schemeClr val="tx1"/>
              </a:solidFill>
              <a:sym typeface="Wingdings" panose="05000000000000000000" pitchFamily="2" charset="2"/>
            </a:endParaRP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en-US" altLang="de-DE" sz="2000" dirty="0">
                <a:solidFill>
                  <a:schemeClr val="tx1"/>
                </a:solidFill>
                <a:sym typeface="Wingdings" panose="05000000000000000000" pitchFamily="2" charset="2"/>
              </a:rPr>
              <a:t>High diversification of objectives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en-US" altLang="de-DE" sz="2000" dirty="0">
                <a:solidFill>
                  <a:schemeClr val="tx1"/>
                </a:solidFill>
                <a:sym typeface="Wingdings" panose="05000000000000000000" pitchFamily="2" charset="2"/>
              </a:rPr>
              <a:t> need for interdisciplinary cooperation / planning</a:t>
            </a:r>
          </a:p>
          <a:p>
            <a:pPr marL="0" indent="0">
              <a:lnSpc>
                <a:spcPct val="90000"/>
              </a:lnSpc>
              <a:buNone/>
              <a:defRPr/>
            </a:pPr>
            <a:r>
              <a:rPr lang="en-US" altLang="de-DE" sz="2000" dirty="0">
                <a:solidFill>
                  <a:schemeClr val="tx1"/>
                </a:solidFill>
                <a:sym typeface="Wingdings" panose="05000000000000000000" pitchFamily="2" charset="2"/>
              </a:rPr>
              <a:t> need for wider stakeholder participation</a:t>
            </a: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de-AT" altLang="de-DE" sz="2100" kern="0" dirty="0"/>
              <a:t> </a:t>
            </a:r>
          </a:p>
          <a:p>
            <a:pPr>
              <a:lnSpc>
                <a:spcPct val="90000"/>
              </a:lnSpc>
              <a:defRPr/>
            </a:pPr>
            <a:endParaRPr lang="de-AT" altLang="de-DE" sz="2100" kern="0" dirty="0"/>
          </a:p>
        </p:txBody>
      </p:sp>
    </p:spTree>
    <p:extLst>
      <p:ext uri="{BB962C8B-B14F-4D97-AF65-F5344CB8AC3E}">
        <p14:creationId xmlns:p14="http://schemas.microsoft.com/office/powerpoint/2010/main" val="863999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Foliennummernplatzhalter 3"/>
          <p:cNvSpPr>
            <a:spLocks noGrp="1"/>
          </p:cNvSpPr>
          <p:nvPr>
            <p:ph type="sldNum" sz="quarter" idx="10"/>
          </p:nvPr>
        </p:nvSpPr>
        <p:spPr>
          <a:xfrm>
            <a:off x="8430261" y="5997647"/>
            <a:ext cx="755014" cy="123111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1E3A7C"/>
              </a:buClr>
              <a:buChar char="•"/>
              <a:defRPr sz="2500">
                <a:solidFill>
                  <a:srgbClr val="1E3A6C"/>
                </a:solidFill>
                <a:latin typeface="Arial" charset="0"/>
              </a:defRPr>
            </a:lvl1pPr>
            <a:lvl2pPr marL="777988" indent="-299317" eaLnBrk="0" hangingPunct="0">
              <a:spcBef>
                <a:spcPct val="20000"/>
              </a:spcBef>
              <a:buClr>
                <a:srgbClr val="1E3A7C"/>
              </a:buClr>
              <a:buChar char="•"/>
              <a:defRPr sz="2500">
                <a:solidFill>
                  <a:srgbClr val="1E3A6C"/>
                </a:solidFill>
                <a:latin typeface="Arial" charset="0"/>
              </a:defRPr>
            </a:lvl2pPr>
            <a:lvl3pPr marL="1197270" indent="-238742" eaLnBrk="0" hangingPunct="0">
              <a:spcBef>
                <a:spcPct val="20000"/>
              </a:spcBef>
              <a:buClr>
                <a:srgbClr val="1E3A7C"/>
              </a:buClr>
              <a:buChar char="•"/>
              <a:defRPr>
                <a:solidFill>
                  <a:srgbClr val="1E3A6C"/>
                </a:solidFill>
                <a:latin typeface="Arial" charset="0"/>
              </a:defRPr>
            </a:lvl3pPr>
            <a:lvl4pPr marL="1675940" indent="-238742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4pPr>
            <a:lvl5pPr marL="2154610" indent="-238742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5pPr>
            <a:lvl6pPr marL="2496687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6pPr>
            <a:lvl7pPr marL="2838764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7pPr>
            <a:lvl8pPr marL="3180841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8pPr>
            <a:lvl9pPr marL="3522918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800">
                <a:solidFill>
                  <a:schemeClr val="bg1"/>
                </a:solidFill>
              </a:rPr>
              <a:t>© via donau I </a:t>
            </a:r>
            <a:fld id="{F9352185-26CC-4ABF-8319-7DF62D871676}" type="slidenum">
              <a:rPr lang="en-GB" altLang="de-DE" sz="800">
                <a:solidFill>
                  <a:schemeClr val="bg1"/>
                </a:solidFill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6</a:t>
            </a:fld>
            <a:endParaRPr lang="en-GB" altLang="de-DE" sz="800">
              <a:solidFill>
                <a:schemeClr val="bg1"/>
              </a:solidFill>
            </a:endParaRPr>
          </a:p>
        </p:txBody>
      </p:sp>
      <p:sp>
        <p:nvSpPr>
          <p:cNvPr id="38915" name="Rectangle 2"/>
          <p:cNvSpPr>
            <a:spLocks noChangeArrowheads="1"/>
          </p:cNvSpPr>
          <p:nvPr/>
        </p:nvSpPr>
        <p:spPr bwMode="auto">
          <a:xfrm>
            <a:off x="0" y="5237390"/>
            <a:ext cx="9906000" cy="79148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5782" tIns="47891" rIns="95782" bIns="47891" anchor="ctr"/>
          <a:lstStyle>
            <a:lvl1pPr eaLnBrk="0" hangingPunct="0">
              <a:spcBef>
                <a:spcPct val="20000"/>
              </a:spcBef>
              <a:buClr>
                <a:srgbClr val="1E3A7C"/>
              </a:buClr>
              <a:buChar char="•"/>
              <a:defRPr sz="3400">
                <a:solidFill>
                  <a:srgbClr val="1E3A6C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rgbClr val="1E3A7C"/>
              </a:buClr>
              <a:buChar char="•"/>
              <a:defRPr sz="3400">
                <a:solidFill>
                  <a:srgbClr val="1E3A6C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rgbClr val="1E3A7C"/>
              </a:buClr>
              <a:buChar char="•"/>
              <a:defRPr>
                <a:solidFill>
                  <a:srgbClr val="1E3A6C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de-DE" altLang="de-DE" sz="2200">
              <a:solidFill>
                <a:schemeClr val="tx1"/>
              </a:solidFill>
            </a:endParaRPr>
          </a:p>
        </p:txBody>
      </p:sp>
      <p:sp>
        <p:nvSpPr>
          <p:cNvPr id="38917" name="Rectangle 4"/>
          <p:cNvSpPr>
            <a:spLocks noGrp="1" noChangeArrowheads="1"/>
          </p:cNvSpPr>
          <p:nvPr>
            <p:ph idx="1"/>
          </p:nvPr>
        </p:nvSpPr>
        <p:spPr>
          <a:xfrm>
            <a:off x="649836" y="1528309"/>
            <a:ext cx="8576847" cy="320601"/>
          </a:xfrm>
        </p:spPr>
        <p:txBody>
          <a:bodyPr/>
          <a:lstStyle/>
          <a:p>
            <a:pPr eaLnBrk="1" hangingPunct="1"/>
            <a:endParaRPr lang="de-AT" altLang="de-DE" smtClean="0"/>
          </a:p>
        </p:txBody>
      </p:sp>
      <p:grpSp>
        <p:nvGrpSpPr>
          <p:cNvPr id="5" name="Gruppieren 4"/>
          <p:cNvGrpSpPr/>
          <p:nvPr/>
        </p:nvGrpSpPr>
        <p:grpSpPr>
          <a:xfrm>
            <a:off x="-542925" y="756570"/>
            <a:ext cx="10760316" cy="5846723"/>
            <a:chOff x="-507339" y="659946"/>
            <a:chExt cx="10687278" cy="5649233"/>
          </a:xfrm>
        </p:grpSpPr>
        <p:grpSp>
          <p:nvGrpSpPr>
            <p:cNvPr id="4" name="Gruppieren 3"/>
            <p:cNvGrpSpPr/>
            <p:nvPr/>
          </p:nvGrpSpPr>
          <p:grpSpPr>
            <a:xfrm>
              <a:off x="0" y="659946"/>
              <a:ext cx="9906000" cy="3802063"/>
              <a:chOff x="0" y="659946"/>
              <a:chExt cx="9906000" cy="3802063"/>
            </a:xfrm>
          </p:grpSpPr>
          <p:pic>
            <p:nvPicPr>
              <p:cNvPr id="38918" name="Picture 5" descr="viad_ÜLP-Donau_1109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659946"/>
                <a:ext cx="9906000" cy="38020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616460" name="Group 12"/>
              <p:cNvGrpSpPr>
                <a:grpSpLocks/>
              </p:cNvGrpSpPr>
              <p:nvPr/>
            </p:nvGrpSpPr>
            <p:grpSpPr bwMode="auto">
              <a:xfrm>
                <a:off x="2556068" y="1799772"/>
                <a:ext cx="2063012" cy="1701799"/>
                <a:chOff x="1486" y="1134"/>
                <a:chExt cx="1200" cy="1072"/>
              </a:xfrm>
            </p:grpSpPr>
            <p:sp>
              <p:nvSpPr>
                <p:cNvPr id="38945" name="Oval 13"/>
                <p:cNvSpPr>
                  <a:spLocks noChangeArrowheads="1"/>
                </p:cNvSpPr>
                <p:nvPr/>
              </p:nvSpPr>
              <p:spPr bwMode="auto">
                <a:xfrm>
                  <a:off x="1792" y="2024"/>
                  <a:ext cx="544" cy="182"/>
                </a:xfrm>
                <a:prstGeom prst="ellipse">
                  <a:avLst/>
                </a:prstGeom>
                <a:noFill/>
                <a:ln w="38100">
                  <a:solidFill>
                    <a:srgbClr val="FF0000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lr>
                      <a:srgbClr val="1E3A7C"/>
                    </a:buClr>
                    <a:buChar char="•"/>
                    <a:defRPr sz="3400">
                      <a:solidFill>
                        <a:srgbClr val="1E3A6C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rgbClr val="1E3A7C"/>
                    </a:buClr>
                    <a:buChar char="•"/>
                    <a:defRPr sz="3400">
                      <a:solidFill>
                        <a:srgbClr val="1E3A6C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rgbClr val="1E3A7C"/>
                    </a:buClr>
                    <a:buChar char="•"/>
                    <a:defRPr>
                      <a:solidFill>
                        <a:srgbClr val="1E3A6C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endParaRPr lang="de-DE" altLang="de-DE" sz="2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946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1486" y="1134"/>
                  <a:ext cx="1200" cy="533"/>
                </a:xfrm>
                <a:prstGeom prst="rect">
                  <a:avLst/>
                </a:prstGeom>
                <a:solidFill>
                  <a:srgbClr val="FFFF00">
                    <a:alpha val="50195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lr>
                      <a:srgbClr val="1E3A7C"/>
                    </a:buClr>
                    <a:buChar char="•"/>
                    <a:defRPr sz="3400">
                      <a:solidFill>
                        <a:srgbClr val="1E3A6C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rgbClr val="1E3A7C"/>
                    </a:buClr>
                    <a:buChar char="•"/>
                    <a:defRPr sz="3400">
                      <a:solidFill>
                        <a:srgbClr val="1E3A6C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rgbClr val="1E3A7C"/>
                    </a:buClr>
                    <a:buChar char="•"/>
                    <a:defRPr>
                      <a:solidFill>
                        <a:srgbClr val="1E3A6C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de-AT" altLang="de-DE" sz="1500" b="1" dirty="0">
                      <a:solidFill>
                        <a:schemeClr val="tx1"/>
                      </a:solidFill>
                    </a:rPr>
                    <a:t>2002 - LIFE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de-AT" altLang="de-DE" sz="1300" b="1" dirty="0">
                      <a:solidFill>
                        <a:schemeClr val="tx1"/>
                      </a:solidFill>
                    </a:rPr>
                    <a:t>Side Arm </a:t>
                  </a:r>
                  <a:r>
                    <a:rPr lang="de-AT" altLang="de-DE" sz="1300" b="1" dirty="0" err="1">
                      <a:solidFill>
                        <a:schemeClr val="tx1"/>
                      </a:solidFill>
                    </a:rPr>
                    <a:t>Reconnection</a:t>
                  </a:r>
                  <a:endParaRPr lang="de-AT" altLang="de-DE" sz="1300" b="1" dirty="0">
                    <a:solidFill>
                      <a:schemeClr val="tx1"/>
                    </a:solidFill>
                  </a:endParaRP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de-AT" altLang="de-DE" sz="2100" b="1" dirty="0">
                      <a:solidFill>
                        <a:schemeClr val="tx1"/>
                      </a:solidFill>
                    </a:rPr>
                    <a:t>Orth</a:t>
                  </a:r>
                </a:p>
              </p:txBody>
            </p:sp>
            <p:sp>
              <p:nvSpPr>
                <p:cNvPr id="38947" name="Line 15"/>
                <p:cNvSpPr>
                  <a:spLocks noChangeShapeType="1"/>
                </p:cNvSpPr>
                <p:nvPr/>
              </p:nvSpPr>
              <p:spPr bwMode="auto">
                <a:xfrm flipH="1">
                  <a:off x="2064" y="1706"/>
                  <a:ext cx="45" cy="409"/>
                </a:xfrm>
                <a:prstGeom prst="line">
                  <a:avLst/>
                </a:prstGeom>
                <a:noFill/>
                <a:ln w="25400">
                  <a:solidFill>
                    <a:schemeClr val="bg1"/>
                  </a:solidFill>
                  <a:round/>
                  <a:headEnd/>
                  <a:tailEnd type="oval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/>
                </a:p>
              </p:txBody>
            </p:sp>
          </p:grpSp>
          <p:grpSp>
            <p:nvGrpSpPr>
              <p:cNvPr id="616476" name="Group 28"/>
              <p:cNvGrpSpPr>
                <a:grpSpLocks/>
              </p:cNvGrpSpPr>
              <p:nvPr/>
            </p:nvGrpSpPr>
            <p:grpSpPr bwMode="auto">
              <a:xfrm>
                <a:off x="6355859" y="2707822"/>
                <a:ext cx="3396589" cy="1751251"/>
                <a:chOff x="3696" y="1706"/>
                <a:chExt cx="1975" cy="1103"/>
              </a:xfrm>
            </p:grpSpPr>
            <p:sp>
              <p:nvSpPr>
                <p:cNvPr id="38932" name="Oval 29"/>
                <p:cNvSpPr>
                  <a:spLocks noChangeArrowheads="1"/>
                </p:cNvSpPr>
                <p:nvPr/>
              </p:nvSpPr>
              <p:spPr bwMode="auto">
                <a:xfrm>
                  <a:off x="4059" y="1706"/>
                  <a:ext cx="454" cy="227"/>
                </a:xfrm>
                <a:prstGeom prst="ellipse">
                  <a:avLst/>
                </a:prstGeom>
                <a:noFill/>
                <a:ln w="38100">
                  <a:solidFill>
                    <a:srgbClr val="0000FF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 eaLnBrk="0" hangingPunct="0">
                    <a:spcBef>
                      <a:spcPct val="20000"/>
                    </a:spcBef>
                    <a:buClr>
                      <a:srgbClr val="1E3A7C"/>
                    </a:buClr>
                    <a:buChar char="•"/>
                    <a:defRPr sz="3400">
                      <a:solidFill>
                        <a:srgbClr val="1E3A6C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rgbClr val="1E3A7C"/>
                    </a:buClr>
                    <a:buChar char="•"/>
                    <a:defRPr sz="3400">
                      <a:solidFill>
                        <a:srgbClr val="1E3A6C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rgbClr val="1E3A7C"/>
                    </a:buClr>
                    <a:buChar char="•"/>
                    <a:defRPr>
                      <a:solidFill>
                        <a:srgbClr val="1E3A6C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endParaRPr lang="de-DE" altLang="de-DE" sz="220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8933" name="Text Box 30"/>
                <p:cNvSpPr txBox="1">
                  <a:spLocks noChangeArrowheads="1"/>
                </p:cNvSpPr>
                <p:nvPr/>
              </p:nvSpPr>
              <p:spPr bwMode="auto">
                <a:xfrm>
                  <a:off x="3696" y="2024"/>
                  <a:ext cx="1975" cy="785"/>
                </a:xfrm>
                <a:prstGeom prst="rect">
                  <a:avLst/>
                </a:prstGeom>
                <a:solidFill>
                  <a:srgbClr val="3366FF">
                    <a:alpha val="50195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lr>
                      <a:srgbClr val="1E3A7C"/>
                    </a:buClr>
                    <a:buChar char="•"/>
                    <a:defRPr sz="3400">
                      <a:solidFill>
                        <a:srgbClr val="1E3A6C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rgbClr val="1E3A7C"/>
                    </a:buClr>
                    <a:buChar char="•"/>
                    <a:defRPr sz="3400">
                      <a:solidFill>
                        <a:srgbClr val="1E3A6C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rgbClr val="1E3A7C"/>
                    </a:buClr>
                    <a:buChar char="•"/>
                    <a:defRPr>
                      <a:solidFill>
                        <a:srgbClr val="1E3A6C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en-GB" altLang="de-DE" sz="1500" b="1" dirty="0" smtClean="0">
                      <a:solidFill>
                        <a:schemeClr val="tx1"/>
                      </a:solidFill>
                    </a:rPr>
                    <a:t>2014 </a:t>
                  </a:r>
                  <a:r>
                    <a:rPr lang="de-AT" altLang="de-DE" sz="1500" b="1" dirty="0" smtClean="0">
                      <a:solidFill>
                        <a:schemeClr val="tx1"/>
                      </a:solidFill>
                    </a:rPr>
                    <a:t>- </a:t>
                  </a:r>
                  <a:r>
                    <a:rPr lang="de-AT" altLang="de-DE" sz="1500" b="1" dirty="0">
                      <a:solidFill>
                        <a:schemeClr val="tx1"/>
                      </a:solidFill>
                    </a:rPr>
                    <a:t>TEN-T</a:t>
                  </a: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de-AT" altLang="de-DE" sz="1300" b="1" dirty="0">
                      <a:solidFill>
                        <a:schemeClr val="tx1"/>
                      </a:solidFill>
                    </a:rPr>
                    <a:t>River </a:t>
                  </a:r>
                  <a:r>
                    <a:rPr lang="de-AT" altLang="de-DE" sz="1300" b="1" dirty="0" err="1">
                      <a:solidFill>
                        <a:schemeClr val="tx1"/>
                      </a:solidFill>
                    </a:rPr>
                    <a:t>Bed</a:t>
                  </a:r>
                  <a:r>
                    <a:rPr lang="de-AT" altLang="de-DE" sz="1300" b="1" dirty="0">
                      <a:solidFill>
                        <a:schemeClr val="tx1"/>
                      </a:solidFill>
                    </a:rPr>
                    <a:t> </a:t>
                  </a:r>
                  <a:r>
                    <a:rPr lang="de-AT" altLang="de-DE" sz="1300" b="1" dirty="0" err="1">
                      <a:solidFill>
                        <a:schemeClr val="tx1"/>
                      </a:solidFill>
                    </a:rPr>
                    <a:t>Stabilization</a:t>
                  </a:r>
                  <a:r>
                    <a:rPr lang="de-AT" altLang="de-DE" sz="1300" b="1" dirty="0">
                      <a:solidFill>
                        <a:schemeClr val="tx1"/>
                      </a:solidFill>
                    </a:rPr>
                    <a:t>, River Bank Restoration, Side Arm </a:t>
                  </a:r>
                  <a:r>
                    <a:rPr lang="de-AT" altLang="de-DE" sz="1300" b="1" dirty="0" err="1">
                      <a:solidFill>
                        <a:schemeClr val="tx1"/>
                      </a:solidFill>
                    </a:rPr>
                    <a:t>Reconnection</a:t>
                  </a:r>
                  <a:r>
                    <a:rPr lang="de-AT" altLang="de-DE" sz="1300" b="1" dirty="0">
                      <a:solidFill>
                        <a:schemeClr val="tx1"/>
                      </a:solidFill>
                    </a:rPr>
                    <a:t>, </a:t>
                  </a:r>
                  <a:r>
                    <a:rPr lang="de-AT" altLang="de-DE" sz="1300" b="1" dirty="0" err="1">
                      <a:solidFill>
                        <a:schemeClr val="tx1"/>
                      </a:solidFill>
                    </a:rPr>
                    <a:t>Groyne</a:t>
                  </a:r>
                  <a:r>
                    <a:rPr lang="de-AT" altLang="de-DE" sz="1300" b="1" dirty="0">
                      <a:solidFill>
                        <a:schemeClr val="tx1"/>
                      </a:solidFill>
                    </a:rPr>
                    <a:t> </a:t>
                  </a:r>
                  <a:r>
                    <a:rPr lang="de-AT" altLang="de-DE" sz="1300" b="1" dirty="0" err="1">
                      <a:solidFill>
                        <a:schemeClr val="tx1"/>
                      </a:solidFill>
                    </a:rPr>
                    <a:t>Optimisation</a:t>
                  </a:r>
                  <a:endParaRPr lang="de-AT" altLang="de-DE" sz="1300" b="1" dirty="0">
                    <a:solidFill>
                      <a:schemeClr val="tx1"/>
                    </a:solidFill>
                  </a:endParaRPr>
                </a:p>
                <a:p>
                  <a:pPr algn="ctr" eaLnBrk="1" hangingPunct="1">
                    <a:spcBef>
                      <a:spcPct val="0"/>
                    </a:spcBef>
                    <a:buClrTx/>
                    <a:buFontTx/>
                    <a:buNone/>
                  </a:pPr>
                  <a:r>
                    <a:rPr lang="de-AT" altLang="de-DE" sz="2100" b="1" dirty="0">
                      <a:solidFill>
                        <a:schemeClr val="tx1"/>
                      </a:solidFill>
                    </a:rPr>
                    <a:t>Bad Deutsch-Altenburg</a:t>
                  </a:r>
                </a:p>
              </p:txBody>
            </p:sp>
            <p:sp>
              <p:nvSpPr>
                <p:cNvPr id="38934" name="Line 31"/>
                <p:cNvSpPr>
                  <a:spLocks noChangeShapeType="1"/>
                </p:cNvSpPr>
                <p:nvPr/>
              </p:nvSpPr>
              <p:spPr bwMode="auto">
                <a:xfrm flipH="1" flipV="1">
                  <a:off x="4286" y="1797"/>
                  <a:ext cx="227" cy="227"/>
                </a:xfrm>
                <a:prstGeom prst="line">
                  <a:avLst/>
                </a:prstGeom>
                <a:noFill/>
                <a:ln w="25400">
                  <a:solidFill>
                    <a:schemeClr val="bg1"/>
                  </a:solidFill>
                  <a:round/>
                  <a:headEnd/>
                  <a:tailEnd type="oval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/>
                <a:lstStyle/>
                <a:p>
                  <a:endParaRPr lang="de-DE"/>
                </a:p>
              </p:txBody>
            </p:sp>
          </p:grpSp>
        </p:grpSp>
        <p:grpSp>
          <p:nvGrpSpPr>
            <p:cNvPr id="2" name="Gruppieren 1"/>
            <p:cNvGrpSpPr/>
            <p:nvPr/>
          </p:nvGrpSpPr>
          <p:grpSpPr>
            <a:xfrm>
              <a:off x="-507339" y="1412875"/>
              <a:ext cx="10687278" cy="4896304"/>
              <a:chOff x="-507339" y="1412875"/>
              <a:chExt cx="10687278" cy="4896304"/>
            </a:xfrm>
          </p:grpSpPr>
          <p:grpSp>
            <p:nvGrpSpPr>
              <p:cNvPr id="616454" name="Group 6"/>
              <p:cNvGrpSpPr>
                <a:grpSpLocks/>
              </p:cNvGrpSpPr>
              <p:nvPr/>
            </p:nvGrpSpPr>
            <p:grpSpPr bwMode="auto">
              <a:xfrm>
                <a:off x="-507339" y="2349500"/>
                <a:ext cx="3666842" cy="3959679"/>
                <a:chOff x="-295" y="1480"/>
                <a:chExt cx="2132" cy="2494"/>
              </a:xfrm>
            </p:grpSpPr>
            <p:pic>
              <p:nvPicPr>
                <p:cNvPr id="38948" name="Picture 7" descr="GV Schönau_27_Toegel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-295" y="2885"/>
                  <a:ext cx="1655" cy="108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38949" name="Group 8"/>
                <p:cNvGrpSpPr>
                  <a:grpSpLocks/>
                </p:cNvGrpSpPr>
                <p:nvPr/>
              </p:nvGrpSpPr>
              <p:grpSpPr bwMode="auto">
                <a:xfrm>
                  <a:off x="68" y="1480"/>
                  <a:ext cx="1769" cy="635"/>
                  <a:chOff x="68" y="1480"/>
                  <a:chExt cx="1769" cy="635"/>
                </a:xfrm>
              </p:grpSpPr>
              <p:sp>
                <p:nvSpPr>
                  <p:cNvPr id="38950" name="Oval 9"/>
                  <p:cNvSpPr>
                    <a:spLocks noChangeArrowheads="1"/>
                  </p:cNvSpPr>
                  <p:nvPr/>
                </p:nvSpPr>
                <p:spPr bwMode="auto">
                  <a:xfrm>
                    <a:off x="1383" y="1933"/>
                    <a:ext cx="454" cy="182"/>
                  </a:xfrm>
                  <a:prstGeom prst="ellipse">
                    <a:avLst/>
                  </a:prstGeom>
                  <a:noFill/>
                  <a:ln w="38100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spcBef>
                        <a:spcPct val="20000"/>
                      </a:spcBef>
                      <a:buClr>
                        <a:srgbClr val="1E3A7C"/>
                      </a:buClr>
                      <a:buChar char="•"/>
                      <a:defRPr sz="3400">
                        <a:solidFill>
                          <a:srgbClr val="1E3A6C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lr>
                        <a:srgbClr val="1E3A7C"/>
                      </a:buClr>
                      <a:buChar char="•"/>
                      <a:defRPr sz="3400">
                        <a:solidFill>
                          <a:srgbClr val="1E3A6C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lr>
                        <a:srgbClr val="1E3A7C"/>
                      </a:buClr>
                      <a:buChar char="•"/>
                      <a:defRPr>
                        <a:solidFill>
                          <a:srgbClr val="1E3A6C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endParaRPr lang="de-DE" altLang="de-DE" sz="22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8951" name="Text Box 1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68" y="1480"/>
                    <a:ext cx="1200" cy="533"/>
                  </a:xfrm>
                  <a:prstGeom prst="rect">
                    <a:avLst/>
                  </a:prstGeom>
                  <a:solidFill>
                    <a:srgbClr val="FFFF00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spcBef>
                        <a:spcPct val="20000"/>
                      </a:spcBef>
                      <a:buClr>
                        <a:srgbClr val="1E3A7C"/>
                      </a:buClr>
                      <a:buChar char="•"/>
                      <a:defRPr sz="3400">
                        <a:solidFill>
                          <a:srgbClr val="1E3A6C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lr>
                        <a:srgbClr val="1E3A7C"/>
                      </a:buClr>
                      <a:buChar char="•"/>
                      <a:defRPr sz="3400">
                        <a:solidFill>
                          <a:srgbClr val="1E3A6C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lr>
                        <a:srgbClr val="1E3A7C"/>
                      </a:buClr>
                      <a:buChar char="•"/>
                      <a:defRPr>
                        <a:solidFill>
                          <a:srgbClr val="1E3A6C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r>
                      <a:rPr lang="de-AT" altLang="de-DE" sz="1500" b="1">
                        <a:solidFill>
                          <a:schemeClr val="tx1"/>
                        </a:solidFill>
                      </a:rPr>
                      <a:t>2004 - LIFE</a:t>
                    </a:r>
                  </a:p>
                  <a:p>
                    <a:pPr algn="ctr"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r>
                      <a:rPr lang="de-AT" altLang="de-DE" sz="1300" b="1">
                        <a:solidFill>
                          <a:schemeClr val="tx1"/>
                        </a:solidFill>
                      </a:rPr>
                      <a:t>Side Arm Reconnection</a:t>
                    </a:r>
                  </a:p>
                  <a:p>
                    <a:pPr algn="ctr"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r>
                      <a:rPr lang="de-AT" altLang="de-DE" sz="2100" b="1">
                        <a:solidFill>
                          <a:schemeClr val="tx1"/>
                        </a:solidFill>
                      </a:rPr>
                      <a:t>Schönau</a:t>
                    </a:r>
                  </a:p>
                </p:txBody>
              </p:sp>
              <p:sp>
                <p:nvSpPr>
                  <p:cNvPr id="38952" name="Line 11"/>
                  <p:cNvSpPr>
                    <a:spLocks noChangeShapeType="1"/>
                  </p:cNvSpPr>
                  <p:nvPr/>
                </p:nvSpPr>
                <p:spPr bwMode="auto">
                  <a:xfrm>
                    <a:off x="1247" y="1842"/>
                    <a:ext cx="318" cy="182"/>
                  </a:xfrm>
                  <a:prstGeom prst="line">
                    <a:avLst/>
                  </a:prstGeom>
                  <a:noFill/>
                  <a:ln w="25400">
                    <a:solidFill>
                      <a:schemeClr val="bg1"/>
                    </a:solidFill>
                    <a:round/>
                    <a:headEnd/>
                    <a:tailEnd type="oval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de-DE"/>
                  </a:p>
                </p:txBody>
              </p:sp>
            </p:grpSp>
          </p:grpSp>
          <p:grpSp>
            <p:nvGrpSpPr>
              <p:cNvPr id="616464" name="Group 16"/>
              <p:cNvGrpSpPr>
                <a:grpSpLocks/>
              </p:cNvGrpSpPr>
              <p:nvPr/>
            </p:nvGrpSpPr>
            <p:grpSpPr bwMode="auto">
              <a:xfrm>
                <a:off x="4484972" y="1877786"/>
                <a:ext cx="2808174" cy="4431393"/>
                <a:chOff x="2608" y="1183"/>
                <a:chExt cx="1633" cy="2791"/>
              </a:xfrm>
            </p:grpSpPr>
            <p:pic>
              <p:nvPicPr>
                <p:cNvPr id="38940" name="Picture 17" descr="Witzelsdorf Uferrückbau 1 Toegel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608" y="2885"/>
                  <a:ext cx="1633" cy="108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38941" name="Group 18"/>
                <p:cNvGrpSpPr>
                  <a:grpSpLocks/>
                </p:cNvGrpSpPr>
                <p:nvPr/>
              </p:nvGrpSpPr>
              <p:grpSpPr bwMode="auto">
                <a:xfrm>
                  <a:off x="2817" y="1183"/>
                  <a:ext cx="1182" cy="1023"/>
                  <a:chOff x="2817" y="1183"/>
                  <a:chExt cx="1182" cy="1023"/>
                </a:xfrm>
              </p:grpSpPr>
              <p:sp>
                <p:nvSpPr>
                  <p:cNvPr id="38942" name="Oval 19"/>
                  <p:cNvSpPr>
                    <a:spLocks noChangeArrowheads="1"/>
                  </p:cNvSpPr>
                  <p:nvPr/>
                </p:nvSpPr>
                <p:spPr bwMode="auto">
                  <a:xfrm>
                    <a:off x="3379" y="2024"/>
                    <a:ext cx="227" cy="182"/>
                  </a:xfrm>
                  <a:prstGeom prst="ellipse">
                    <a:avLst/>
                  </a:prstGeom>
                  <a:noFill/>
                  <a:ln w="38100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spcBef>
                        <a:spcPct val="20000"/>
                      </a:spcBef>
                      <a:buClr>
                        <a:srgbClr val="1E3A7C"/>
                      </a:buClr>
                      <a:buChar char="•"/>
                      <a:defRPr sz="3400">
                        <a:solidFill>
                          <a:srgbClr val="1E3A6C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lr>
                        <a:srgbClr val="1E3A7C"/>
                      </a:buClr>
                      <a:buChar char="•"/>
                      <a:defRPr sz="3400">
                        <a:solidFill>
                          <a:srgbClr val="1E3A6C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lr>
                        <a:srgbClr val="1E3A7C"/>
                      </a:buClr>
                      <a:buChar char="•"/>
                      <a:defRPr>
                        <a:solidFill>
                          <a:srgbClr val="1E3A6C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endParaRPr lang="de-DE" altLang="de-DE" sz="22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8943" name="Text Box 2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817" y="1183"/>
                    <a:ext cx="1182" cy="659"/>
                  </a:xfrm>
                  <a:prstGeom prst="rect">
                    <a:avLst/>
                  </a:prstGeom>
                  <a:solidFill>
                    <a:srgbClr val="FFFF00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spcBef>
                        <a:spcPct val="20000"/>
                      </a:spcBef>
                      <a:buClr>
                        <a:srgbClr val="1E3A7C"/>
                      </a:buClr>
                      <a:buChar char="•"/>
                      <a:defRPr sz="3400">
                        <a:solidFill>
                          <a:srgbClr val="1E3A6C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lr>
                        <a:srgbClr val="1E3A7C"/>
                      </a:buClr>
                      <a:buChar char="•"/>
                      <a:defRPr sz="3400">
                        <a:solidFill>
                          <a:srgbClr val="1E3A6C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lr>
                        <a:srgbClr val="1E3A7C"/>
                      </a:buClr>
                      <a:buChar char="•"/>
                      <a:defRPr>
                        <a:solidFill>
                          <a:srgbClr val="1E3A6C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r>
                      <a:rPr lang="de-AT" altLang="de-DE" sz="1500" b="1">
                        <a:solidFill>
                          <a:schemeClr val="tx1"/>
                        </a:solidFill>
                      </a:rPr>
                      <a:t>2009 - TEN-T</a:t>
                    </a:r>
                  </a:p>
                  <a:p>
                    <a:pPr algn="ctr"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r>
                      <a:rPr lang="de-AT" altLang="de-DE" sz="1300" b="1">
                        <a:solidFill>
                          <a:schemeClr val="tx1"/>
                        </a:solidFill>
                      </a:rPr>
                      <a:t>River Bank Restoration</a:t>
                    </a:r>
                  </a:p>
                  <a:p>
                    <a:pPr algn="ctr"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r>
                      <a:rPr lang="de-AT" altLang="de-DE" sz="1300" b="1">
                        <a:solidFill>
                          <a:schemeClr val="tx1"/>
                        </a:solidFill>
                      </a:rPr>
                      <a:t>Groyne Optimisation</a:t>
                    </a:r>
                  </a:p>
                  <a:p>
                    <a:pPr algn="ctr"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r>
                      <a:rPr lang="de-AT" altLang="de-DE" sz="2100" b="1">
                        <a:solidFill>
                          <a:schemeClr val="tx1"/>
                        </a:solidFill>
                      </a:rPr>
                      <a:t>Witzelsdorf</a:t>
                    </a:r>
                  </a:p>
                </p:txBody>
              </p:sp>
              <p:sp>
                <p:nvSpPr>
                  <p:cNvPr id="38944" name="Line 21"/>
                  <p:cNvSpPr>
                    <a:spLocks noChangeShapeType="1"/>
                  </p:cNvSpPr>
                  <p:nvPr/>
                </p:nvSpPr>
                <p:spPr bwMode="auto">
                  <a:xfrm>
                    <a:off x="3424" y="1797"/>
                    <a:ext cx="46" cy="317"/>
                  </a:xfrm>
                  <a:prstGeom prst="line">
                    <a:avLst/>
                  </a:prstGeom>
                  <a:noFill/>
                  <a:ln w="25400">
                    <a:solidFill>
                      <a:schemeClr val="bg1"/>
                    </a:solidFill>
                    <a:round/>
                    <a:headEnd/>
                    <a:tailEnd type="oval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de-DE"/>
                  </a:p>
                </p:txBody>
              </p:sp>
            </p:grpSp>
          </p:grpSp>
          <p:grpSp>
            <p:nvGrpSpPr>
              <p:cNvPr id="616470" name="Group 22"/>
              <p:cNvGrpSpPr>
                <a:grpSpLocks/>
              </p:cNvGrpSpPr>
              <p:nvPr/>
            </p:nvGrpSpPr>
            <p:grpSpPr bwMode="auto">
              <a:xfrm>
                <a:off x="2235957" y="3253242"/>
                <a:ext cx="3494130" cy="3055937"/>
                <a:chOff x="1300" y="2049"/>
                <a:chExt cx="2032" cy="1925"/>
              </a:xfrm>
            </p:grpSpPr>
            <p:pic>
              <p:nvPicPr>
                <p:cNvPr id="38935" name="Picture 23" descr="P1030677"/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300" y="2885"/>
                  <a:ext cx="1451" cy="108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grpSp>
              <p:nvGrpSpPr>
                <p:cNvPr id="38936" name="Group 24"/>
                <p:cNvGrpSpPr>
                  <a:grpSpLocks/>
                </p:cNvGrpSpPr>
                <p:nvPr/>
              </p:nvGrpSpPr>
              <p:grpSpPr bwMode="auto">
                <a:xfrm>
                  <a:off x="1702" y="2049"/>
                  <a:ext cx="1630" cy="761"/>
                  <a:chOff x="1702" y="2049"/>
                  <a:chExt cx="1630" cy="761"/>
                </a:xfrm>
              </p:grpSpPr>
              <p:sp>
                <p:nvSpPr>
                  <p:cNvPr id="38937" name="Oval 25"/>
                  <p:cNvSpPr>
                    <a:spLocks noChangeArrowheads="1"/>
                  </p:cNvSpPr>
                  <p:nvPr/>
                </p:nvSpPr>
                <p:spPr bwMode="auto">
                  <a:xfrm>
                    <a:off x="2426" y="2049"/>
                    <a:ext cx="408" cy="182"/>
                  </a:xfrm>
                  <a:prstGeom prst="ellipse">
                    <a:avLst/>
                  </a:prstGeom>
                  <a:noFill/>
                  <a:ln w="38100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spcBef>
                        <a:spcPct val="20000"/>
                      </a:spcBef>
                      <a:buClr>
                        <a:srgbClr val="1E3A7C"/>
                      </a:buClr>
                      <a:buChar char="•"/>
                      <a:defRPr sz="3400">
                        <a:solidFill>
                          <a:srgbClr val="1E3A6C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lr>
                        <a:srgbClr val="1E3A7C"/>
                      </a:buClr>
                      <a:buChar char="•"/>
                      <a:defRPr sz="3400">
                        <a:solidFill>
                          <a:srgbClr val="1E3A6C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lr>
                        <a:srgbClr val="1E3A7C"/>
                      </a:buClr>
                      <a:buChar char="•"/>
                      <a:defRPr>
                        <a:solidFill>
                          <a:srgbClr val="1E3A6C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endParaRPr lang="de-DE" altLang="de-DE" sz="22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8938" name="Text Box 2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1702" y="2277"/>
                    <a:ext cx="1630" cy="533"/>
                  </a:xfrm>
                  <a:prstGeom prst="rect">
                    <a:avLst/>
                  </a:prstGeom>
                  <a:solidFill>
                    <a:srgbClr val="FFFF00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spcBef>
                        <a:spcPct val="20000"/>
                      </a:spcBef>
                      <a:buClr>
                        <a:srgbClr val="1E3A7C"/>
                      </a:buClr>
                      <a:buChar char="•"/>
                      <a:defRPr sz="3400">
                        <a:solidFill>
                          <a:srgbClr val="1E3A6C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lr>
                        <a:srgbClr val="1E3A7C"/>
                      </a:buClr>
                      <a:buChar char="•"/>
                      <a:defRPr sz="3400">
                        <a:solidFill>
                          <a:srgbClr val="1E3A6C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lr>
                        <a:srgbClr val="1E3A7C"/>
                      </a:buClr>
                      <a:buChar char="•"/>
                      <a:defRPr>
                        <a:solidFill>
                          <a:srgbClr val="1E3A6C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r>
                      <a:rPr lang="de-AT" altLang="de-DE" sz="1500" b="1" dirty="0">
                        <a:solidFill>
                          <a:schemeClr val="tx1"/>
                        </a:solidFill>
                      </a:rPr>
                      <a:t>1998</a:t>
                    </a:r>
                  </a:p>
                  <a:p>
                    <a:pPr algn="ctr"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r>
                      <a:rPr lang="de-AT" altLang="de-DE" sz="1300" b="1" dirty="0">
                        <a:solidFill>
                          <a:schemeClr val="tx1"/>
                        </a:solidFill>
                      </a:rPr>
                      <a:t>Side Arm </a:t>
                    </a:r>
                    <a:r>
                      <a:rPr lang="de-AT" altLang="de-DE" sz="1300" b="1" dirty="0" err="1">
                        <a:solidFill>
                          <a:schemeClr val="tx1"/>
                        </a:solidFill>
                      </a:rPr>
                      <a:t>Reconnection</a:t>
                    </a:r>
                    <a:endParaRPr lang="de-AT" altLang="de-DE" sz="1300" b="1" dirty="0">
                      <a:solidFill>
                        <a:schemeClr val="tx1"/>
                      </a:solidFill>
                    </a:endParaRPr>
                  </a:p>
                  <a:p>
                    <a:pPr algn="ctr"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r>
                      <a:rPr lang="de-AT" altLang="de-DE" sz="2100" b="1" dirty="0" err="1">
                        <a:solidFill>
                          <a:schemeClr val="tx1"/>
                        </a:solidFill>
                      </a:rPr>
                      <a:t>Haslau-Regelsbrunn</a:t>
                    </a:r>
                    <a:endParaRPr lang="de-AT" altLang="de-DE" sz="2100" b="1" dirty="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8939" name="Line 2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517" y="2159"/>
                    <a:ext cx="91" cy="182"/>
                  </a:xfrm>
                  <a:prstGeom prst="line">
                    <a:avLst/>
                  </a:prstGeom>
                  <a:noFill/>
                  <a:ln w="25400">
                    <a:solidFill>
                      <a:schemeClr val="bg1"/>
                    </a:solidFill>
                    <a:round/>
                    <a:headEnd/>
                    <a:tailEnd type="oval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de-DE"/>
                  </a:p>
                </p:txBody>
              </p:sp>
            </p:grpSp>
          </p:grpSp>
          <p:grpSp>
            <p:nvGrpSpPr>
              <p:cNvPr id="616480" name="Group 32"/>
              <p:cNvGrpSpPr>
                <a:grpSpLocks/>
              </p:cNvGrpSpPr>
              <p:nvPr/>
            </p:nvGrpSpPr>
            <p:grpSpPr bwMode="auto">
              <a:xfrm>
                <a:off x="7137136" y="1412875"/>
                <a:ext cx="3042803" cy="4896304"/>
                <a:chOff x="4150" y="890"/>
                <a:chExt cx="1769" cy="3084"/>
              </a:xfrm>
            </p:grpSpPr>
            <p:grpSp>
              <p:nvGrpSpPr>
                <p:cNvPr id="38925" name="Group 33"/>
                <p:cNvGrpSpPr>
                  <a:grpSpLocks/>
                </p:cNvGrpSpPr>
                <p:nvPr/>
              </p:nvGrpSpPr>
              <p:grpSpPr bwMode="auto">
                <a:xfrm>
                  <a:off x="4195" y="890"/>
                  <a:ext cx="1312" cy="887"/>
                  <a:chOff x="4195" y="890"/>
                  <a:chExt cx="1312" cy="887"/>
                </a:xfrm>
              </p:grpSpPr>
              <p:sp>
                <p:nvSpPr>
                  <p:cNvPr id="38929" name="Oval 34"/>
                  <p:cNvSpPr>
                    <a:spLocks noChangeArrowheads="1"/>
                  </p:cNvSpPr>
                  <p:nvPr/>
                </p:nvSpPr>
                <p:spPr bwMode="auto">
                  <a:xfrm>
                    <a:off x="4195" y="1595"/>
                    <a:ext cx="454" cy="182"/>
                  </a:xfrm>
                  <a:prstGeom prst="ellipse">
                    <a:avLst/>
                  </a:prstGeom>
                  <a:noFill/>
                  <a:ln w="38100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accent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>
                    <a:lvl1pPr eaLnBrk="0" hangingPunct="0">
                      <a:spcBef>
                        <a:spcPct val="20000"/>
                      </a:spcBef>
                      <a:buClr>
                        <a:srgbClr val="1E3A7C"/>
                      </a:buClr>
                      <a:buChar char="•"/>
                      <a:defRPr sz="3400">
                        <a:solidFill>
                          <a:srgbClr val="1E3A6C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lr>
                        <a:srgbClr val="1E3A7C"/>
                      </a:buClr>
                      <a:buChar char="•"/>
                      <a:defRPr sz="3400">
                        <a:solidFill>
                          <a:srgbClr val="1E3A6C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lr>
                        <a:srgbClr val="1E3A7C"/>
                      </a:buClr>
                      <a:buChar char="•"/>
                      <a:defRPr>
                        <a:solidFill>
                          <a:srgbClr val="1E3A6C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endParaRPr lang="de-DE" altLang="de-DE" sz="2200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38930" name="Text Box 3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325" y="890"/>
                    <a:ext cx="1182" cy="533"/>
                  </a:xfrm>
                  <a:prstGeom prst="rect">
                    <a:avLst/>
                  </a:prstGeom>
                  <a:solidFill>
                    <a:srgbClr val="FFFF00">
                      <a:alpha val="50195"/>
                    </a:srgb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 eaLnBrk="0" hangingPunct="0">
                      <a:spcBef>
                        <a:spcPct val="20000"/>
                      </a:spcBef>
                      <a:buClr>
                        <a:srgbClr val="1E3A7C"/>
                      </a:buClr>
                      <a:buChar char="•"/>
                      <a:defRPr sz="3400">
                        <a:solidFill>
                          <a:srgbClr val="1E3A6C"/>
                        </a:solidFill>
                        <a:latin typeface="Arial" charset="0"/>
                      </a:defRPr>
                    </a:lvl1pPr>
                    <a:lvl2pPr marL="742950" indent="-285750" eaLnBrk="0" hangingPunct="0">
                      <a:spcBef>
                        <a:spcPct val="20000"/>
                      </a:spcBef>
                      <a:buClr>
                        <a:srgbClr val="1E3A7C"/>
                      </a:buClr>
                      <a:buChar char="•"/>
                      <a:defRPr sz="3400">
                        <a:solidFill>
                          <a:srgbClr val="1E3A6C"/>
                        </a:solidFill>
                        <a:latin typeface="Arial" charset="0"/>
                      </a:defRPr>
                    </a:lvl2pPr>
                    <a:lvl3pPr marL="1143000" indent="-228600" eaLnBrk="0" hangingPunct="0">
                      <a:spcBef>
                        <a:spcPct val="20000"/>
                      </a:spcBef>
                      <a:buClr>
                        <a:srgbClr val="1E3A7C"/>
                      </a:buClr>
                      <a:buChar char="•"/>
                      <a:defRPr>
                        <a:solidFill>
                          <a:srgbClr val="1E3A6C"/>
                        </a:solidFill>
                        <a:latin typeface="Arial" charset="0"/>
                      </a:defRPr>
                    </a:lvl3pPr>
                    <a:lvl4pPr marL="1600200" indent="-228600" eaLnBrk="0" hangingPunct="0">
                      <a:spcBef>
                        <a:spcPct val="20000"/>
                      </a:spcBef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4pPr>
                    <a:lvl5pPr marL="2057400" indent="-228600" eaLnBrk="0" hangingPunct="0">
                      <a:spcBef>
                        <a:spcPct val="20000"/>
                      </a:spcBef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5pPr>
                    <a:lvl6pPr marL="25146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6pPr>
                    <a:lvl7pPr marL="29718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7pPr>
                    <a:lvl8pPr marL="34290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8pPr>
                    <a:lvl9pPr marL="3886200" indent="-228600" eaLnBrk="0" fontAlgn="base" hangingPunct="0">
                      <a:spcBef>
                        <a:spcPct val="20000"/>
                      </a:spcBef>
                      <a:spcAft>
                        <a:spcPct val="0"/>
                      </a:spcAft>
                      <a:buClr>
                        <a:srgbClr val="737A7C"/>
                      </a:buClr>
                      <a:buChar char="•"/>
                      <a:defRPr sz="2800">
                        <a:solidFill>
                          <a:schemeClr val="tx1"/>
                        </a:solidFill>
                        <a:latin typeface="Arial" charset="0"/>
                      </a:defRPr>
                    </a:lvl9pPr>
                  </a:lstStyle>
                  <a:p>
                    <a:pPr algn="ctr"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r>
                      <a:rPr lang="de-AT" altLang="de-DE" sz="1500" b="1">
                        <a:solidFill>
                          <a:schemeClr val="tx1"/>
                        </a:solidFill>
                      </a:rPr>
                      <a:t>2006 - LIFE</a:t>
                    </a:r>
                  </a:p>
                  <a:p>
                    <a:pPr algn="ctr"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r>
                      <a:rPr lang="de-AT" altLang="de-DE" sz="1300" b="1">
                        <a:solidFill>
                          <a:schemeClr val="tx1"/>
                        </a:solidFill>
                      </a:rPr>
                      <a:t>River Bank Restoration</a:t>
                    </a:r>
                  </a:p>
                  <a:p>
                    <a:pPr algn="ctr" eaLnBrk="1" hangingPunct="1">
                      <a:spcBef>
                        <a:spcPct val="0"/>
                      </a:spcBef>
                      <a:buClrTx/>
                      <a:buFontTx/>
                      <a:buNone/>
                    </a:pPr>
                    <a:r>
                      <a:rPr lang="de-AT" altLang="de-DE" sz="2100" b="1">
                        <a:solidFill>
                          <a:schemeClr val="tx1"/>
                        </a:solidFill>
                      </a:rPr>
                      <a:t>Thurnhaufen</a:t>
                    </a:r>
                  </a:p>
                </p:txBody>
              </p:sp>
              <p:sp>
                <p:nvSpPr>
                  <p:cNvPr id="38931" name="Line 3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468" y="1389"/>
                    <a:ext cx="226" cy="271"/>
                  </a:xfrm>
                  <a:prstGeom prst="line">
                    <a:avLst/>
                  </a:prstGeom>
                  <a:noFill/>
                  <a:ln w="25400">
                    <a:solidFill>
                      <a:schemeClr val="bg1"/>
                    </a:solidFill>
                    <a:round/>
                    <a:headEnd/>
                    <a:tailEnd type="oval" w="med" len="med"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/>
                  <a:lstStyle/>
                  <a:p>
                    <a:endParaRPr lang="de-DE"/>
                  </a:p>
                </p:txBody>
              </p:sp>
            </p:grpSp>
            <p:grpSp>
              <p:nvGrpSpPr>
                <p:cNvPr id="38926" name="Group 37"/>
                <p:cNvGrpSpPr>
                  <a:grpSpLocks/>
                </p:cNvGrpSpPr>
                <p:nvPr/>
              </p:nvGrpSpPr>
              <p:grpSpPr bwMode="auto">
                <a:xfrm>
                  <a:off x="4150" y="2885"/>
                  <a:ext cx="1769" cy="1089"/>
                  <a:chOff x="4150" y="2885"/>
                  <a:chExt cx="1769" cy="1089"/>
                </a:xfrm>
              </p:grpSpPr>
              <p:pic>
                <p:nvPicPr>
                  <p:cNvPr id="38927" name="Picture 237" descr="R:\projekte\-2000\21652_Ufer_EP\nach Fertigstellung\20060924\IMG_0462.JPG"/>
                  <p:cNvPicPr>
                    <a:picLocks noChangeAspect="1" noChangeArrowheads="1"/>
                  </p:cNvPicPr>
                  <p:nvPr/>
                </p:nvPicPr>
                <p:blipFill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150" y="2885"/>
                    <a:ext cx="1769" cy="1089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</p:pic>
              <p:pic>
                <p:nvPicPr>
                  <p:cNvPr id="38928" name="Picture 12"/>
                  <p:cNvPicPr>
                    <a:picLocks noChangeAspect="1" noChangeArrowheads="1"/>
                  </p:cNvPicPr>
                  <p:nvPr/>
                </p:nvPicPr>
                <p:blipFill>
                  <a:blip r:embed="rId8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5284" y="2949"/>
                    <a:ext cx="401" cy="408"/>
                  </a:xfrm>
                  <a:prstGeom prst="rect">
                    <a:avLst/>
                  </a:prstGeom>
                  <a:noFill/>
                  <a:ln w="31750">
                    <a:solidFill>
                      <a:schemeClr val="bg1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</p:grpSp>
        </p:grpSp>
      </p:grpSp>
      <p:sp>
        <p:nvSpPr>
          <p:cNvPr id="3" name="Rechteck 2"/>
          <p:cNvSpPr/>
          <p:nvPr/>
        </p:nvSpPr>
        <p:spPr>
          <a:xfrm>
            <a:off x="-32119" y="847725"/>
            <a:ext cx="9973700" cy="6000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 err="1" smtClean="0"/>
          </a:p>
        </p:txBody>
      </p:sp>
      <p:sp>
        <p:nvSpPr>
          <p:cNvPr id="38916" name="Rectangle 3"/>
          <p:cNvSpPr>
            <a:spLocks noGrp="1" noChangeArrowheads="1"/>
          </p:cNvSpPr>
          <p:nvPr>
            <p:ph type="title"/>
          </p:nvPr>
        </p:nvSpPr>
        <p:spPr>
          <a:xfrm>
            <a:off x="584729" y="741589"/>
            <a:ext cx="9162805" cy="371897"/>
          </a:xfrm>
          <a:noFill/>
        </p:spPr>
        <p:txBody>
          <a:bodyPr anchor="t"/>
          <a:lstStyle/>
          <a:p>
            <a:pPr eaLnBrk="1" hangingPunct="1"/>
            <a:r>
              <a:rPr lang="en-US" altLang="de-DE" dirty="0"/>
              <a:t>Pilot projects east of Vienna</a:t>
            </a:r>
            <a:endParaRPr lang="de-AT" altLang="de-DE" dirty="0"/>
          </a:p>
        </p:txBody>
      </p:sp>
      <p:sp>
        <p:nvSpPr>
          <p:cNvPr id="6" name="Rechteck 5"/>
          <p:cNvSpPr/>
          <p:nvPr/>
        </p:nvSpPr>
        <p:spPr>
          <a:xfrm>
            <a:off x="-542925" y="4688508"/>
            <a:ext cx="10944225" cy="145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 err="1" smtClean="0"/>
          </a:p>
        </p:txBody>
      </p:sp>
    </p:spTree>
    <p:extLst>
      <p:ext uri="{BB962C8B-B14F-4D97-AF65-F5344CB8AC3E}">
        <p14:creationId xmlns:p14="http://schemas.microsoft.com/office/powerpoint/2010/main" val="3733188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oliennummernplatzhalter 3"/>
          <p:cNvSpPr>
            <a:spLocks noGrp="1"/>
          </p:cNvSpPr>
          <p:nvPr>
            <p:ph type="sldNum" sz="quarter" idx="10"/>
          </p:nvPr>
        </p:nvSpPr>
        <p:spPr>
          <a:xfrm>
            <a:off x="8430261" y="6328939"/>
            <a:ext cx="755014" cy="123111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1E3A7C"/>
              </a:buClr>
              <a:buChar char="•"/>
              <a:defRPr sz="2500">
                <a:solidFill>
                  <a:srgbClr val="1E3A6C"/>
                </a:solidFill>
                <a:latin typeface="Arial" charset="0"/>
              </a:defRPr>
            </a:lvl1pPr>
            <a:lvl2pPr marL="777988" indent="-299317" eaLnBrk="0" hangingPunct="0">
              <a:spcBef>
                <a:spcPct val="20000"/>
              </a:spcBef>
              <a:buClr>
                <a:srgbClr val="1E3A7C"/>
              </a:buClr>
              <a:buChar char="•"/>
              <a:defRPr sz="2500">
                <a:solidFill>
                  <a:srgbClr val="1E3A6C"/>
                </a:solidFill>
                <a:latin typeface="Arial" charset="0"/>
              </a:defRPr>
            </a:lvl2pPr>
            <a:lvl3pPr marL="1197270" indent="-238742" eaLnBrk="0" hangingPunct="0">
              <a:spcBef>
                <a:spcPct val="20000"/>
              </a:spcBef>
              <a:buClr>
                <a:srgbClr val="1E3A7C"/>
              </a:buClr>
              <a:buChar char="•"/>
              <a:defRPr>
                <a:solidFill>
                  <a:srgbClr val="1E3A6C"/>
                </a:solidFill>
                <a:latin typeface="Arial" charset="0"/>
              </a:defRPr>
            </a:lvl3pPr>
            <a:lvl4pPr marL="1675940" indent="-238742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4pPr>
            <a:lvl5pPr marL="2154610" indent="-238742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5pPr>
            <a:lvl6pPr marL="2496687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6pPr>
            <a:lvl7pPr marL="2838764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7pPr>
            <a:lvl8pPr marL="3180841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8pPr>
            <a:lvl9pPr marL="3522918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800" dirty="0">
                <a:solidFill>
                  <a:schemeClr val="tx1"/>
                </a:solidFill>
              </a:rPr>
              <a:t>© via </a:t>
            </a:r>
            <a:r>
              <a:rPr lang="de-DE" altLang="de-DE" sz="800" dirty="0" err="1">
                <a:solidFill>
                  <a:schemeClr val="tx1"/>
                </a:solidFill>
              </a:rPr>
              <a:t>donau</a:t>
            </a:r>
            <a:r>
              <a:rPr lang="de-DE" altLang="de-DE" sz="800" dirty="0">
                <a:solidFill>
                  <a:schemeClr val="tx1"/>
                </a:solidFill>
              </a:rPr>
              <a:t> I </a:t>
            </a:r>
            <a:fld id="{A2058CA4-FFB5-439B-82AA-AC769A2A61E0}" type="slidenum">
              <a:rPr lang="en-GB" altLang="de-DE" sz="800">
                <a:solidFill>
                  <a:schemeClr val="tx1"/>
                </a:solidFill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7</a:t>
            </a:fld>
            <a:endParaRPr lang="en-GB" altLang="de-DE" sz="800" dirty="0">
              <a:solidFill>
                <a:schemeClr val="tx1"/>
              </a:solidFill>
            </a:endParaRPr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>
          <a:xfrm>
            <a:off x="584729" y="855889"/>
            <a:ext cx="8576847" cy="401411"/>
          </a:xfrm>
          <a:noFill/>
        </p:spPr>
        <p:txBody>
          <a:bodyPr anchor="t"/>
          <a:lstStyle/>
          <a:p>
            <a:pPr eaLnBrk="1" hangingPunct="1"/>
            <a:r>
              <a:rPr lang="de-DE" altLang="de-DE" dirty="0"/>
              <a:t>Pilot Project Bad Deutsch-Altenburg</a:t>
            </a:r>
            <a:r>
              <a:rPr lang="de-DE" altLang="de-DE" sz="3400" dirty="0"/>
              <a:t/>
            </a:r>
            <a:br>
              <a:rPr lang="de-DE" altLang="de-DE" sz="3400" dirty="0"/>
            </a:br>
            <a:endParaRPr lang="de-DE" altLang="de-DE" sz="2500" dirty="0"/>
          </a:p>
        </p:txBody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84729" y="1830161"/>
            <a:ext cx="8892552" cy="3345531"/>
          </a:xfrm>
          <a:noFill/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ts val="600"/>
              </a:spcBef>
              <a:buFontTx/>
              <a:buNone/>
            </a:pPr>
            <a:r>
              <a:rPr lang="de-DE" altLang="de-DE" b="1" dirty="0">
                <a:solidFill>
                  <a:schemeClr val="accent1"/>
                </a:solidFill>
              </a:rPr>
              <a:t>Project </a:t>
            </a:r>
            <a:r>
              <a:rPr lang="de-DE" altLang="de-DE" b="1" dirty="0" smtClean="0">
                <a:solidFill>
                  <a:schemeClr val="accent1"/>
                </a:solidFill>
              </a:rPr>
              <a:t>Area</a:t>
            </a:r>
          </a:p>
          <a:p>
            <a:pPr marL="180975" indent="-180975" eaLnBrk="1" hangingPunct="1">
              <a:lnSpc>
                <a:spcPct val="8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altLang="de-DE" dirty="0" smtClean="0"/>
              <a:t>approx</a:t>
            </a:r>
            <a:r>
              <a:rPr lang="en-US" altLang="de-DE" dirty="0"/>
              <a:t>. 3 km long stretch (stream-km 1887.5 – 1884.5</a:t>
            </a:r>
            <a:r>
              <a:rPr lang="en-US" altLang="de-DE" sz="2100" dirty="0"/>
              <a:t>)</a:t>
            </a:r>
            <a:endParaRPr lang="en-GB" altLang="de-DE" sz="2100" dirty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GB" altLang="de-DE" sz="2100" b="1" dirty="0"/>
          </a:p>
          <a:p>
            <a:pPr>
              <a:lnSpc>
                <a:spcPct val="80000"/>
              </a:lnSpc>
            </a:pPr>
            <a:r>
              <a:rPr lang="en-GB" altLang="de-DE" b="1" dirty="0">
                <a:solidFill>
                  <a:schemeClr val="accent1"/>
                </a:solidFill>
              </a:rPr>
              <a:t>Aims</a:t>
            </a:r>
          </a:p>
          <a:p>
            <a:pPr marL="200025" indent="-200025">
              <a:spcBef>
                <a:spcPts val="600"/>
              </a:spcBef>
              <a:buFont typeface="Franklin Gothic Book" panose="020B0503020102020204" pitchFamily="34" charset="0"/>
              <a:buChar char="•"/>
            </a:pPr>
            <a:r>
              <a:rPr lang="en-GB" altLang="de-DE" dirty="0"/>
              <a:t>testing the </a:t>
            </a:r>
            <a:r>
              <a:rPr lang="en-GB" altLang="de-DE" dirty="0" err="1"/>
              <a:t>Granulometric</a:t>
            </a:r>
            <a:r>
              <a:rPr lang="en-GB" altLang="de-DE" dirty="0"/>
              <a:t> River Bed Improvement to counteract river bed degradation</a:t>
            </a:r>
          </a:p>
          <a:p>
            <a:pPr marL="200025" indent="-200025">
              <a:buFont typeface="Franklin Gothic Book" panose="020B0503020102020204" pitchFamily="34" charset="0"/>
              <a:buChar char="•"/>
            </a:pPr>
            <a:r>
              <a:rPr lang="en-GB" altLang="de-DE" dirty="0"/>
              <a:t>realizing all measures foreseen for the Danube east of Vienna </a:t>
            </a:r>
            <a:br>
              <a:rPr lang="en-GB" altLang="de-DE" dirty="0"/>
            </a:br>
            <a:r>
              <a:rPr lang="en-GB" altLang="de-DE" dirty="0"/>
              <a:t>in one stretch for the first time</a:t>
            </a:r>
          </a:p>
          <a:p>
            <a:pPr marL="200025" indent="-200025">
              <a:buFont typeface="Franklin Gothic Book" panose="020B0503020102020204" pitchFamily="34" charset="0"/>
              <a:buChar char="•"/>
            </a:pPr>
            <a:r>
              <a:rPr lang="en-GB" altLang="de-DE" dirty="0"/>
              <a:t>gaining experience and reducing technical and economical risks for future projects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GB" altLang="de-DE" sz="2100" dirty="0"/>
          </a:p>
        </p:txBody>
      </p:sp>
      <p:pic>
        <p:nvPicPr>
          <p:cNvPr id="14341" name="Picture 4" descr="en_tentea_beneficiaries_logo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225184"/>
            <a:ext cx="3675440" cy="450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703017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oliennummernplatzhalter 3"/>
          <p:cNvSpPr>
            <a:spLocks noGrp="1"/>
          </p:cNvSpPr>
          <p:nvPr>
            <p:ph type="sldNum" sz="quarter" idx="10"/>
          </p:nvPr>
        </p:nvSpPr>
        <p:spPr>
          <a:xfrm>
            <a:off x="8430261" y="6373527"/>
            <a:ext cx="755014" cy="123111"/>
          </a:xfrm>
          <a:noFill/>
        </p:spPr>
        <p:txBody>
          <a:bodyPr/>
          <a:lstStyle>
            <a:lvl1pPr eaLnBrk="0" hangingPunct="0">
              <a:spcBef>
                <a:spcPct val="20000"/>
              </a:spcBef>
              <a:buClr>
                <a:srgbClr val="1E3A7C"/>
              </a:buClr>
              <a:buChar char="•"/>
              <a:defRPr sz="2500">
                <a:solidFill>
                  <a:srgbClr val="1E3A6C"/>
                </a:solidFill>
                <a:latin typeface="Arial" charset="0"/>
              </a:defRPr>
            </a:lvl1pPr>
            <a:lvl2pPr marL="777988" indent="-299317" eaLnBrk="0" hangingPunct="0">
              <a:spcBef>
                <a:spcPct val="20000"/>
              </a:spcBef>
              <a:buClr>
                <a:srgbClr val="1E3A7C"/>
              </a:buClr>
              <a:buChar char="•"/>
              <a:defRPr sz="2500">
                <a:solidFill>
                  <a:srgbClr val="1E3A6C"/>
                </a:solidFill>
                <a:latin typeface="Arial" charset="0"/>
              </a:defRPr>
            </a:lvl2pPr>
            <a:lvl3pPr marL="1197270" indent="-238742" eaLnBrk="0" hangingPunct="0">
              <a:spcBef>
                <a:spcPct val="20000"/>
              </a:spcBef>
              <a:buClr>
                <a:srgbClr val="1E3A7C"/>
              </a:buClr>
              <a:buChar char="•"/>
              <a:defRPr>
                <a:solidFill>
                  <a:srgbClr val="1E3A6C"/>
                </a:solidFill>
                <a:latin typeface="Arial" charset="0"/>
              </a:defRPr>
            </a:lvl3pPr>
            <a:lvl4pPr marL="1675940" indent="-238742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4pPr>
            <a:lvl5pPr marL="2154610" indent="-238742" eaLnBrk="0" hangingPunct="0">
              <a:spcBef>
                <a:spcPct val="20000"/>
              </a:spcBef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5pPr>
            <a:lvl6pPr marL="2496687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6pPr>
            <a:lvl7pPr marL="2838764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7pPr>
            <a:lvl8pPr marL="3180841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8pPr>
            <a:lvl9pPr marL="3522918" indent="-238742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737A7C"/>
              </a:buClr>
              <a:buChar char="•"/>
              <a:defRPr sz="21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r>
              <a:rPr lang="de-DE" altLang="de-DE" sz="800" dirty="0">
                <a:solidFill>
                  <a:schemeClr val="tx1"/>
                </a:solidFill>
              </a:rPr>
              <a:t>© via </a:t>
            </a:r>
            <a:r>
              <a:rPr lang="de-DE" altLang="de-DE" sz="800" dirty="0" err="1">
                <a:solidFill>
                  <a:schemeClr val="tx1"/>
                </a:solidFill>
              </a:rPr>
              <a:t>donau</a:t>
            </a:r>
            <a:r>
              <a:rPr lang="de-DE" altLang="de-DE" sz="800" dirty="0">
                <a:solidFill>
                  <a:schemeClr val="tx1"/>
                </a:solidFill>
              </a:rPr>
              <a:t> I </a:t>
            </a:r>
            <a:fld id="{BDE73DC1-4356-47EC-8AF0-D377C16BEF04}" type="slidenum">
              <a:rPr lang="en-GB" altLang="de-DE" sz="800">
                <a:solidFill>
                  <a:schemeClr val="tx1"/>
                </a:solidFill>
              </a:rPr>
              <a:pPr eaLnBrk="1" hangingPunct="1">
                <a:spcBef>
                  <a:spcPct val="0"/>
                </a:spcBef>
                <a:buClrTx/>
                <a:buFontTx/>
                <a:buNone/>
              </a:pPr>
              <a:t>8</a:t>
            </a:fld>
            <a:endParaRPr lang="en-GB" altLang="de-DE" sz="800" dirty="0">
              <a:solidFill>
                <a:schemeClr val="tx1"/>
              </a:solidFill>
            </a:endParaRPr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>
          <a:xfrm>
            <a:off x="350818" y="719396"/>
            <a:ext cx="9358124" cy="371897"/>
          </a:xfrm>
        </p:spPr>
        <p:txBody>
          <a:bodyPr/>
          <a:lstStyle/>
          <a:p>
            <a:pPr eaLnBrk="1" hangingPunct="1"/>
            <a:r>
              <a:rPr lang="de-DE" altLang="de-DE" dirty="0" smtClean="0"/>
              <a:t>Pilot Project Bad Deutsch-Altenburg</a:t>
            </a:r>
            <a:endParaRPr lang="de-DE" altLang="de-DE" dirty="0"/>
          </a:p>
        </p:txBody>
      </p:sp>
      <p:grpSp>
        <p:nvGrpSpPr>
          <p:cNvPr id="2" name="Gruppieren 1"/>
          <p:cNvGrpSpPr/>
          <p:nvPr/>
        </p:nvGrpSpPr>
        <p:grpSpPr>
          <a:xfrm>
            <a:off x="223573" y="2613270"/>
            <a:ext cx="9434286" cy="3964215"/>
            <a:chOff x="223573" y="2162403"/>
            <a:chExt cx="9434286" cy="3964215"/>
          </a:xfrm>
        </p:grpSpPr>
        <p:pic>
          <p:nvPicPr>
            <p:cNvPr id="25604" name="Picture 3" descr="Lageplan_A_B_C_D_klein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8142" y="2162403"/>
              <a:ext cx="9409717" cy="36943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5609" name="Oval 24"/>
            <p:cNvSpPr>
              <a:spLocks noChangeArrowheads="1"/>
            </p:cNvSpPr>
            <p:nvPr/>
          </p:nvSpPr>
          <p:spPr bwMode="auto">
            <a:xfrm>
              <a:off x="2789748" y="2901724"/>
              <a:ext cx="164609" cy="15308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 anchor="ctr"/>
            <a:lstStyle>
              <a:lvl1pPr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>
                  <a:solidFill>
                    <a:srgbClr val="1E3A6C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de-AT" altLang="de-DE" sz="1000">
                  <a:solidFill>
                    <a:schemeClr val="tx1"/>
                  </a:solidFill>
                </a:rPr>
                <a:t>B</a:t>
              </a:r>
            </a:p>
          </p:txBody>
        </p:sp>
        <p:sp>
          <p:nvSpPr>
            <p:cNvPr id="25610" name="Oval 25"/>
            <p:cNvSpPr>
              <a:spLocks noChangeArrowheads="1"/>
            </p:cNvSpPr>
            <p:nvPr/>
          </p:nvSpPr>
          <p:spPr bwMode="auto">
            <a:xfrm>
              <a:off x="5190086" y="2968626"/>
              <a:ext cx="165837" cy="15194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 anchor="ctr"/>
            <a:lstStyle>
              <a:lvl1pPr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>
                  <a:solidFill>
                    <a:srgbClr val="1E3A6C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de-AT" altLang="de-DE" sz="1000">
                  <a:solidFill>
                    <a:schemeClr val="tx1"/>
                  </a:solidFill>
                </a:rPr>
                <a:t>B</a:t>
              </a:r>
            </a:p>
          </p:txBody>
        </p:sp>
        <p:sp>
          <p:nvSpPr>
            <p:cNvPr id="25611" name="Oval 26"/>
            <p:cNvSpPr>
              <a:spLocks noChangeArrowheads="1"/>
            </p:cNvSpPr>
            <p:nvPr/>
          </p:nvSpPr>
          <p:spPr bwMode="auto">
            <a:xfrm>
              <a:off x="789876" y="4425724"/>
              <a:ext cx="164609" cy="15308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 anchor="ctr"/>
            <a:lstStyle>
              <a:lvl1pPr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>
                  <a:solidFill>
                    <a:srgbClr val="1E3A6C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de-AT" altLang="de-DE" sz="1000">
                  <a:solidFill>
                    <a:schemeClr val="tx1"/>
                  </a:solidFill>
                </a:rPr>
                <a:t>B</a:t>
              </a:r>
            </a:p>
          </p:txBody>
        </p:sp>
        <p:sp>
          <p:nvSpPr>
            <p:cNvPr id="25612" name="Oval 27"/>
            <p:cNvSpPr>
              <a:spLocks noChangeArrowheads="1"/>
            </p:cNvSpPr>
            <p:nvPr/>
          </p:nvSpPr>
          <p:spPr bwMode="auto">
            <a:xfrm>
              <a:off x="4220860" y="3311072"/>
              <a:ext cx="164609" cy="15308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 anchor="ctr"/>
            <a:lstStyle>
              <a:lvl1pPr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>
                  <a:solidFill>
                    <a:srgbClr val="1E3A6C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de-AT" altLang="de-DE" sz="100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25613" name="Oval 28"/>
            <p:cNvSpPr>
              <a:spLocks noChangeArrowheads="1"/>
            </p:cNvSpPr>
            <p:nvPr/>
          </p:nvSpPr>
          <p:spPr bwMode="auto">
            <a:xfrm>
              <a:off x="5271162" y="3726090"/>
              <a:ext cx="164609" cy="15194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 anchor="ctr"/>
            <a:lstStyle>
              <a:lvl1pPr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>
                  <a:solidFill>
                    <a:srgbClr val="1E3A6C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de-AT" altLang="de-DE" sz="1000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25614" name="Oval 29"/>
            <p:cNvSpPr>
              <a:spLocks noChangeArrowheads="1"/>
            </p:cNvSpPr>
            <p:nvPr/>
          </p:nvSpPr>
          <p:spPr bwMode="auto">
            <a:xfrm>
              <a:off x="6717015" y="4154715"/>
              <a:ext cx="165837" cy="15194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 anchor="ctr"/>
            <a:lstStyle>
              <a:lvl1pPr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>
                  <a:solidFill>
                    <a:srgbClr val="1E3A6C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de-AT" altLang="de-DE" sz="1000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25615" name="Oval 30"/>
            <p:cNvSpPr>
              <a:spLocks noChangeArrowheads="1"/>
            </p:cNvSpPr>
            <p:nvPr/>
          </p:nvSpPr>
          <p:spPr bwMode="auto">
            <a:xfrm>
              <a:off x="4794534" y="2735036"/>
              <a:ext cx="165837" cy="15308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 anchor="ctr"/>
            <a:lstStyle>
              <a:lvl1pPr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>
                  <a:solidFill>
                    <a:srgbClr val="1E3A6C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de-AT" altLang="de-DE" sz="1000">
                  <a:solidFill>
                    <a:schemeClr val="tx1"/>
                  </a:solidFill>
                </a:rPr>
                <a:t>C</a:t>
              </a:r>
            </a:p>
          </p:txBody>
        </p:sp>
        <p:sp>
          <p:nvSpPr>
            <p:cNvPr id="25616" name="Oval 31"/>
            <p:cNvSpPr>
              <a:spLocks noChangeArrowheads="1"/>
            </p:cNvSpPr>
            <p:nvPr/>
          </p:nvSpPr>
          <p:spPr bwMode="auto">
            <a:xfrm>
              <a:off x="7231725" y="4628697"/>
              <a:ext cx="164609" cy="15308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 anchor="ctr"/>
            <a:lstStyle>
              <a:lvl1pPr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>
                  <a:solidFill>
                    <a:srgbClr val="1E3A6C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de-AT" altLang="de-DE" sz="1000">
                  <a:solidFill>
                    <a:schemeClr val="tx1"/>
                  </a:solidFill>
                </a:rPr>
                <a:t>D</a:t>
              </a:r>
            </a:p>
          </p:txBody>
        </p:sp>
        <p:sp>
          <p:nvSpPr>
            <p:cNvPr id="25617" name="Oval 32"/>
            <p:cNvSpPr>
              <a:spLocks noChangeArrowheads="1"/>
            </p:cNvSpPr>
            <p:nvPr/>
          </p:nvSpPr>
          <p:spPr bwMode="auto">
            <a:xfrm>
              <a:off x="7094141" y="4206876"/>
              <a:ext cx="164609" cy="151946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 anchor="ctr"/>
            <a:lstStyle>
              <a:lvl1pPr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>
                  <a:solidFill>
                    <a:srgbClr val="1E3A6C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de-AT" altLang="de-DE" sz="1000">
                  <a:solidFill>
                    <a:schemeClr val="tx1"/>
                  </a:solidFill>
                </a:rPr>
                <a:t>B</a:t>
              </a:r>
            </a:p>
          </p:txBody>
        </p:sp>
        <p:sp>
          <p:nvSpPr>
            <p:cNvPr id="25618" name="Text Box 33"/>
            <p:cNvSpPr txBox="1">
              <a:spLocks noChangeArrowheads="1"/>
            </p:cNvSpPr>
            <p:nvPr/>
          </p:nvSpPr>
          <p:spPr bwMode="auto">
            <a:xfrm>
              <a:off x="223573" y="5445125"/>
              <a:ext cx="7734538" cy="6814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>
                  <a:solidFill>
                    <a:srgbClr val="1E3A6C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de-DE" altLang="de-DE" sz="1900" b="1">
                  <a:solidFill>
                    <a:schemeClr val="tx1"/>
                  </a:solidFill>
                </a:rPr>
                <a:t>Project Area: </a:t>
              </a:r>
              <a:r>
                <a:rPr lang="en-US" altLang="de-DE" sz="1900">
                  <a:solidFill>
                    <a:schemeClr val="tx1"/>
                  </a:solidFill>
                </a:rPr>
                <a:t>approx. 3 km long stretch (stream-km 1887.5 – 1884.5)</a:t>
              </a:r>
              <a:endParaRPr lang="en-GB" altLang="de-DE" sz="1900" b="1">
                <a:solidFill>
                  <a:schemeClr val="tx1"/>
                </a:solidFill>
              </a:endParaRPr>
            </a:p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endParaRPr lang="de-AT" altLang="de-DE" sz="1900">
                <a:solidFill>
                  <a:schemeClr val="tx1"/>
                </a:solidFill>
              </a:endParaRPr>
            </a:p>
          </p:txBody>
        </p:sp>
        <p:sp>
          <p:nvSpPr>
            <p:cNvPr id="25619" name="Text Box 34"/>
            <p:cNvSpPr txBox="1">
              <a:spLocks noChangeArrowheads="1"/>
            </p:cNvSpPr>
            <p:nvPr/>
          </p:nvSpPr>
          <p:spPr bwMode="auto">
            <a:xfrm>
              <a:off x="1754188" y="4869090"/>
              <a:ext cx="2185968" cy="327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>
                  <a:solidFill>
                    <a:srgbClr val="1E3A6C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de-AT" altLang="de-DE" sz="1500">
                  <a:solidFill>
                    <a:schemeClr val="tx1"/>
                  </a:solidFill>
                </a:rPr>
                <a:t>Bad Deutsch-Altenburg</a:t>
              </a:r>
            </a:p>
          </p:txBody>
        </p:sp>
        <p:sp>
          <p:nvSpPr>
            <p:cNvPr id="25620" name="Text Box 35"/>
            <p:cNvSpPr txBox="1">
              <a:spLocks noChangeArrowheads="1"/>
            </p:cNvSpPr>
            <p:nvPr/>
          </p:nvSpPr>
          <p:spPr bwMode="auto">
            <a:xfrm>
              <a:off x="6201077" y="5013099"/>
              <a:ext cx="977304" cy="327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5782" tIns="47891" rIns="95782" bIns="47891"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 sz="3400">
                  <a:solidFill>
                    <a:srgbClr val="1E3A6C"/>
                  </a:solidFill>
                  <a:latin typeface="Arial" charset="0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1E3A7C"/>
                </a:buClr>
                <a:buChar char="•"/>
                <a:defRPr>
                  <a:solidFill>
                    <a:srgbClr val="1E3A6C"/>
                  </a:solidFill>
                  <a:latin typeface="Arial" charset="0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737A7C"/>
                </a:buClr>
                <a:buChar char="•"/>
                <a:defRPr sz="28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de-AT" altLang="de-DE" sz="1500">
                  <a:solidFill>
                    <a:schemeClr val="tx1"/>
                  </a:solidFill>
                </a:rPr>
                <a:t>Hainburg</a:t>
              </a:r>
            </a:p>
          </p:txBody>
        </p:sp>
      </p:grpSp>
      <p:grpSp>
        <p:nvGrpSpPr>
          <p:cNvPr id="3" name="Gruppieren 2"/>
          <p:cNvGrpSpPr/>
          <p:nvPr/>
        </p:nvGrpSpPr>
        <p:grpSpPr>
          <a:xfrm>
            <a:off x="271481" y="1277433"/>
            <a:ext cx="9386378" cy="1820189"/>
            <a:chOff x="265339" y="864054"/>
            <a:chExt cx="9386378" cy="1820189"/>
          </a:xfrm>
        </p:grpSpPr>
        <p:grpSp>
          <p:nvGrpSpPr>
            <p:cNvPr id="670724" name="Group 4"/>
            <p:cNvGrpSpPr>
              <a:grpSpLocks/>
            </p:cNvGrpSpPr>
            <p:nvPr/>
          </p:nvGrpSpPr>
          <p:grpSpPr bwMode="auto">
            <a:xfrm>
              <a:off x="7393876" y="866321"/>
              <a:ext cx="2257841" cy="1791391"/>
              <a:chOff x="4657" y="546"/>
              <a:chExt cx="1423" cy="1128"/>
            </a:xfrm>
          </p:grpSpPr>
          <p:grpSp>
            <p:nvGrpSpPr>
              <p:cNvPr id="25633" name="Group 5"/>
              <p:cNvGrpSpPr>
                <a:grpSpLocks/>
              </p:cNvGrpSpPr>
              <p:nvPr/>
            </p:nvGrpSpPr>
            <p:grpSpPr bwMode="auto">
              <a:xfrm>
                <a:off x="4657" y="546"/>
                <a:ext cx="1423" cy="1128"/>
                <a:chOff x="4657" y="546"/>
                <a:chExt cx="1423" cy="1128"/>
              </a:xfrm>
            </p:grpSpPr>
            <p:pic>
              <p:nvPicPr>
                <p:cNvPr id="25635" name="Picture 6" descr="pano_ausschnitt"/>
                <p:cNvPicPr>
                  <a:picLocks noChangeAspect="1" noChangeArrowheads="1"/>
                </p:cNvPicPr>
                <p:nvPr/>
              </p:nvPicPr>
              <p:blipFill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57" y="546"/>
                  <a:ext cx="1420" cy="1076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5636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4657" y="1325"/>
                  <a:ext cx="1423" cy="349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anchor="ctr"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lr>
                      <a:srgbClr val="1E3A7C"/>
                    </a:buClr>
                    <a:buChar char="•"/>
                    <a:defRPr sz="3400">
                      <a:solidFill>
                        <a:srgbClr val="1E3A6C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rgbClr val="1E3A7C"/>
                    </a:buClr>
                    <a:buChar char="•"/>
                    <a:defRPr sz="3400">
                      <a:solidFill>
                        <a:srgbClr val="1E3A6C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rgbClr val="1E3A7C"/>
                    </a:buClr>
                    <a:buChar char="•"/>
                    <a:defRPr>
                      <a:solidFill>
                        <a:srgbClr val="1E3A6C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ClrTx/>
                    <a:buFontTx/>
                    <a:buNone/>
                  </a:pPr>
                  <a:r>
                    <a:rPr lang="de-AT" altLang="de-DE" sz="1000" b="1" dirty="0" err="1">
                      <a:solidFill>
                        <a:schemeClr val="tx1"/>
                      </a:solidFill>
                    </a:rPr>
                    <a:t>Reconnection</a:t>
                  </a:r>
                  <a:r>
                    <a:rPr lang="de-AT" altLang="de-DE" sz="1000" b="1" dirty="0">
                      <a:solidFill>
                        <a:schemeClr val="tx1"/>
                      </a:solidFill>
                    </a:rPr>
                    <a:t> </a:t>
                  </a:r>
                  <a:r>
                    <a:rPr lang="de-AT" altLang="de-DE" sz="1000" b="1" dirty="0" err="1">
                      <a:solidFill>
                        <a:schemeClr val="tx1"/>
                      </a:solidFill>
                    </a:rPr>
                    <a:t>of</a:t>
                  </a:r>
                  <a:r>
                    <a:rPr lang="de-AT" altLang="de-DE" sz="1000" b="1" dirty="0">
                      <a:solidFill>
                        <a:schemeClr val="tx1"/>
                      </a:solidFill>
                    </a:rPr>
                    <a:t> </a:t>
                  </a:r>
                  <a:r>
                    <a:rPr lang="de-AT" altLang="de-DE" sz="1000" b="1" dirty="0" err="1">
                      <a:solidFill>
                        <a:schemeClr val="tx1"/>
                      </a:solidFill>
                    </a:rPr>
                    <a:t>the</a:t>
                  </a:r>
                  <a:r>
                    <a:rPr lang="de-AT" altLang="de-DE" sz="1000" b="1" dirty="0">
                      <a:solidFill>
                        <a:schemeClr val="tx1"/>
                      </a:solidFill>
                    </a:rPr>
                    <a:t> </a:t>
                  </a:r>
                  <a:r>
                    <a:rPr lang="de-AT" altLang="de-DE" sz="1000" b="1" dirty="0" err="1">
                      <a:solidFill>
                        <a:schemeClr val="tx1"/>
                      </a:solidFill>
                    </a:rPr>
                    <a:t>Johler</a:t>
                  </a:r>
                  <a:r>
                    <a:rPr lang="de-AT" altLang="de-DE" sz="1000" b="1" dirty="0">
                      <a:solidFill>
                        <a:schemeClr val="tx1"/>
                      </a:solidFill>
                    </a:rPr>
                    <a:t> Side Arm, 1,4 km </a:t>
                  </a:r>
                  <a:r>
                    <a:rPr lang="de-AT" altLang="de-DE" sz="1000" b="1" dirty="0" err="1">
                      <a:solidFill>
                        <a:schemeClr val="tx1"/>
                      </a:solidFill>
                    </a:rPr>
                    <a:t>long</a:t>
                  </a:r>
                  <a:r>
                    <a:rPr lang="de-AT" altLang="de-DE" sz="1000" b="1" dirty="0">
                      <a:solidFill>
                        <a:schemeClr val="tx1"/>
                      </a:solidFill>
                    </a:rPr>
                    <a:t>. </a:t>
                  </a:r>
                  <a:r>
                    <a:rPr lang="de-AT" altLang="de-DE" sz="1000" b="1" dirty="0" err="1" smtClean="0">
                      <a:solidFill>
                        <a:schemeClr val="tx1"/>
                      </a:solidFill>
                    </a:rPr>
                    <a:t>Discharge</a:t>
                  </a:r>
                  <a:r>
                    <a:rPr lang="de-AT" altLang="de-DE" sz="1000" b="1" dirty="0" smtClean="0">
                      <a:solidFill>
                        <a:schemeClr val="tx1"/>
                      </a:solidFill>
                    </a:rPr>
                    <a:t> </a:t>
                  </a:r>
                  <a:r>
                    <a:rPr lang="de-AT" altLang="de-DE" sz="1000" b="1" dirty="0" err="1" smtClean="0">
                      <a:solidFill>
                        <a:schemeClr val="tx1"/>
                      </a:solidFill>
                    </a:rPr>
                    <a:t>of</a:t>
                  </a:r>
                  <a:r>
                    <a:rPr lang="de-AT" altLang="de-DE" sz="1000" b="1" dirty="0" smtClean="0">
                      <a:solidFill>
                        <a:schemeClr val="tx1"/>
                      </a:solidFill>
                    </a:rPr>
                    <a:t/>
                  </a:r>
                  <a:br>
                    <a:rPr lang="de-AT" altLang="de-DE" sz="1000" b="1" dirty="0" smtClean="0">
                      <a:solidFill>
                        <a:schemeClr val="tx1"/>
                      </a:solidFill>
                    </a:rPr>
                  </a:br>
                  <a:r>
                    <a:rPr lang="de-AT" altLang="de-DE" sz="1000" b="1" dirty="0" smtClean="0">
                      <a:solidFill>
                        <a:schemeClr val="tx1"/>
                      </a:solidFill>
                    </a:rPr>
                    <a:t>10 </a:t>
                  </a:r>
                  <a:r>
                    <a:rPr lang="de-AT" altLang="de-DE" sz="1000" b="1" dirty="0">
                      <a:solidFill>
                        <a:schemeClr val="tx1"/>
                      </a:solidFill>
                    </a:rPr>
                    <a:t>m³/s at </a:t>
                  </a:r>
                  <a:r>
                    <a:rPr lang="de-AT" altLang="de-DE" sz="1000" b="1" dirty="0" err="1">
                      <a:solidFill>
                        <a:schemeClr val="tx1"/>
                      </a:solidFill>
                    </a:rPr>
                    <a:t>low</a:t>
                  </a:r>
                  <a:r>
                    <a:rPr lang="de-AT" altLang="de-DE" sz="1000" b="1" dirty="0">
                      <a:solidFill>
                        <a:schemeClr val="tx1"/>
                      </a:solidFill>
                    </a:rPr>
                    <a:t> </a:t>
                  </a:r>
                  <a:r>
                    <a:rPr lang="de-AT" altLang="de-DE" sz="1000" b="1" dirty="0" err="1">
                      <a:solidFill>
                        <a:schemeClr val="tx1"/>
                      </a:solidFill>
                    </a:rPr>
                    <a:t>water</a:t>
                  </a:r>
                  <a:endParaRPr lang="de-AT" altLang="de-DE" sz="1000" b="1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5634" name="Oval 8"/>
              <p:cNvSpPr>
                <a:spLocks noChangeArrowheads="1"/>
              </p:cNvSpPr>
              <p:nvPr/>
            </p:nvSpPr>
            <p:spPr bwMode="auto">
              <a:xfrm>
                <a:off x="5942" y="570"/>
                <a:ext cx="104" cy="9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lr>
                    <a:srgbClr val="1E3A7C"/>
                  </a:buClr>
                  <a:buChar char="•"/>
                  <a:defRPr sz="3400">
                    <a:solidFill>
                      <a:srgbClr val="1E3A6C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1E3A7C"/>
                  </a:buClr>
                  <a:buChar char="•"/>
                  <a:defRPr sz="3400">
                    <a:solidFill>
                      <a:srgbClr val="1E3A6C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1E3A7C"/>
                  </a:buClr>
                  <a:buChar char="•"/>
                  <a:defRPr>
                    <a:solidFill>
                      <a:srgbClr val="1E3A6C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737A7C"/>
                  </a:buClr>
                  <a:buChar char="•"/>
                  <a:defRPr sz="28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737A7C"/>
                  </a:buClr>
                  <a:buChar char="•"/>
                  <a:defRPr sz="28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37A7C"/>
                  </a:buClr>
                  <a:buChar char="•"/>
                  <a:defRPr sz="28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37A7C"/>
                  </a:buClr>
                  <a:buChar char="•"/>
                  <a:defRPr sz="28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37A7C"/>
                  </a:buClr>
                  <a:buChar char="•"/>
                  <a:defRPr sz="28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37A7C"/>
                  </a:buClr>
                  <a:buChar char="•"/>
                  <a:defRPr sz="28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de-AT" altLang="de-DE" sz="1000">
                    <a:solidFill>
                      <a:schemeClr val="tx1"/>
                    </a:solidFill>
                  </a:rPr>
                  <a:t>D</a:t>
                </a:r>
              </a:p>
            </p:txBody>
          </p:sp>
        </p:grpSp>
        <p:grpSp>
          <p:nvGrpSpPr>
            <p:cNvPr id="25606" name="Group 9"/>
            <p:cNvGrpSpPr>
              <a:grpSpLocks/>
            </p:cNvGrpSpPr>
            <p:nvPr/>
          </p:nvGrpSpPr>
          <p:grpSpPr bwMode="auto">
            <a:xfrm>
              <a:off x="5020564" y="871992"/>
              <a:ext cx="2262754" cy="1812224"/>
              <a:chOff x="3144" y="549"/>
              <a:chExt cx="1426" cy="1142"/>
            </a:xfrm>
          </p:grpSpPr>
          <p:grpSp>
            <p:nvGrpSpPr>
              <p:cNvPr id="25629" name="Group 10"/>
              <p:cNvGrpSpPr>
                <a:grpSpLocks/>
              </p:cNvGrpSpPr>
              <p:nvPr/>
            </p:nvGrpSpPr>
            <p:grpSpPr bwMode="auto">
              <a:xfrm>
                <a:off x="3144" y="549"/>
                <a:ext cx="1426" cy="1142"/>
                <a:chOff x="3144" y="549"/>
                <a:chExt cx="1426" cy="1142"/>
              </a:xfrm>
            </p:grpSpPr>
            <p:pic>
              <p:nvPicPr>
                <p:cNvPr id="25631" name="Picture 11" descr="IMG_0462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146" y="549"/>
                  <a:ext cx="1423" cy="108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5632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3144" y="1342"/>
                  <a:ext cx="1426" cy="34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lr>
                      <a:srgbClr val="1E3A7C"/>
                    </a:buClr>
                    <a:buChar char="•"/>
                    <a:defRPr sz="3400">
                      <a:solidFill>
                        <a:srgbClr val="1E3A6C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rgbClr val="1E3A7C"/>
                    </a:buClr>
                    <a:buChar char="•"/>
                    <a:defRPr sz="3400">
                      <a:solidFill>
                        <a:srgbClr val="1E3A6C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rgbClr val="1E3A7C"/>
                    </a:buClr>
                    <a:buChar char="•"/>
                    <a:defRPr>
                      <a:solidFill>
                        <a:srgbClr val="1E3A6C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ClrTx/>
                    <a:buFontTx/>
                    <a:buNone/>
                  </a:pPr>
                  <a:r>
                    <a:rPr lang="en-US" altLang="de-DE" sz="1000" b="1" dirty="0">
                      <a:solidFill>
                        <a:schemeClr val="tx1"/>
                      </a:solidFill>
                    </a:rPr>
                    <a:t>River Bank Restoration - removal of 1,2 km stone amour along the river bank</a:t>
                  </a:r>
                  <a:r>
                    <a:rPr lang="de-AT" altLang="de-DE" sz="1000" b="1" dirty="0">
                      <a:solidFill>
                        <a:schemeClr val="tx1"/>
                      </a:solidFill>
                    </a:rPr>
                    <a:t>               </a:t>
                  </a:r>
                </a:p>
              </p:txBody>
            </p:sp>
          </p:grpSp>
          <p:sp>
            <p:nvSpPr>
              <p:cNvPr id="25630" name="Oval 13"/>
              <p:cNvSpPr>
                <a:spLocks noChangeArrowheads="1"/>
              </p:cNvSpPr>
              <p:nvPr/>
            </p:nvSpPr>
            <p:spPr bwMode="auto">
              <a:xfrm>
                <a:off x="4404" y="575"/>
                <a:ext cx="104" cy="9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lr>
                    <a:srgbClr val="1E3A7C"/>
                  </a:buClr>
                  <a:buChar char="•"/>
                  <a:defRPr sz="3400">
                    <a:solidFill>
                      <a:srgbClr val="1E3A6C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1E3A7C"/>
                  </a:buClr>
                  <a:buChar char="•"/>
                  <a:defRPr sz="3400">
                    <a:solidFill>
                      <a:srgbClr val="1E3A6C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1E3A7C"/>
                  </a:buClr>
                  <a:buChar char="•"/>
                  <a:defRPr>
                    <a:solidFill>
                      <a:srgbClr val="1E3A6C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737A7C"/>
                  </a:buClr>
                  <a:buChar char="•"/>
                  <a:defRPr sz="28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737A7C"/>
                  </a:buClr>
                  <a:buChar char="•"/>
                  <a:defRPr sz="28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37A7C"/>
                  </a:buClr>
                  <a:buChar char="•"/>
                  <a:defRPr sz="28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37A7C"/>
                  </a:buClr>
                  <a:buChar char="•"/>
                  <a:defRPr sz="28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37A7C"/>
                  </a:buClr>
                  <a:buChar char="•"/>
                  <a:defRPr sz="28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37A7C"/>
                  </a:buClr>
                  <a:buChar char="•"/>
                  <a:defRPr sz="28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de-AT" altLang="de-DE" sz="1000">
                    <a:solidFill>
                      <a:schemeClr val="tx1"/>
                    </a:solidFill>
                  </a:rPr>
                  <a:t>C</a:t>
                </a:r>
              </a:p>
            </p:txBody>
          </p:sp>
        </p:grpSp>
        <p:grpSp>
          <p:nvGrpSpPr>
            <p:cNvPr id="25607" name="Group 14"/>
            <p:cNvGrpSpPr>
              <a:grpSpLocks/>
            </p:cNvGrpSpPr>
            <p:nvPr/>
          </p:nvGrpSpPr>
          <p:grpSpPr bwMode="auto">
            <a:xfrm>
              <a:off x="2649708" y="866322"/>
              <a:ext cx="2277496" cy="1817921"/>
              <a:chOff x="1645" y="546"/>
              <a:chExt cx="1435" cy="1145"/>
            </a:xfrm>
          </p:grpSpPr>
          <p:grpSp>
            <p:nvGrpSpPr>
              <p:cNvPr id="25625" name="Group 15"/>
              <p:cNvGrpSpPr>
                <a:grpSpLocks/>
              </p:cNvGrpSpPr>
              <p:nvPr/>
            </p:nvGrpSpPr>
            <p:grpSpPr bwMode="auto">
              <a:xfrm>
                <a:off x="1645" y="546"/>
                <a:ext cx="1435" cy="1145"/>
                <a:chOff x="1645" y="546"/>
                <a:chExt cx="1435" cy="1145"/>
              </a:xfrm>
            </p:grpSpPr>
            <p:pic>
              <p:nvPicPr>
                <p:cNvPr id="25627" name="Picture 16" descr="080924_buhne_neu"/>
                <p:cNvPicPr>
                  <a:picLocks noChangeAspect="1" noChangeArrowheads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52" y="546"/>
                  <a:ext cx="1428" cy="10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5628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1645" y="1342"/>
                  <a:ext cx="1435" cy="34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lr>
                      <a:srgbClr val="1E3A7C"/>
                    </a:buClr>
                    <a:buChar char="•"/>
                    <a:defRPr sz="3400">
                      <a:solidFill>
                        <a:srgbClr val="1E3A6C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rgbClr val="1E3A7C"/>
                    </a:buClr>
                    <a:buChar char="•"/>
                    <a:defRPr sz="3400">
                      <a:solidFill>
                        <a:srgbClr val="1E3A6C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rgbClr val="1E3A7C"/>
                    </a:buClr>
                    <a:buChar char="•"/>
                    <a:defRPr>
                      <a:solidFill>
                        <a:srgbClr val="1E3A6C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ClrTx/>
                    <a:buFontTx/>
                    <a:buNone/>
                  </a:pPr>
                  <a:r>
                    <a:rPr lang="de-AT" altLang="de-DE" sz="1000" b="1" dirty="0" err="1">
                      <a:solidFill>
                        <a:schemeClr val="tx1"/>
                      </a:solidFill>
                    </a:rPr>
                    <a:t>Optimization</a:t>
                  </a:r>
                  <a:r>
                    <a:rPr lang="de-AT" altLang="de-DE" sz="1000" b="1" dirty="0">
                      <a:solidFill>
                        <a:schemeClr val="tx1"/>
                      </a:solidFill>
                    </a:rPr>
                    <a:t> </a:t>
                  </a:r>
                  <a:r>
                    <a:rPr lang="de-AT" altLang="de-DE" sz="1000" b="1" dirty="0" err="1">
                      <a:solidFill>
                        <a:schemeClr val="tx1"/>
                      </a:solidFill>
                    </a:rPr>
                    <a:t>of</a:t>
                  </a:r>
                  <a:r>
                    <a:rPr lang="de-AT" altLang="de-DE" sz="1000" b="1" dirty="0">
                      <a:solidFill>
                        <a:schemeClr val="tx1"/>
                      </a:solidFill>
                    </a:rPr>
                    <a:t> </a:t>
                  </a:r>
                  <a:r>
                    <a:rPr lang="de-AT" altLang="de-DE" sz="1000" b="1" dirty="0" err="1">
                      <a:solidFill>
                        <a:schemeClr val="tx1"/>
                      </a:solidFill>
                    </a:rPr>
                    <a:t>Groynes</a:t>
                  </a:r>
                  <a:r>
                    <a:rPr lang="de-AT" altLang="de-DE" sz="1000" b="1" dirty="0">
                      <a:solidFill>
                        <a:schemeClr val="tx1"/>
                      </a:solidFill>
                    </a:rPr>
                    <a:t> – </a:t>
                  </a:r>
                  <a:r>
                    <a:rPr lang="de-AT" altLang="de-DE" sz="1000" b="1" dirty="0" err="1">
                      <a:solidFill>
                        <a:schemeClr val="tx1"/>
                      </a:solidFill>
                    </a:rPr>
                    <a:t>new</a:t>
                  </a:r>
                  <a:r>
                    <a:rPr lang="de-AT" altLang="de-DE" sz="1000" b="1" dirty="0">
                      <a:solidFill>
                        <a:schemeClr val="tx1"/>
                      </a:solidFill>
                    </a:rPr>
                    <a:t> </a:t>
                  </a:r>
                  <a:r>
                    <a:rPr lang="de-AT" altLang="de-DE" sz="1000" b="1" dirty="0" err="1">
                      <a:solidFill>
                        <a:schemeClr val="tx1"/>
                      </a:solidFill>
                    </a:rPr>
                    <a:t>location</a:t>
                  </a:r>
                  <a:r>
                    <a:rPr lang="de-AT" altLang="de-DE" sz="1000" b="1" dirty="0">
                      <a:solidFill>
                        <a:schemeClr val="tx1"/>
                      </a:solidFill>
                    </a:rPr>
                    <a:t> </a:t>
                  </a:r>
                  <a:r>
                    <a:rPr lang="de-AT" altLang="de-DE" sz="1000" b="1" dirty="0" err="1">
                      <a:solidFill>
                        <a:schemeClr val="tx1"/>
                      </a:solidFill>
                    </a:rPr>
                    <a:t>and</a:t>
                  </a:r>
                  <a:r>
                    <a:rPr lang="de-AT" altLang="de-DE" sz="1000" b="1" dirty="0">
                      <a:solidFill>
                        <a:schemeClr val="tx1"/>
                      </a:solidFill>
                    </a:rPr>
                    <a:t> </a:t>
                  </a:r>
                  <a:r>
                    <a:rPr lang="de-AT" altLang="de-DE" sz="1000" b="1" dirty="0" err="1">
                      <a:solidFill>
                        <a:schemeClr val="tx1"/>
                      </a:solidFill>
                    </a:rPr>
                    <a:t>new</a:t>
                  </a:r>
                  <a:r>
                    <a:rPr lang="de-AT" altLang="de-DE" sz="1000" b="1" dirty="0">
                      <a:solidFill>
                        <a:schemeClr val="tx1"/>
                      </a:solidFill>
                    </a:rPr>
                    <a:t> </a:t>
                  </a:r>
                  <a:r>
                    <a:rPr lang="de-AT" altLang="de-DE" sz="1000" b="1" dirty="0" err="1">
                      <a:solidFill>
                        <a:schemeClr val="tx1"/>
                      </a:solidFill>
                    </a:rPr>
                    <a:t>shapes</a:t>
                  </a:r>
                  <a:r>
                    <a:rPr lang="de-AT" altLang="de-DE" sz="1000" b="1" dirty="0">
                      <a:solidFill>
                        <a:schemeClr val="tx1"/>
                      </a:solidFill>
                    </a:rPr>
                    <a:t/>
                  </a:r>
                  <a:br>
                    <a:rPr lang="de-AT" altLang="de-DE" sz="1000" b="1" dirty="0">
                      <a:solidFill>
                        <a:schemeClr val="tx1"/>
                      </a:solidFill>
                    </a:rPr>
                  </a:br>
                  <a:r>
                    <a:rPr lang="de-AT" altLang="de-DE" sz="1000" b="1" dirty="0">
                      <a:solidFill>
                        <a:schemeClr val="tx1"/>
                      </a:solidFill>
                    </a:rPr>
                    <a:t> -19 </a:t>
                  </a:r>
                  <a:r>
                    <a:rPr lang="de-AT" altLang="de-DE" sz="1000" b="1" dirty="0" err="1">
                      <a:solidFill>
                        <a:schemeClr val="tx1"/>
                      </a:solidFill>
                    </a:rPr>
                    <a:t>old</a:t>
                  </a:r>
                  <a:r>
                    <a:rPr lang="de-AT" altLang="de-DE" sz="1000" b="1" dirty="0">
                      <a:solidFill>
                        <a:schemeClr val="tx1"/>
                      </a:solidFill>
                    </a:rPr>
                    <a:t> +10 </a:t>
                  </a:r>
                  <a:r>
                    <a:rPr lang="de-AT" altLang="de-DE" sz="1000" b="1" dirty="0" err="1">
                      <a:solidFill>
                        <a:schemeClr val="tx1"/>
                      </a:solidFill>
                    </a:rPr>
                    <a:t>new</a:t>
                  </a:r>
                  <a:r>
                    <a:rPr lang="de-AT" altLang="de-DE" sz="1000" b="1" dirty="0">
                      <a:solidFill>
                        <a:schemeClr val="tx1"/>
                      </a:solidFill>
                    </a:rPr>
                    <a:t> </a:t>
                  </a:r>
                  <a:r>
                    <a:rPr lang="de-AT" altLang="de-DE" sz="1000" b="1" dirty="0" err="1">
                      <a:solidFill>
                        <a:schemeClr val="tx1"/>
                      </a:solidFill>
                    </a:rPr>
                    <a:t>groynes</a:t>
                  </a:r>
                  <a:endParaRPr lang="de-AT" altLang="de-DE" sz="1000" b="1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5626" name="Oval 18"/>
              <p:cNvSpPr>
                <a:spLocks noChangeArrowheads="1"/>
              </p:cNvSpPr>
              <p:nvPr/>
            </p:nvSpPr>
            <p:spPr bwMode="auto">
              <a:xfrm>
                <a:off x="2925" y="596"/>
                <a:ext cx="104" cy="9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lr>
                    <a:srgbClr val="1E3A7C"/>
                  </a:buClr>
                  <a:buChar char="•"/>
                  <a:defRPr sz="3400">
                    <a:solidFill>
                      <a:srgbClr val="1E3A6C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1E3A7C"/>
                  </a:buClr>
                  <a:buChar char="•"/>
                  <a:defRPr sz="3400">
                    <a:solidFill>
                      <a:srgbClr val="1E3A6C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1E3A7C"/>
                  </a:buClr>
                  <a:buChar char="•"/>
                  <a:defRPr>
                    <a:solidFill>
                      <a:srgbClr val="1E3A6C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737A7C"/>
                  </a:buClr>
                  <a:buChar char="•"/>
                  <a:defRPr sz="28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737A7C"/>
                  </a:buClr>
                  <a:buChar char="•"/>
                  <a:defRPr sz="28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37A7C"/>
                  </a:buClr>
                  <a:buChar char="•"/>
                  <a:defRPr sz="28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37A7C"/>
                  </a:buClr>
                  <a:buChar char="•"/>
                  <a:defRPr sz="28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37A7C"/>
                  </a:buClr>
                  <a:buChar char="•"/>
                  <a:defRPr sz="28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37A7C"/>
                  </a:buClr>
                  <a:buChar char="•"/>
                  <a:defRPr sz="28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de-AT" altLang="de-DE" sz="1000">
                    <a:solidFill>
                      <a:schemeClr val="tx1"/>
                    </a:solidFill>
                  </a:rPr>
                  <a:t>B</a:t>
                </a:r>
              </a:p>
            </p:txBody>
          </p:sp>
        </p:grpSp>
        <p:grpSp>
          <p:nvGrpSpPr>
            <p:cNvPr id="25608" name="Group 19"/>
            <p:cNvGrpSpPr>
              <a:grpSpLocks/>
            </p:cNvGrpSpPr>
            <p:nvPr/>
          </p:nvGrpSpPr>
          <p:grpSpPr bwMode="auto">
            <a:xfrm>
              <a:off x="265339" y="864054"/>
              <a:ext cx="2271354" cy="1820162"/>
              <a:chOff x="167" y="544"/>
              <a:chExt cx="1431" cy="1147"/>
            </a:xfrm>
          </p:grpSpPr>
          <p:grpSp>
            <p:nvGrpSpPr>
              <p:cNvPr id="25621" name="Group 20"/>
              <p:cNvGrpSpPr>
                <a:grpSpLocks/>
              </p:cNvGrpSpPr>
              <p:nvPr/>
            </p:nvGrpSpPr>
            <p:grpSpPr bwMode="auto">
              <a:xfrm>
                <a:off x="167" y="544"/>
                <a:ext cx="1431" cy="1147"/>
                <a:chOff x="167" y="544"/>
                <a:chExt cx="1431" cy="1147"/>
              </a:xfrm>
            </p:grpSpPr>
            <p:pic>
              <p:nvPicPr>
                <p:cNvPr id="25623" name="Picture 21" descr="FR_GeschiebezugabeUW"/>
                <p:cNvPicPr>
                  <a:picLocks noChangeAspect="1" noChangeArrowheads="1"/>
                </p:cNvPicPr>
                <p:nvPr/>
              </p:nvPicPr>
              <p:blipFill>
                <a:blip r:embed="rId7">
                  <a:lum bright="10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67" y="544"/>
                  <a:ext cx="1431" cy="108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5624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169" y="1342"/>
                  <a:ext cx="1429" cy="34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spcBef>
                      <a:spcPct val="20000"/>
                    </a:spcBef>
                    <a:buClr>
                      <a:srgbClr val="1E3A7C"/>
                    </a:buClr>
                    <a:buChar char="•"/>
                    <a:defRPr sz="3400">
                      <a:solidFill>
                        <a:srgbClr val="1E3A6C"/>
                      </a:solidFill>
                      <a:latin typeface="Arial" charset="0"/>
                    </a:defRPr>
                  </a:lvl1pPr>
                  <a:lvl2pPr marL="742950" indent="-285750" eaLnBrk="0" hangingPunct="0">
                    <a:spcBef>
                      <a:spcPct val="20000"/>
                    </a:spcBef>
                    <a:buClr>
                      <a:srgbClr val="1E3A7C"/>
                    </a:buClr>
                    <a:buChar char="•"/>
                    <a:defRPr sz="3400">
                      <a:solidFill>
                        <a:srgbClr val="1E3A6C"/>
                      </a:solidFill>
                      <a:latin typeface="Arial" charset="0"/>
                    </a:defRPr>
                  </a:lvl2pPr>
                  <a:lvl3pPr marL="1143000" indent="-228600" eaLnBrk="0" hangingPunct="0">
                    <a:spcBef>
                      <a:spcPct val="20000"/>
                    </a:spcBef>
                    <a:buClr>
                      <a:srgbClr val="1E3A7C"/>
                    </a:buClr>
                    <a:buChar char="•"/>
                    <a:defRPr>
                      <a:solidFill>
                        <a:srgbClr val="1E3A6C"/>
                      </a:solidFill>
                      <a:latin typeface="Arial" charset="0"/>
                    </a:defRPr>
                  </a:lvl3pPr>
                  <a:lvl4pPr marL="1600200" indent="-228600" eaLnBrk="0" hangingPunct="0">
                    <a:spcBef>
                      <a:spcPct val="20000"/>
                    </a:spcBef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4pPr>
                  <a:lvl5pPr marL="2057400" indent="-228600" eaLnBrk="0" hangingPunct="0">
                    <a:spcBef>
                      <a:spcPct val="20000"/>
                    </a:spcBef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lr>
                      <a:srgbClr val="737A7C"/>
                    </a:buClr>
                    <a:buChar char="•"/>
                    <a:defRPr sz="2800">
                      <a:solidFill>
                        <a:schemeClr val="tx1"/>
                      </a:solidFill>
                      <a:latin typeface="Arial" charset="0"/>
                    </a:defRPr>
                  </a:lvl9pPr>
                </a:lstStyle>
                <a:p>
                  <a:pPr eaLnBrk="1" hangingPunct="1">
                    <a:spcBef>
                      <a:spcPct val="50000"/>
                    </a:spcBef>
                    <a:buClrTx/>
                    <a:buFontTx/>
                    <a:buNone/>
                  </a:pPr>
                  <a:r>
                    <a:rPr lang="de-AT" altLang="de-DE" sz="1000" b="1" dirty="0" err="1">
                      <a:solidFill>
                        <a:schemeClr val="tx1"/>
                      </a:solidFill>
                    </a:rPr>
                    <a:t>Granulometric</a:t>
                  </a:r>
                  <a:r>
                    <a:rPr lang="de-AT" altLang="de-DE" sz="1000" b="1" dirty="0">
                      <a:solidFill>
                        <a:schemeClr val="tx1"/>
                      </a:solidFill>
                    </a:rPr>
                    <a:t> River </a:t>
                  </a:r>
                  <a:r>
                    <a:rPr lang="de-AT" altLang="de-DE" sz="1000" b="1" dirty="0" err="1">
                      <a:solidFill>
                        <a:schemeClr val="tx1"/>
                      </a:solidFill>
                    </a:rPr>
                    <a:t>Bed</a:t>
                  </a:r>
                  <a:r>
                    <a:rPr lang="de-AT" altLang="de-DE" sz="1000" b="1" dirty="0">
                      <a:solidFill>
                        <a:schemeClr val="tx1"/>
                      </a:solidFill>
                    </a:rPr>
                    <a:t> </a:t>
                  </a:r>
                  <a:r>
                    <a:rPr lang="de-AT" altLang="de-DE" sz="1000" b="1" dirty="0" err="1" smtClean="0">
                      <a:solidFill>
                        <a:schemeClr val="tx1"/>
                      </a:solidFill>
                    </a:rPr>
                    <a:t>Improvement</a:t>
                  </a:r>
                  <a:r>
                    <a:rPr lang="de-AT" altLang="de-DE" sz="1000" b="1" dirty="0" smtClean="0">
                      <a:solidFill>
                        <a:schemeClr val="tx1"/>
                      </a:solidFill>
                    </a:rPr>
                    <a:t>. </a:t>
                  </a:r>
                  <a:r>
                    <a:rPr lang="de-AT" altLang="de-DE" sz="1000" b="1" dirty="0" err="1" smtClean="0">
                      <a:solidFill>
                        <a:schemeClr val="tx1"/>
                      </a:solidFill>
                    </a:rPr>
                    <a:t>Approx</a:t>
                  </a:r>
                  <a:r>
                    <a:rPr lang="de-AT" altLang="de-DE" sz="1000" b="1" dirty="0" smtClean="0">
                      <a:solidFill>
                        <a:schemeClr val="tx1"/>
                      </a:solidFill>
                    </a:rPr>
                    <a:t>. 120.000 m³</a:t>
                  </a:r>
                  <a:br>
                    <a:rPr lang="de-AT" altLang="de-DE" sz="1000" b="1" dirty="0" smtClean="0">
                      <a:solidFill>
                        <a:schemeClr val="tx1"/>
                      </a:solidFill>
                    </a:rPr>
                  </a:br>
                  <a:r>
                    <a:rPr lang="de-AT" altLang="de-DE" sz="1000" b="1" dirty="0" err="1" smtClean="0">
                      <a:solidFill>
                        <a:schemeClr val="tx1"/>
                      </a:solidFill>
                    </a:rPr>
                    <a:t>of</a:t>
                  </a:r>
                  <a:r>
                    <a:rPr lang="de-AT" altLang="de-DE" sz="1000" b="1" dirty="0" smtClean="0">
                      <a:solidFill>
                        <a:schemeClr val="tx1"/>
                      </a:solidFill>
                    </a:rPr>
                    <a:t> </a:t>
                  </a:r>
                  <a:r>
                    <a:rPr lang="de-AT" altLang="de-DE" sz="1000" b="1" dirty="0" err="1" smtClean="0">
                      <a:solidFill>
                        <a:schemeClr val="tx1"/>
                      </a:solidFill>
                    </a:rPr>
                    <a:t>coarse</a:t>
                  </a:r>
                  <a:r>
                    <a:rPr lang="de-AT" altLang="de-DE" sz="1000" b="1" dirty="0" smtClean="0">
                      <a:solidFill>
                        <a:schemeClr val="tx1"/>
                      </a:solidFill>
                    </a:rPr>
                    <a:t> </a:t>
                  </a:r>
                  <a:r>
                    <a:rPr lang="de-AT" altLang="de-DE" sz="1000" b="1" dirty="0" err="1" smtClean="0">
                      <a:solidFill>
                        <a:schemeClr val="tx1"/>
                      </a:solidFill>
                    </a:rPr>
                    <a:t>gravel</a:t>
                  </a:r>
                  <a:endParaRPr lang="de-AT" altLang="de-DE" sz="1000" b="1" dirty="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5622" name="Oval 23"/>
              <p:cNvSpPr>
                <a:spLocks noChangeArrowheads="1"/>
              </p:cNvSpPr>
              <p:nvPr/>
            </p:nvSpPr>
            <p:spPr bwMode="auto">
              <a:xfrm>
                <a:off x="1449" y="568"/>
                <a:ext cx="104" cy="96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Clr>
                    <a:srgbClr val="1E3A7C"/>
                  </a:buClr>
                  <a:buChar char="•"/>
                  <a:defRPr sz="3400">
                    <a:solidFill>
                      <a:srgbClr val="1E3A6C"/>
                    </a:solidFill>
                    <a:latin typeface="Arial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Clr>
                    <a:srgbClr val="1E3A7C"/>
                  </a:buClr>
                  <a:buChar char="•"/>
                  <a:defRPr sz="3400">
                    <a:solidFill>
                      <a:srgbClr val="1E3A6C"/>
                    </a:solidFill>
                    <a:latin typeface="Arial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Clr>
                    <a:srgbClr val="1E3A7C"/>
                  </a:buClr>
                  <a:buChar char="•"/>
                  <a:defRPr>
                    <a:solidFill>
                      <a:srgbClr val="1E3A6C"/>
                    </a:solidFill>
                    <a:latin typeface="Arial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Clr>
                    <a:srgbClr val="737A7C"/>
                  </a:buClr>
                  <a:buChar char="•"/>
                  <a:defRPr sz="2800">
                    <a:solidFill>
                      <a:schemeClr val="tx1"/>
                    </a:solidFill>
                    <a:latin typeface="Arial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Clr>
                    <a:srgbClr val="737A7C"/>
                  </a:buClr>
                  <a:buChar char="•"/>
                  <a:defRPr sz="2800">
                    <a:solidFill>
                      <a:schemeClr val="tx1"/>
                    </a:solidFill>
                    <a:latin typeface="Arial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37A7C"/>
                  </a:buClr>
                  <a:buChar char="•"/>
                  <a:defRPr sz="2800">
                    <a:solidFill>
                      <a:schemeClr val="tx1"/>
                    </a:solidFill>
                    <a:latin typeface="Arial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37A7C"/>
                  </a:buClr>
                  <a:buChar char="•"/>
                  <a:defRPr sz="2800">
                    <a:solidFill>
                      <a:schemeClr val="tx1"/>
                    </a:solidFill>
                    <a:latin typeface="Arial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37A7C"/>
                  </a:buClr>
                  <a:buChar char="•"/>
                  <a:defRPr sz="2800">
                    <a:solidFill>
                      <a:schemeClr val="tx1"/>
                    </a:solidFill>
                    <a:latin typeface="Arial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lr>
                    <a:srgbClr val="737A7C"/>
                  </a:buClr>
                  <a:buChar char="•"/>
                  <a:defRPr sz="2800">
                    <a:solidFill>
                      <a:schemeClr val="tx1"/>
                    </a:solidFill>
                    <a:latin typeface="Arial" charset="0"/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ClrTx/>
                  <a:buFontTx/>
                  <a:buNone/>
                </a:pPr>
                <a:r>
                  <a:rPr lang="de-AT" altLang="de-DE" sz="1000">
                    <a:solidFill>
                      <a:schemeClr val="tx1"/>
                    </a:solidFill>
                  </a:rPr>
                  <a:t>A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199404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814029"/>
            <a:ext cx="7019925" cy="371897"/>
          </a:xfrm>
        </p:spPr>
        <p:txBody>
          <a:bodyPr/>
          <a:lstStyle/>
          <a:p>
            <a:r>
              <a:rPr lang="de-AT" dirty="0" err="1" smtClean="0"/>
              <a:t>Some</a:t>
            </a:r>
            <a:r>
              <a:rPr lang="de-AT" dirty="0" smtClean="0"/>
              <a:t> </a:t>
            </a:r>
            <a:r>
              <a:rPr lang="de-AT" dirty="0" err="1" smtClean="0"/>
              <a:t>Results</a:t>
            </a:r>
            <a:endParaRPr lang="de-AT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722313" y="1413976"/>
            <a:ext cx="8193087" cy="2564805"/>
          </a:xfrm>
        </p:spPr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err="1" smtClean="0"/>
              <a:t>Granulometric</a:t>
            </a:r>
            <a:r>
              <a:rPr lang="en-GB" dirty="0" smtClean="0"/>
              <a:t> riverbed stabilisation is technically feasible within strict quality requirements. It is now „state of the art“.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Overrun tests confirmed compatibility with navigation (propulsion).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Contribution of coarser gravel to riverbed stability was over-estimated by numerical and physical models.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err="1" smtClean="0"/>
              <a:t>Groynes</a:t>
            </a:r>
            <a:r>
              <a:rPr lang="en-GB" dirty="0" smtClean="0"/>
              <a:t> have a significant influence on the river bed.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dirty="0" smtClean="0"/>
              <a:t>New habitats establish after short periods of higher water levels and were populated nearly immediately.</a:t>
            </a:r>
            <a:endParaRPr lang="en-GB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de-AT" dirty="0" smtClean="0"/>
              <a:t>Seite </a:t>
            </a:r>
            <a:fld id="{12B588E4-0580-4920-92CD-EC1C9E43FDE4}" type="slidenum">
              <a:rPr lang="de-AT" smtClean="0"/>
              <a:pPr/>
              <a:t>9</a:t>
            </a:fld>
            <a:endParaRPr lang="de-AT" dirty="0"/>
          </a:p>
        </p:txBody>
      </p:sp>
      <p:pic>
        <p:nvPicPr>
          <p:cNvPr id="13" name="Picture 2" descr="T:\03-Projekte\FGP\PP-BDA\03_Auftragsabwicklung\50_FotoDoku\IWHW_BOKU\20130515_Freezecores-Tag1\DSC_84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7516" y="4189940"/>
            <a:ext cx="3409507" cy="2404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5"/>
          <p:cNvSpPr txBox="1">
            <a:spLocks noChangeArrowheads="1"/>
          </p:cNvSpPr>
          <p:nvPr/>
        </p:nvSpPr>
        <p:spPr>
          <a:xfrm>
            <a:off x="8436673" y="6304278"/>
            <a:ext cx="748602" cy="138499"/>
          </a:xfrm>
          <a:prstGeom prst="rect">
            <a:avLst/>
          </a:prstGeom>
          <a:ln/>
        </p:spPr>
        <p:txBody>
          <a:bodyPr vert="horz" wrap="none" lIns="0" tIns="0" rIns="0" bIns="0" rtlCol="0"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lang="de-DE" sz="900" kern="1200" smtClean="0">
                <a:solidFill>
                  <a:srgbClr val="4691AF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de-DE" dirty="0" smtClean="0">
                <a:solidFill>
                  <a:schemeClr val="bg1"/>
                </a:solidFill>
              </a:rPr>
              <a:t>© via </a:t>
            </a:r>
            <a:r>
              <a:rPr lang="de-DE" dirty="0" err="1" smtClean="0">
                <a:solidFill>
                  <a:schemeClr val="bg1"/>
                </a:solidFill>
              </a:rPr>
              <a:t>donau</a:t>
            </a:r>
            <a:r>
              <a:rPr lang="de-DE" dirty="0" smtClean="0">
                <a:solidFill>
                  <a:schemeClr val="bg1"/>
                </a:solidFill>
              </a:rPr>
              <a:t> I </a:t>
            </a:r>
            <a:fld id="{EC994D1F-FFE1-4D56-9A14-87418DA036BC}" type="slidenum">
              <a:rPr lang="de-DE" smtClean="0">
                <a:solidFill>
                  <a:schemeClr val="bg1"/>
                </a:solidFill>
              </a:rPr>
              <a:pPr algn="r"/>
              <a:t>9</a:t>
            </a:fld>
            <a:endParaRPr lang="de-DE" dirty="0">
              <a:solidFill>
                <a:schemeClr val="bg1"/>
              </a:solidFill>
            </a:endParaRPr>
          </a:p>
        </p:txBody>
      </p:sp>
      <p:pic>
        <p:nvPicPr>
          <p:cNvPr id="14" name="Picture 2" descr="T:\03-Projekte\FGP_Shared\11_Bilder\Pressefotos\Pflanzen Tiere Monitoring\20100721_Gelege Flussregenpfeffer Vermessung_Scheiblechner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660" y="4189940"/>
            <a:ext cx="3570967" cy="2404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0658" name="Picture 2" descr="T:\03-Projekte\FGP\Öffentlichkeitsarbeit\Artikel\20090528_Fisch und Wasser\DSCN3620 Befischung Rossatz Gr. Boot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67050" y="4189940"/>
            <a:ext cx="3206042" cy="2404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hteck 9"/>
          <p:cNvSpPr/>
          <p:nvPr/>
        </p:nvSpPr>
        <p:spPr>
          <a:xfrm>
            <a:off x="-79375" y="3965944"/>
            <a:ext cx="398351" cy="28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 err="1" smtClean="0"/>
          </a:p>
        </p:txBody>
      </p:sp>
      <p:sp>
        <p:nvSpPr>
          <p:cNvPr id="11" name="Rechteck 10"/>
          <p:cNvSpPr/>
          <p:nvPr/>
        </p:nvSpPr>
        <p:spPr>
          <a:xfrm>
            <a:off x="9587023" y="3928813"/>
            <a:ext cx="318977" cy="2892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2000" dirty="0" err="1" smtClean="0"/>
          </a:p>
        </p:txBody>
      </p:sp>
    </p:spTree>
    <p:extLst>
      <p:ext uri="{BB962C8B-B14F-4D97-AF65-F5344CB8AC3E}">
        <p14:creationId xmlns:p14="http://schemas.microsoft.com/office/powerpoint/2010/main" val="149221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Foliensatz_EN">
  <a:themeElements>
    <a:clrScheme name="viadonau">
      <a:dk1>
        <a:sysClr val="windowText" lastClr="000000"/>
      </a:dk1>
      <a:lt1>
        <a:sysClr val="window" lastClr="FFFFFF"/>
      </a:lt1>
      <a:dk2>
        <a:srgbClr val="000000"/>
      </a:dk2>
      <a:lt2>
        <a:srgbClr val="EBE6E1"/>
      </a:lt2>
      <a:accent1>
        <a:srgbClr val="4691AF"/>
      </a:accent1>
      <a:accent2>
        <a:srgbClr val="C00000"/>
      </a:accent2>
      <a:accent3>
        <a:srgbClr val="003C50"/>
      </a:accent3>
      <a:accent4>
        <a:srgbClr val="007D69"/>
      </a:accent4>
      <a:accent5>
        <a:srgbClr val="96BE0F"/>
      </a:accent5>
      <a:accent6>
        <a:srgbClr val="00A0E1"/>
      </a:accent6>
      <a:hlink>
        <a:srgbClr val="4691AF"/>
      </a:hlink>
      <a:folHlink>
        <a:srgbClr val="003C50"/>
      </a:folHlink>
    </a:clrScheme>
    <a:fontScheme name="viadonau">
      <a:majorFont>
        <a:latin typeface="Georgia"/>
        <a:ea typeface=""/>
        <a:cs typeface=""/>
      </a:majorFont>
      <a:minorFont>
        <a:latin typeface="Franklin Gothic Book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0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>
          <a:defRPr sz="2000" dirty="0" err="1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924</Words>
  <Application>Microsoft Office PowerPoint</Application>
  <PresentationFormat>A4-Papier (210x297 mm)</PresentationFormat>
  <Paragraphs>224</Paragraphs>
  <Slides>22</Slides>
  <Notes>9</Notes>
  <HiddenSlides>2</HiddenSlides>
  <MMClips>1</MMClips>
  <ScaleCrop>false</ScaleCrop>
  <HeadingPairs>
    <vt:vector size="6" baseType="variant"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22</vt:i4>
      </vt:variant>
    </vt:vector>
  </HeadingPairs>
  <TitlesOfParts>
    <vt:vector size="24" baseType="lpstr">
      <vt:lpstr>Foliensatz_EN</vt:lpstr>
      <vt:lpstr>think-cell Folie</vt:lpstr>
      <vt:lpstr>PowerPoint-Präsentation</vt:lpstr>
      <vt:lpstr>Integrated River Engineering Project / Catalogue of Measures Danube East of Vienna</vt:lpstr>
      <vt:lpstr>Danube East of Vienna</vt:lpstr>
      <vt:lpstr>PowerPoint-Präsentation</vt:lpstr>
      <vt:lpstr>PowerPoint-Präsentation</vt:lpstr>
      <vt:lpstr>Pilot projects east of Vienna</vt:lpstr>
      <vt:lpstr>Pilot Project Bad Deutsch-Altenburg </vt:lpstr>
      <vt:lpstr>Pilot Project Bad Deutsch-Altenburg</vt:lpstr>
      <vt:lpstr>Some Results</vt:lpstr>
      <vt:lpstr>Results Monitoring of bedload transport</vt:lpstr>
      <vt:lpstr>Pilot Project Sediment Management</vt:lpstr>
      <vt:lpstr>PowerPoint-Präsentation</vt:lpstr>
      <vt:lpstr>The way forward …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Minimal available fairway depths 2015 (2014)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Windows-Benutzer</dc:creator>
  <cp:lastModifiedBy>Windows-Benutzer</cp:lastModifiedBy>
  <cp:revision>88</cp:revision>
  <cp:lastPrinted>2014-03-28T13:32:42Z</cp:lastPrinted>
  <dcterms:created xsi:type="dcterms:W3CDTF">2014-08-22T11:11:04Z</dcterms:created>
  <dcterms:modified xsi:type="dcterms:W3CDTF">2016-09-14T14:54:16Z</dcterms:modified>
</cp:coreProperties>
</file>