
<file path=[Content_Types].xml><?xml version="1.0" encoding="utf-8"?>
<Types xmlns="http://schemas.openxmlformats.org/package/2006/content-types">
  <Default Extension="png" ContentType="image/png"/>
  <Default Extension="pdf" ContentType="application/pd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5.xml" ContentType="application/vnd.openxmlformats-officedocument.theme+xml"/>
  <Override PartName="/ppt/slideLayouts/slideLayout11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53" r:id="rId2"/>
    <p:sldMasterId id="2147483673" r:id="rId3"/>
    <p:sldMasterId id="2147483677" r:id="rId4"/>
    <p:sldMasterId id="2147483680" r:id="rId5"/>
    <p:sldMasterId id="2147483718" r:id="rId6"/>
  </p:sldMasterIdLst>
  <p:notesMasterIdLst>
    <p:notesMasterId r:id="rId23"/>
  </p:notesMasterIdLst>
  <p:handoutMasterIdLst>
    <p:handoutMasterId r:id="rId24"/>
  </p:handoutMasterIdLst>
  <p:sldIdLst>
    <p:sldId id="257" r:id="rId7"/>
    <p:sldId id="507" r:id="rId8"/>
    <p:sldId id="509" r:id="rId9"/>
    <p:sldId id="508" r:id="rId10"/>
    <p:sldId id="515" r:id="rId11"/>
    <p:sldId id="500" r:id="rId12"/>
    <p:sldId id="518" r:id="rId13"/>
    <p:sldId id="502" r:id="rId14"/>
    <p:sldId id="514" r:id="rId15"/>
    <p:sldId id="505" r:id="rId16"/>
    <p:sldId id="517" r:id="rId17"/>
    <p:sldId id="510" r:id="rId18"/>
    <p:sldId id="506" r:id="rId19"/>
    <p:sldId id="516" r:id="rId20"/>
    <p:sldId id="519" r:id="rId21"/>
    <p:sldId id="290" r:id="rId22"/>
  </p:sldIdLst>
  <p:sldSz cx="9144000" cy="6858000" type="screen4x3"/>
  <p:notesSz cx="6797675" cy="9928225"/>
  <p:defaultTextStyle>
    <a:defPPr>
      <a:defRPr lang="de-DE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Seitz" initials="M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A37"/>
    <a:srgbClr val="264F63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6" autoAdjust="0"/>
    <p:restoredTop sz="93373" autoAdjust="0"/>
  </p:normalViewPr>
  <p:slideViewPr>
    <p:cSldViewPr snapToObjects="1">
      <p:cViewPr>
        <p:scale>
          <a:sx n="90" d="100"/>
          <a:sy n="90" d="100"/>
        </p:scale>
        <p:origin x="-146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11"/>
          </a:xfrm>
          <a:prstGeom prst="rect">
            <a:avLst/>
          </a:prstGeom>
        </p:spPr>
        <p:txBody>
          <a:bodyPr vert="horz" lIns="91498" tIns="45749" rIns="91498" bIns="45749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quarter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498" tIns="45749" rIns="91498" bIns="45749" rtlCol="0"/>
          <a:lstStyle>
            <a:lvl1pPr algn="r">
              <a:defRPr sz="1200"/>
            </a:lvl1pPr>
          </a:lstStyle>
          <a:p>
            <a:fld id="{758444A3-4440-4B6D-AA47-47F8408BE826}" type="datetimeFigureOut">
              <a:rPr lang="en-GB" smtClean="0"/>
              <a:pPr/>
              <a:t>16/09/2016</a:t>
            </a:fld>
            <a:endParaRPr lang="en-GB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2"/>
          </p:nvPr>
        </p:nvSpPr>
        <p:spPr>
          <a:xfrm>
            <a:off x="0" y="9430093"/>
            <a:ext cx="2945659" cy="496411"/>
          </a:xfrm>
          <a:prstGeom prst="rect">
            <a:avLst/>
          </a:prstGeom>
        </p:spPr>
        <p:txBody>
          <a:bodyPr vert="horz" lIns="91498" tIns="45749" rIns="91498" bIns="45749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3"/>
          </p:nvPr>
        </p:nvSpPr>
        <p:spPr>
          <a:xfrm>
            <a:off x="3850444" y="9430093"/>
            <a:ext cx="2945659" cy="496411"/>
          </a:xfrm>
          <a:prstGeom prst="rect">
            <a:avLst/>
          </a:prstGeom>
        </p:spPr>
        <p:txBody>
          <a:bodyPr vert="horz" lIns="91498" tIns="45749" rIns="91498" bIns="45749" rtlCol="0" anchor="b"/>
          <a:lstStyle>
            <a:lvl1pPr algn="r">
              <a:defRPr sz="1200"/>
            </a:lvl1pPr>
          </a:lstStyle>
          <a:p>
            <a:fld id="{57EBF775-4168-42E6-9221-E43CCA0CFD8F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69787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5659" cy="496411"/>
          </a:xfrm>
          <a:prstGeom prst="rect">
            <a:avLst/>
          </a:prstGeom>
        </p:spPr>
        <p:txBody>
          <a:bodyPr vert="horz" lIns="91498" tIns="45749" rIns="91498" bIns="45749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411"/>
          </a:xfrm>
          <a:prstGeom prst="rect">
            <a:avLst/>
          </a:prstGeom>
        </p:spPr>
        <p:txBody>
          <a:bodyPr vert="horz" lIns="91498" tIns="45749" rIns="91498" bIns="45749" rtlCol="0"/>
          <a:lstStyle>
            <a:lvl1pPr algn="r">
              <a:defRPr sz="1200"/>
            </a:lvl1pPr>
          </a:lstStyle>
          <a:p>
            <a:fld id="{BF147BB2-BFA1-4AEC-B39E-B627542A533E}" type="datetimeFigureOut">
              <a:rPr lang="en-GB" smtClean="0"/>
              <a:pPr/>
              <a:t>16/09/2016</a:t>
            </a:fld>
            <a:endParaRPr lang="en-GB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98" tIns="45749" rIns="91498" bIns="45749" rtlCol="0" anchor="ctr"/>
          <a:lstStyle/>
          <a:p>
            <a:endParaRPr lang="en-GB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79768" y="4715909"/>
            <a:ext cx="5438140" cy="4467701"/>
          </a:xfrm>
          <a:prstGeom prst="rect">
            <a:avLst/>
          </a:prstGeom>
        </p:spPr>
        <p:txBody>
          <a:bodyPr vert="horz" lIns="91498" tIns="45749" rIns="91498" bIns="45749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GB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30093"/>
            <a:ext cx="2945659" cy="496411"/>
          </a:xfrm>
          <a:prstGeom prst="rect">
            <a:avLst/>
          </a:prstGeom>
        </p:spPr>
        <p:txBody>
          <a:bodyPr vert="horz" lIns="91498" tIns="45749" rIns="91498" bIns="45749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50444" y="9430093"/>
            <a:ext cx="2945659" cy="496411"/>
          </a:xfrm>
          <a:prstGeom prst="rect">
            <a:avLst/>
          </a:prstGeom>
        </p:spPr>
        <p:txBody>
          <a:bodyPr vert="horz" lIns="91498" tIns="45749" rIns="91498" bIns="45749" rtlCol="0" anchor="b"/>
          <a:lstStyle>
            <a:lvl1pPr algn="r">
              <a:defRPr sz="1200"/>
            </a:lvl1pPr>
          </a:lstStyle>
          <a:p>
            <a:fld id="{54675BB0-A9C7-40E7-87A5-BC7AFF142181}" type="slidenum">
              <a:rPr lang="en-GB" smtClean="0"/>
              <a:pPr/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46378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75BB0-A9C7-40E7-87A5-BC7AFF142181}" type="slidenum">
              <a:rPr lang="en-GB" smtClean="0"/>
              <a:pPr/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95881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75BB0-A9C7-40E7-87A5-BC7AFF142181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855726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675BB0-A9C7-40E7-87A5-BC7AFF142181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28557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Untertitel 2"/>
          <p:cNvSpPr>
            <a:spLocks noGrp="1"/>
          </p:cNvSpPr>
          <p:nvPr>
            <p:ph type="subTitle" idx="1"/>
          </p:nvPr>
        </p:nvSpPr>
        <p:spPr>
          <a:xfrm>
            <a:off x="990000" y="4039200"/>
            <a:ext cx="6400800" cy="370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763200" y="687600"/>
            <a:ext cx="7923600" cy="532800"/>
          </a:xfrm>
          <a:prstGeom prst="rect">
            <a:avLst/>
          </a:prstGeom>
        </p:spPr>
        <p:txBody>
          <a:bodyPr/>
          <a:lstStyle>
            <a:lvl1pPr algn="l">
              <a:defRPr sz="2200" b="1">
                <a:solidFill>
                  <a:srgbClr val="264F6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763588" y="1601788"/>
            <a:ext cx="7621587" cy="4475162"/>
          </a:xfrm>
          <a:prstGeom prst="rect">
            <a:avLst/>
          </a:prstGeom>
        </p:spPr>
        <p:txBody>
          <a:bodyPr/>
          <a:lstStyle>
            <a:lvl1pPr marL="18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20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36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18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54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16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72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16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90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de-AT" sz="1600" b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2907469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title"/>
          </p:nvPr>
        </p:nvSpPr>
        <p:spPr>
          <a:xfrm>
            <a:off x="990000" y="3049200"/>
            <a:ext cx="6400800" cy="990000"/>
          </a:xfrm>
          <a:prstGeom prst="rect">
            <a:avLst/>
          </a:prstGeom>
        </p:spPr>
        <p:txBody>
          <a:bodyPr vert="horz"/>
          <a:lstStyle>
            <a:lvl1pPr algn="l">
              <a:defRPr sz="2800" b="1">
                <a:solidFill>
                  <a:srgbClr val="264F63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10" name="Untertitel 2"/>
          <p:cNvSpPr>
            <a:spLocks noGrp="1"/>
          </p:cNvSpPr>
          <p:nvPr>
            <p:ph type="subTitle" idx="1"/>
          </p:nvPr>
        </p:nvSpPr>
        <p:spPr>
          <a:xfrm>
            <a:off x="990000" y="4039200"/>
            <a:ext cx="6400800" cy="3708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7619574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763200" y="687600"/>
            <a:ext cx="7923600" cy="532800"/>
          </a:xfrm>
          <a:prstGeom prst="rect">
            <a:avLst/>
          </a:prstGeom>
        </p:spPr>
        <p:txBody>
          <a:bodyPr/>
          <a:lstStyle>
            <a:lvl1pPr algn="l">
              <a:defRPr sz="2200" b="1">
                <a:solidFill>
                  <a:srgbClr val="264F6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763200" y="1602000"/>
            <a:ext cx="7621200" cy="4474800"/>
          </a:xfrm>
          <a:prstGeom prst="rect">
            <a:avLst/>
          </a:prstGeom>
        </p:spPr>
        <p:txBody>
          <a:bodyPr/>
          <a:lstStyle>
            <a:lvl1pPr marL="0" indent="0" algn="l" eaLnBrk="1" hangingPunct="1">
              <a:lnSpc>
                <a:spcPct val="110000"/>
              </a:lnSpc>
              <a:spcBef>
                <a:spcPct val="0"/>
              </a:spcBef>
              <a:buClrTx/>
              <a:buSzPct val="100000"/>
              <a:buFontTx/>
              <a:buNone/>
              <a:defRPr sz="18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0850" indent="0" algn="l" eaLnBrk="1" hangingPunct="1">
              <a:lnSpc>
                <a:spcPct val="110000"/>
              </a:lnSpc>
              <a:buClrTx/>
              <a:buSzPct val="100000"/>
              <a:buFont typeface="Symbol" pitchFamily="18" charset="2"/>
              <a:buChar char="-"/>
              <a:tabLst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763200" y="687600"/>
            <a:ext cx="7923600" cy="532800"/>
          </a:xfrm>
          <a:prstGeom prst="rect">
            <a:avLst/>
          </a:prstGeom>
        </p:spPr>
        <p:txBody>
          <a:bodyPr/>
          <a:lstStyle>
            <a:lvl1pPr algn="l">
              <a:defRPr sz="2200" b="1">
                <a:solidFill>
                  <a:srgbClr val="264F6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763200" y="1602000"/>
            <a:ext cx="7621200" cy="4474800"/>
          </a:xfrm>
          <a:prstGeom prst="rect">
            <a:avLst/>
          </a:prstGeom>
        </p:spPr>
        <p:txBody>
          <a:bodyPr/>
          <a:lstStyle>
            <a:lvl1pPr marL="0" indent="0" algn="l" eaLnBrk="1" hangingPunct="1">
              <a:lnSpc>
                <a:spcPct val="110000"/>
              </a:lnSpc>
              <a:spcBef>
                <a:spcPct val="0"/>
              </a:spcBef>
              <a:buClr>
                <a:srgbClr val="336B84"/>
              </a:buClr>
              <a:buSzPct val="80000"/>
              <a:buFont typeface="Arial" pitchFamily="34" charset="0"/>
              <a:buBlip>
                <a:blip r:embed="rId2"/>
              </a:buBlip>
              <a:defRPr sz="18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0850" indent="0" algn="l" eaLnBrk="1" hangingPunct="1">
              <a:lnSpc>
                <a:spcPct val="110000"/>
              </a:lnSpc>
              <a:buClr>
                <a:srgbClr val="336B84"/>
              </a:buClr>
              <a:buSzPct val="50000"/>
              <a:buFont typeface="Arial" pitchFamily="34" charset="0"/>
              <a:buBlip>
                <a:blip r:embed="rId3"/>
              </a:buBlip>
              <a:tabLst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Master-Untertitelformat bearbeiten</a:t>
            </a:r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763200" y="687600"/>
            <a:ext cx="7923600" cy="532800"/>
          </a:xfrm>
          <a:prstGeom prst="rect">
            <a:avLst/>
          </a:prstGeom>
        </p:spPr>
        <p:txBody>
          <a:bodyPr/>
          <a:lstStyle>
            <a:lvl1pPr algn="l">
              <a:defRPr sz="2200" b="1">
                <a:solidFill>
                  <a:srgbClr val="264F6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763200" y="1602000"/>
            <a:ext cx="7621200" cy="4474800"/>
          </a:xfrm>
          <a:prstGeom prst="rect">
            <a:avLst/>
          </a:prstGeom>
        </p:spPr>
        <p:txBody>
          <a:bodyPr/>
          <a:lstStyle>
            <a:lvl1pPr marL="180000" indent="-180000" algn="l" ea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SzPct val="100000"/>
              <a:buFont typeface="Wingdings" pitchFamily="2" charset="2"/>
              <a:buChar char="§"/>
              <a:defRPr sz="20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60000" indent="-180000" algn="l" ea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SzPct val="100000"/>
              <a:buFont typeface="Wingdings" pitchFamily="2" charset="2"/>
              <a:buChar char="§"/>
              <a:tabLst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540000" indent="-180000" algn="l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720000" indent="-18000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 marL="900000" indent="-180000" algn="l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077261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763200" y="687600"/>
            <a:ext cx="7923600" cy="532800"/>
          </a:xfrm>
          <a:prstGeom prst="rect">
            <a:avLst/>
          </a:prstGeom>
        </p:spPr>
        <p:txBody>
          <a:bodyPr/>
          <a:lstStyle>
            <a:lvl1pPr algn="l">
              <a:defRPr sz="2200" b="1">
                <a:solidFill>
                  <a:srgbClr val="264F6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763200" y="1602000"/>
            <a:ext cx="3736792" cy="4474800"/>
          </a:xfrm>
          <a:prstGeom prst="rect">
            <a:avLst/>
          </a:prstGeom>
        </p:spPr>
        <p:txBody>
          <a:bodyPr/>
          <a:lstStyle>
            <a:lvl1pPr marL="180000" indent="-1800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SzPct val="100000"/>
              <a:buFont typeface="Wingdings" pitchFamily="2" charset="2"/>
              <a:buChar char="§"/>
              <a:defRPr lang="en-US" sz="20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360000" indent="-1800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SzPct val="100000"/>
              <a:buFont typeface="Wingdings" pitchFamily="2" charset="2"/>
              <a:buChar char="§"/>
              <a:tabLst/>
              <a:defRPr lang="en-US" sz="18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54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16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720000" indent="-1800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16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90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de-AT" sz="1600" b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A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641197" y="1602000"/>
            <a:ext cx="3735388" cy="4475162"/>
          </a:xfrm>
          <a:prstGeom prst="rect">
            <a:avLst/>
          </a:prstGeom>
        </p:spPr>
        <p:txBody>
          <a:bodyPr/>
          <a:lstStyle>
            <a:lvl1pPr marL="18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20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36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18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54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16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72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16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90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de-AT" sz="1600" b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5865880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763200" y="687600"/>
            <a:ext cx="7923600" cy="532800"/>
          </a:xfrm>
          <a:prstGeom prst="rect">
            <a:avLst/>
          </a:prstGeom>
        </p:spPr>
        <p:txBody>
          <a:bodyPr/>
          <a:lstStyle>
            <a:lvl1pPr algn="l">
              <a:defRPr sz="2200" b="1">
                <a:solidFill>
                  <a:srgbClr val="264F6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1"/>
          </p:nvPr>
        </p:nvSpPr>
        <p:spPr>
          <a:xfrm>
            <a:off x="763588" y="1601788"/>
            <a:ext cx="7621587" cy="4475162"/>
          </a:xfrm>
          <a:prstGeom prst="rect">
            <a:avLst/>
          </a:prstGeom>
        </p:spPr>
        <p:txBody>
          <a:bodyPr/>
          <a:lstStyle>
            <a:lvl1pPr marL="18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20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36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18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54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16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72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16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90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de-AT" sz="1600" b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17098401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763200" y="687600"/>
            <a:ext cx="7923600" cy="532800"/>
          </a:xfrm>
          <a:prstGeom prst="rect">
            <a:avLst/>
          </a:prstGeom>
        </p:spPr>
        <p:txBody>
          <a:bodyPr/>
          <a:lstStyle>
            <a:lvl1pPr algn="l">
              <a:defRPr sz="2200" b="1">
                <a:solidFill>
                  <a:srgbClr val="264F6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/>
          </p:nvPr>
        </p:nvSpPr>
        <p:spPr>
          <a:xfrm>
            <a:off x="763200" y="1602000"/>
            <a:ext cx="7621200" cy="4474800"/>
          </a:xfrm>
          <a:prstGeom prst="rect">
            <a:avLst/>
          </a:prstGeom>
        </p:spPr>
        <p:txBody>
          <a:bodyPr/>
          <a:lstStyle>
            <a:lvl1pPr marL="0" indent="0" algn="l" eaLnBrk="1" hangingPunct="1">
              <a:lnSpc>
                <a:spcPct val="110000"/>
              </a:lnSpc>
              <a:spcBef>
                <a:spcPct val="0"/>
              </a:spcBef>
              <a:buClrTx/>
              <a:buSzPct val="100000"/>
              <a:buFontTx/>
              <a:buNone/>
              <a:defRPr sz="1800" b="1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0850" indent="0" algn="l" eaLnBrk="1" hangingPunct="1">
              <a:lnSpc>
                <a:spcPct val="110000"/>
              </a:lnSpc>
              <a:buClrTx/>
              <a:buSzPct val="100000"/>
              <a:buFont typeface="Symbol" pitchFamily="18" charset="2"/>
              <a:buChar char="-"/>
              <a:tabLst/>
              <a:defRPr sz="1800" b="1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827902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763200" y="687600"/>
            <a:ext cx="7923600" cy="532800"/>
          </a:xfrm>
          <a:prstGeom prst="rect">
            <a:avLst/>
          </a:prstGeom>
        </p:spPr>
        <p:txBody>
          <a:bodyPr/>
          <a:lstStyle>
            <a:lvl1pPr algn="l">
              <a:defRPr sz="2200" b="1">
                <a:solidFill>
                  <a:srgbClr val="264F6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763200" y="1602000"/>
            <a:ext cx="7621200" cy="4474800"/>
          </a:xfrm>
          <a:prstGeom prst="rect">
            <a:avLst/>
          </a:prstGeom>
        </p:spPr>
        <p:txBody>
          <a:bodyPr/>
          <a:lstStyle>
            <a:lvl1pPr marL="180000" indent="-180000" algn="l" ea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SzPct val="100000"/>
              <a:buFont typeface="Wingdings" pitchFamily="2" charset="2"/>
              <a:buChar char="§"/>
              <a:defRPr sz="20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360000" indent="-180000" algn="l" eaLnBrk="1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SzPct val="100000"/>
              <a:buFont typeface="Wingdings" pitchFamily="2" charset="2"/>
              <a:buChar char="§"/>
              <a:tabLst/>
              <a:defRPr sz="1800" b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2pPr>
            <a:lvl3pPr marL="540000" indent="-180000" algn="l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3pPr>
            <a:lvl4pPr marL="720000" indent="-180000" algn="l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sz="1600" b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4pPr>
            <a:lvl5pPr marL="900000" indent="-180000" algn="l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sz="160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7307585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1"/>
          <p:cNvSpPr>
            <a:spLocks noGrp="1"/>
          </p:cNvSpPr>
          <p:nvPr>
            <p:ph type="ctrTitle"/>
          </p:nvPr>
        </p:nvSpPr>
        <p:spPr>
          <a:xfrm>
            <a:off x="763200" y="687600"/>
            <a:ext cx="7923600" cy="532800"/>
          </a:xfrm>
          <a:prstGeom prst="rect">
            <a:avLst/>
          </a:prstGeom>
        </p:spPr>
        <p:txBody>
          <a:bodyPr/>
          <a:lstStyle>
            <a:lvl1pPr algn="l">
              <a:defRPr sz="2200" b="1">
                <a:solidFill>
                  <a:srgbClr val="264F63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8" name="Untertitel 2"/>
          <p:cNvSpPr>
            <a:spLocks noGrp="1"/>
          </p:cNvSpPr>
          <p:nvPr>
            <p:ph type="subTitle" idx="1" hasCustomPrompt="1"/>
          </p:nvPr>
        </p:nvSpPr>
        <p:spPr>
          <a:xfrm>
            <a:off x="763200" y="1602000"/>
            <a:ext cx="3736792" cy="4474800"/>
          </a:xfrm>
          <a:prstGeom prst="rect">
            <a:avLst/>
          </a:prstGeom>
        </p:spPr>
        <p:txBody>
          <a:bodyPr/>
          <a:lstStyle>
            <a:lvl1pPr marL="180000" indent="-1800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SzPct val="100000"/>
              <a:buFont typeface="Wingdings" pitchFamily="2" charset="2"/>
              <a:buChar char="§"/>
              <a:defRPr lang="en-US" sz="20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360000" indent="-1800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SzPct val="100000"/>
              <a:buFont typeface="Wingdings" pitchFamily="2" charset="2"/>
              <a:buChar char="§"/>
              <a:tabLst/>
              <a:defRPr lang="en-US" sz="18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54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16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720000" indent="-180000" algn="l" defTabSz="457200" rtl="0" eaLnBrk="1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16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90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de-AT" sz="1600" b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AT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641197" y="1602000"/>
            <a:ext cx="3735388" cy="4475162"/>
          </a:xfrm>
          <a:prstGeom prst="rect">
            <a:avLst/>
          </a:prstGeom>
        </p:spPr>
        <p:txBody>
          <a:bodyPr/>
          <a:lstStyle>
            <a:lvl1pPr marL="18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20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36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18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marL="54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16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marL="72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en-US" sz="1600" b="0" kern="1200" baseline="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marL="900000" indent="-180000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264F63"/>
              </a:buClr>
              <a:buFont typeface="Wingdings" pitchFamily="2" charset="2"/>
              <a:buChar char="§"/>
              <a:defRPr lang="de-AT" sz="1600" b="0" kern="1200" baseline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e-AT" dirty="0"/>
          </a:p>
        </p:txBody>
      </p:sp>
    </p:spTree>
    <p:extLst>
      <p:ext uri="{BB962C8B-B14F-4D97-AF65-F5344CB8AC3E}">
        <p14:creationId xmlns:p14="http://schemas.microsoft.com/office/powerpoint/2010/main" val="3694888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df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emf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jpg"/><Relationship Id="rId5" Type="http://schemas.openxmlformats.org/officeDocument/2006/relationships/image" Target="../media/image2.emf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7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emf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8"/>
          <p:cNvPicPr>
            <a:picLocks noChangeAspect="1"/>
          </p:cNvPicPr>
          <p:nvPr/>
        </p:nvPicPr>
        <mc:AlternateContent xmlns:mc="http://schemas.openxmlformats.org/markup-compatibility/2006">
          <mc:Choice xmlns:ma="http://schemas.microsoft.com/office/mac/drawingml/2008/main" xmlns:mv="urn:schemas-microsoft-com:mac:vml" xmlns="" Requires="ma">
            <p:blipFill>
              <a:blip r:embed="rId3"/>
              <a:srcRect/>
              <a:stretch>
                <a:fillRect/>
              </a:stretch>
            </p:blipFill>
          </mc:Choice>
          <mc:Fallback>
            <p:blipFill>
              <a:blip r:embed="rId4"/>
              <a:srcRect/>
              <a:stretch>
                <a:fillRect/>
              </a:stretch>
            </p:blipFill>
          </mc:Fallback>
        </mc:AlternateContent>
        <p:spPr bwMode="auto">
          <a:xfrm>
            <a:off x="5868144" y="374650"/>
            <a:ext cx="2894856" cy="578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hteck 8"/>
          <p:cNvSpPr>
            <a:spLocks noChangeArrowheads="1"/>
          </p:cNvSpPr>
          <p:nvPr/>
        </p:nvSpPr>
        <p:spPr bwMode="auto">
          <a:xfrm>
            <a:off x="983407" y="5606365"/>
            <a:ext cx="6400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noProof="0" dirty="0" smtClean="0">
                <a:solidFill>
                  <a:srgbClr val="264F63"/>
                </a:solidFill>
                <a:ea typeface="Arial" pitchFamily="-60" charset="0"/>
                <a:cs typeface="Arial" pitchFamily="-60" charset="0"/>
              </a:rPr>
              <a:t>Manfred Seitz, </a:t>
            </a:r>
            <a:r>
              <a:rPr lang="en-US" sz="1200" baseline="0" noProof="0" dirty="0" smtClean="0">
                <a:solidFill>
                  <a:srgbClr val="264F63"/>
                </a:solidFill>
                <a:ea typeface="Arial" pitchFamily="-60" charset="0"/>
                <a:cs typeface="Arial" pitchFamily="-60" charset="0"/>
              </a:rPr>
              <a:t>General Secretary</a:t>
            </a:r>
            <a:endParaRPr lang="en-US" sz="1200" noProof="0" dirty="0" smtClean="0">
              <a:solidFill>
                <a:srgbClr val="264F63"/>
              </a:solidFill>
              <a:ea typeface="Arial" pitchFamily="-60" charset="0"/>
              <a:cs typeface="Arial" pitchFamily="-60" charset="0"/>
            </a:endParaRPr>
          </a:p>
          <a:p>
            <a:pPr>
              <a:lnSpc>
                <a:spcPct val="150000"/>
              </a:lnSpc>
            </a:pPr>
            <a:r>
              <a:rPr lang="en-US" sz="1200" noProof="0" dirty="0" smtClean="0">
                <a:solidFill>
                  <a:srgbClr val="264F63"/>
                </a:solidFill>
                <a:ea typeface="Arial" pitchFamily="-60" charset="0"/>
                <a:cs typeface="Arial" pitchFamily="-60" charset="0"/>
              </a:rPr>
              <a:t>Danube</a:t>
            </a:r>
            <a:r>
              <a:rPr lang="en-US" sz="1200" baseline="0" noProof="0" dirty="0" smtClean="0">
                <a:solidFill>
                  <a:srgbClr val="264F63"/>
                </a:solidFill>
                <a:ea typeface="Arial" pitchFamily="-60" charset="0"/>
                <a:cs typeface="Arial" pitchFamily="-60" charset="0"/>
              </a:rPr>
              <a:t> Commission</a:t>
            </a:r>
            <a:r>
              <a:rPr lang="en-US" sz="1200" noProof="0" dirty="0" smtClean="0">
                <a:solidFill>
                  <a:srgbClr val="264F63"/>
                </a:solidFill>
                <a:ea typeface="Arial" pitchFamily="-60" charset="0"/>
                <a:cs typeface="Arial" pitchFamily="-60" charset="0"/>
              </a:rPr>
              <a:t>, Budapest, 16 September</a:t>
            </a:r>
            <a:r>
              <a:rPr lang="en-US" sz="1200" baseline="0" noProof="0" dirty="0" smtClean="0">
                <a:solidFill>
                  <a:srgbClr val="264F63"/>
                </a:solidFill>
                <a:ea typeface="Arial" pitchFamily="-60" charset="0"/>
                <a:cs typeface="Arial" pitchFamily="-60" charset="0"/>
              </a:rPr>
              <a:t> 2</a:t>
            </a:r>
            <a:r>
              <a:rPr lang="en-US" sz="1200" noProof="0" dirty="0" smtClean="0">
                <a:solidFill>
                  <a:srgbClr val="264F63"/>
                </a:solidFill>
                <a:ea typeface="Arial" pitchFamily="-60" charset="0"/>
                <a:cs typeface="Arial" pitchFamily="-60" charset="0"/>
              </a:rPr>
              <a:t>016</a:t>
            </a:r>
            <a:endParaRPr lang="en-US" sz="1200" noProof="0" dirty="0">
              <a:solidFill>
                <a:srgbClr val="264F63"/>
              </a:solidFill>
              <a:ea typeface="Arial" pitchFamily="-60" charset="0"/>
              <a:cs typeface="Arial" pitchFamily="-60" charset="0"/>
            </a:endParaRPr>
          </a:p>
        </p:txBody>
      </p:sp>
      <p:cxnSp>
        <p:nvCxnSpPr>
          <p:cNvPr id="11" name="Gerade Verbindung 10"/>
          <p:cNvCxnSpPr/>
          <p:nvPr/>
        </p:nvCxnSpPr>
        <p:spPr>
          <a:xfrm>
            <a:off x="11460" y="5445224"/>
            <a:ext cx="9144000" cy="1588"/>
          </a:xfrm>
          <a:prstGeom prst="line">
            <a:avLst/>
          </a:prstGeom>
          <a:ln w="12700">
            <a:solidFill>
              <a:srgbClr val="264F6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/>
        </p:nvCxnSpPr>
        <p:spPr>
          <a:xfrm>
            <a:off x="0" y="1217613"/>
            <a:ext cx="9144000" cy="1587"/>
          </a:xfrm>
          <a:prstGeom prst="line">
            <a:avLst/>
          </a:prstGeom>
          <a:ln w="12700">
            <a:solidFill>
              <a:srgbClr val="264F6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6270625"/>
            <a:ext cx="1905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13"/>
          <p:cNvSpPr txBox="1">
            <a:spLocks noChangeArrowheads="1"/>
          </p:cNvSpPr>
          <p:nvPr/>
        </p:nvSpPr>
        <p:spPr bwMode="auto">
          <a:xfrm>
            <a:off x="0" y="6383338"/>
            <a:ext cx="4572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1" hangingPunct="1"/>
            <a:fld id="{8D0EB9EE-2A65-CC4B-8ED3-E0A8D29839E4}" type="slidenum">
              <a:rPr lang="de-DE" sz="1000" b="1">
                <a:solidFill>
                  <a:srgbClr val="264F63"/>
                </a:solidFill>
                <a:latin typeface="Calibri" charset="0"/>
              </a:rPr>
              <a:pPr algn="r" eaLnBrk="1" hangingPunct="1"/>
              <a:t>‹Nr.›</a:t>
            </a:fld>
            <a:endParaRPr lang="de-DE" sz="1000" b="1" dirty="0">
              <a:solidFill>
                <a:srgbClr val="264F63"/>
              </a:solidFill>
              <a:latin typeface="Calibri" charset="0"/>
            </a:endParaRP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217613"/>
            <a:ext cx="9144000" cy="1587"/>
          </a:xfrm>
          <a:prstGeom prst="line">
            <a:avLst/>
          </a:prstGeom>
          <a:ln w="12700">
            <a:solidFill>
              <a:srgbClr val="264F6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6270625"/>
            <a:ext cx="1905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13"/>
          <p:cNvSpPr txBox="1">
            <a:spLocks noChangeArrowheads="1"/>
          </p:cNvSpPr>
          <p:nvPr/>
        </p:nvSpPr>
        <p:spPr bwMode="auto">
          <a:xfrm>
            <a:off x="0" y="6383338"/>
            <a:ext cx="4572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1" hangingPunct="1"/>
            <a:fld id="{8D0EB9EE-2A65-CC4B-8ED3-E0A8D29839E4}" type="slidenum">
              <a:rPr lang="de-DE" sz="1000" b="1">
                <a:solidFill>
                  <a:srgbClr val="264F63"/>
                </a:solidFill>
                <a:latin typeface="Calibri" charset="0"/>
              </a:rPr>
              <a:pPr algn="r" eaLnBrk="1" hangingPunct="1"/>
              <a:t>‹Nr.›</a:t>
            </a:fld>
            <a:endParaRPr lang="de-DE" sz="1000" b="1" dirty="0">
              <a:solidFill>
                <a:srgbClr val="264F63"/>
              </a:solidFill>
              <a:latin typeface="Calibri" charset="0"/>
            </a:endParaRP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217613"/>
            <a:ext cx="9144000" cy="1587"/>
          </a:xfrm>
          <a:prstGeom prst="line">
            <a:avLst/>
          </a:prstGeom>
          <a:ln w="12700">
            <a:solidFill>
              <a:srgbClr val="264F6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Grafik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3402" y="6268739"/>
            <a:ext cx="1919598" cy="382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592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Bild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6270625"/>
            <a:ext cx="1905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13"/>
          <p:cNvSpPr txBox="1">
            <a:spLocks noChangeArrowheads="1"/>
          </p:cNvSpPr>
          <p:nvPr/>
        </p:nvSpPr>
        <p:spPr bwMode="auto">
          <a:xfrm>
            <a:off x="0" y="6383338"/>
            <a:ext cx="4572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1" hangingPunct="1">
              <a:defRPr/>
            </a:pPr>
            <a:fld id="{A0FA0CCD-44EC-4FD3-9EC8-E2F25E3A88F1}" type="slidenum">
              <a:rPr lang="de-DE" sz="1000" b="1">
                <a:solidFill>
                  <a:srgbClr val="264F63"/>
                </a:solidFill>
                <a:latin typeface="Calibri" charset="0"/>
              </a:rPr>
              <a:pPr algn="r" eaLnBrk="1" hangingPunct="1">
                <a:defRPr/>
              </a:pPr>
              <a:t>‹Nr.›</a:t>
            </a:fld>
            <a:endParaRPr lang="de-DE" sz="1000" b="1" dirty="0">
              <a:solidFill>
                <a:srgbClr val="264F63"/>
              </a:solidFill>
              <a:latin typeface="Calibri" charset="0"/>
            </a:endParaRP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217613"/>
            <a:ext cx="9144000" cy="1587"/>
          </a:xfrm>
          <a:prstGeom prst="line">
            <a:avLst/>
          </a:prstGeom>
          <a:ln w="12700">
            <a:solidFill>
              <a:srgbClr val="264F6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59366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6270625"/>
            <a:ext cx="1905000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feld 13"/>
          <p:cNvSpPr txBox="1">
            <a:spLocks noChangeArrowheads="1"/>
          </p:cNvSpPr>
          <p:nvPr/>
        </p:nvSpPr>
        <p:spPr bwMode="auto">
          <a:xfrm>
            <a:off x="0" y="6383338"/>
            <a:ext cx="457200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eaLnBrk="1" hangingPunct="1"/>
            <a:fld id="{8D0EB9EE-2A65-CC4B-8ED3-E0A8D29839E4}" type="slidenum">
              <a:rPr lang="de-DE" sz="1000" b="1">
                <a:solidFill>
                  <a:srgbClr val="264F63"/>
                </a:solidFill>
                <a:latin typeface="Calibri" charset="0"/>
              </a:rPr>
              <a:pPr algn="r" eaLnBrk="1" hangingPunct="1"/>
              <a:t>‹Nr.›</a:t>
            </a:fld>
            <a:endParaRPr lang="de-DE" sz="1000" b="1" dirty="0">
              <a:solidFill>
                <a:srgbClr val="264F63"/>
              </a:solidFill>
              <a:latin typeface="Calibri" charset="0"/>
            </a:endParaRPr>
          </a:p>
        </p:txBody>
      </p:sp>
      <p:cxnSp>
        <p:nvCxnSpPr>
          <p:cNvPr id="9" name="Gerade Verbindung 8"/>
          <p:cNvCxnSpPr/>
          <p:nvPr/>
        </p:nvCxnSpPr>
        <p:spPr>
          <a:xfrm>
            <a:off x="0" y="1217613"/>
            <a:ext cx="9144000" cy="1587"/>
          </a:xfrm>
          <a:prstGeom prst="line">
            <a:avLst/>
          </a:prstGeom>
          <a:ln w="12700">
            <a:solidFill>
              <a:srgbClr val="264F6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73888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Bild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476250"/>
            <a:ext cx="2103437" cy="42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110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</p:sldLayoutIdLst>
  <p:timing>
    <p:tnLst>
      <p:par>
        <p:cTn id="1" dur="indefinite" restart="never" nodeType="tmRoot"/>
      </p:par>
    </p:tnLst>
  </p:timing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13" Type="http://schemas.openxmlformats.org/officeDocument/2006/relationships/image" Target="../media/image38.jpe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12" Type="http://schemas.openxmlformats.org/officeDocument/2006/relationships/image" Target="../media/image37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jpeg"/><Relationship Id="rId11" Type="http://schemas.openxmlformats.org/officeDocument/2006/relationships/image" Target="../media/image36.jpeg"/><Relationship Id="rId5" Type="http://schemas.openxmlformats.org/officeDocument/2006/relationships/image" Target="../media/image30.jpeg"/><Relationship Id="rId10" Type="http://schemas.openxmlformats.org/officeDocument/2006/relationships/image" Target="../media/image35.jpeg"/><Relationship Id="rId4" Type="http://schemas.openxmlformats.org/officeDocument/2006/relationships/image" Target="../media/image29.png"/><Relationship Id="rId9" Type="http://schemas.openxmlformats.org/officeDocument/2006/relationships/image" Target="../media/image34.jpeg"/><Relationship Id="rId14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seitz@prodanube.eu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hyperlink" Target="mailto:capatu@prodanube.eu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 idx="4294967295"/>
          </p:nvPr>
        </p:nvSpPr>
        <p:spPr>
          <a:xfrm>
            <a:off x="755576" y="3717032"/>
            <a:ext cx="7876678" cy="1368152"/>
          </a:xfrm>
          <a:prstGeom prst="rect">
            <a:avLst/>
          </a:prstGeom>
        </p:spPr>
        <p:txBody>
          <a:bodyPr/>
          <a:lstStyle/>
          <a:p>
            <a:pPr algn="ctr">
              <a:spcBef>
                <a:spcPts val="0"/>
              </a:spcBef>
            </a:pPr>
            <a:r>
              <a:rPr lang="en-GB" sz="3200" b="1" dirty="0" smtClean="0">
                <a:solidFill>
                  <a:srgbClr val="264F63"/>
                </a:solidFill>
              </a:rPr>
              <a:t>Green Deal for Danube River Transport </a:t>
            </a:r>
            <a:r>
              <a:rPr lang="en-GB" sz="2000" b="1" dirty="0" smtClean="0">
                <a:solidFill>
                  <a:srgbClr val="264F63"/>
                </a:solidFill>
              </a:rPr>
              <a:t/>
            </a:r>
            <a:br>
              <a:rPr lang="en-GB" sz="2000" b="1" dirty="0" smtClean="0">
                <a:solidFill>
                  <a:srgbClr val="264F63"/>
                </a:solidFill>
              </a:rPr>
            </a:br>
            <a:r>
              <a:rPr lang="en-GB" sz="400" b="1" dirty="0" smtClean="0">
                <a:solidFill>
                  <a:srgbClr val="264F63"/>
                </a:solidFill>
              </a:rPr>
              <a:t/>
            </a:r>
            <a:br>
              <a:rPr lang="en-GB" sz="400" b="1" dirty="0" smtClean="0">
                <a:solidFill>
                  <a:srgbClr val="264F63"/>
                </a:solidFill>
              </a:rPr>
            </a:br>
            <a:r>
              <a:rPr lang="en-GB" sz="700" b="1" dirty="0" smtClean="0">
                <a:solidFill>
                  <a:srgbClr val="264F63"/>
                </a:solidFill>
              </a:rPr>
              <a:t/>
            </a:r>
            <a:br>
              <a:rPr lang="en-GB" sz="700" b="1" dirty="0" smtClean="0">
                <a:solidFill>
                  <a:srgbClr val="264F63"/>
                </a:solidFill>
              </a:rPr>
            </a:br>
            <a:r>
              <a:rPr lang="en-GB" sz="1800" b="1" dirty="0" smtClean="0">
                <a:solidFill>
                  <a:srgbClr val="264F63"/>
                </a:solidFill>
              </a:rPr>
              <a:t>7</a:t>
            </a:r>
            <a:r>
              <a:rPr lang="en-GB" sz="1800" b="1" baseline="30000" dirty="0" smtClean="0">
                <a:solidFill>
                  <a:srgbClr val="264F63"/>
                </a:solidFill>
              </a:rPr>
              <a:t>th</a:t>
            </a:r>
            <a:r>
              <a:rPr lang="en-GB" sz="1800" b="1" dirty="0" smtClean="0">
                <a:solidFill>
                  <a:srgbClr val="264F63"/>
                </a:solidFill>
              </a:rPr>
              <a:t> Workshop on the Follow-up of the Joint Statement</a:t>
            </a:r>
            <a:br>
              <a:rPr lang="en-GB" sz="1800" b="1" dirty="0" smtClean="0">
                <a:solidFill>
                  <a:srgbClr val="264F63"/>
                </a:solidFill>
              </a:rPr>
            </a:br>
            <a:r>
              <a:rPr lang="en-GB" sz="1800" b="1" dirty="0" smtClean="0">
                <a:solidFill>
                  <a:srgbClr val="264F63"/>
                </a:solidFill>
              </a:rPr>
              <a:t>16 September 2016</a:t>
            </a:r>
            <a:endParaRPr lang="en-GB" sz="1800" b="1" dirty="0">
              <a:solidFill>
                <a:srgbClr val="264F63"/>
              </a:solidFill>
            </a:endParaRPr>
          </a:p>
        </p:txBody>
      </p:sp>
      <p:pic>
        <p:nvPicPr>
          <p:cNvPr id="6" name="Grafik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9887" y="1844824"/>
            <a:ext cx="6463314" cy="146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Commitment Ports &amp; Terminal Operators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779912" y="1602000"/>
            <a:ext cx="4680520" cy="4475162"/>
          </a:xfrm>
        </p:spPr>
        <p:txBody>
          <a:bodyPr/>
          <a:lstStyle/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 smtClean="0"/>
              <a:t>Danube Ports must become booming centres of industrial activities and high-performance intermodal logistics hubs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 smtClean="0"/>
              <a:t>Shortcomings in port legislation, development &amp; administration, IT solutions, cross-border cooperation -&gt; analyses and pilot solutions within project DAPhNE ( DTP Call 2015)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 smtClean="0"/>
              <a:t>Improved </a:t>
            </a:r>
            <a:r>
              <a:rPr lang="en-GB" sz="1600" dirty="0"/>
              <a:t>transnational cooperation </a:t>
            </a:r>
            <a:r>
              <a:rPr lang="en-GB" sz="1600" dirty="0" smtClean="0"/>
              <a:t>&amp; integration </a:t>
            </a:r>
            <a:r>
              <a:rPr lang="en-GB" sz="1600" dirty="0"/>
              <a:t>of projects forming a “</a:t>
            </a:r>
            <a:r>
              <a:rPr lang="en-GB" sz="1600" b="1" dirty="0"/>
              <a:t>Danube Ports Development Strategy”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DAPhNE shall become permanent working platform of Danube ports </a:t>
            </a:r>
            <a:r>
              <a:rPr lang="en-GB" sz="1600" dirty="0" smtClean="0"/>
              <a:t>close to </a:t>
            </a:r>
            <a:r>
              <a:rPr lang="en-GB" sz="1600" dirty="0"/>
              <a:t>EFIP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 smtClean="0"/>
              <a:t>Pilot projects in TEN T, CEF T &amp; other programs existing / in application / preparation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602000"/>
            <a:ext cx="2454535" cy="463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9878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139952" y="5013176"/>
            <a:ext cx="4392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Quick facts: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Project duration: January 2017 – June 2019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Budget: 2,99 M Euro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23 partners from </a:t>
            </a:r>
            <a:r>
              <a:rPr lang="de-DE" sz="1400" dirty="0">
                <a:latin typeface="Arial" panose="020B0604020202020204" pitchFamily="34" charset="0"/>
                <a:cs typeface="Arial" panose="020B0604020202020204" pitchFamily="34" charset="0"/>
              </a:rPr>
              <a:t>9</a:t>
            </a:r>
            <a:r>
              <a:rPr 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countries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1866" y="1412776"/>
            <a:ext cx="3458046" cy="51013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 algn="just">
              <a:buSzTx/>
              <a:buFont typeface="Arial" pitchFamily="34" charset="0"/>
              <a:buChar char="•"/>
              <a:defRPr/>
            </a:pPr>
            <a:r>
              <a:rPr lang="en-GB" alt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Improve the 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balanced development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of Danube Ports as eco-friendly, well accessible multimodal hubs for the transport system of the 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region</a:t>
            </a:r>
          </a:p>
          <a:p>
            <a:pPr algn="just">
              <a:buSzTx/>
              <a:defRPr/>
            </a:pPr>
            <a:endParaRPr lang="en-GB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9388" indent="-179388" algn="just">
              <a:buSzTx/>
              <a:buFont typeface="Arial" pitchFamily="34" charset="0"/>
              <a:buChar char="•"/>
              <a:defRPr/>
            </a:pPr>
            <a:r>
              <a:rPr lang="en-US" alt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Turn </a:t>
            </a:r>
            <a:r>
              <a:rPr lang="en-US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Danube Ports into buzzing economic </a:t>
            </a:r>
            <a:r>
              <a:rPr lang="en-US" alt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centers</a:t>
            </a:r>
            <a:r>
              <a:rPr lang="en-US" alt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functioning as catalysts for economic growth and creation of high value </a:t>
            </a:r>
            <a:r>
              <a:rPr lang="en-US" alt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jobs</a:t>
            </a:r>
          </a:p>
          <a:p>
            <a:pPr algn="just">
              <a:buSzTx/>
              <a:defRPr/>
            </a:pPr>
            <a:endParaRPr lang="en-US" altLang="de-DE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9388" indent="-179388">
              <a:buSzTx/>
              <a:buFont typeface="Arial" pitchFamily="34" charset="0"/>
              <a:buChar char="•"/>
              <a:defRPr/>
            </a:pPr>
            <a:r>
              <a:rPr lang="de-AT" alt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Produce </a:t>
            </a:r>
            <a:r>
              <a:rPr lang="en-US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guidelines, recommendations and concrete pilot activities 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based on best practices and leading into an overall development strategy and action </a:t>
            </a:r>
            <a:r>
              <a:rPr lang="en-US" alt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plan</a:t>
            </a:r>
          </a:p>
          <a:p>
            <a:pPr algn="just">
              <a:buSzTx/>
              <a:defRPr/>
            </a:pPr>
            <a:endParaRPr lang="en-US" altLang="de-DE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9388" indent="-179388" algn="just">
              <a:buSzTx/>
              <a:buFont typeface="Arial" pitchFamily="34" charset="0"/>
              <a:buChar char="•"/>
              <a:defRPr/>
            </a:pPr>
            <a:r>
              <a:rPr lang="de-AT" alt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Set-up a Port Network</a:t>
            </a:r>
            <a:r>
              <a:rPr lang="de-AT" alt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to eliminate gaps between stakeholders</a:t>
            </a:r>
          </a:p>
          <a:p>
            <a:pPr algn="just">
              <a:buSzTx/>
              <a:defRPr/>
            </a:pPr>
            <a:endParaRPr lang="en-US" altLang="de-DE" sz="105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9388" indent="-179388" algn="just">
              <a:buSzTx/>
              <a:buFont typeface="Arial" pitchFamily="34" charset="0"/>
              <a:buChar char="•"/>
              <a:defRPr/>
            </a:pPr>
            <a:r>
              <a:rPr lang="en-US" alt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Improve the </a:t>
            </a:r>
            <a:r>
              <a:rPr lang="en-US" altLang="de-DE" sz="1400" b="1" dirty="0">
                <a:latin typeface="Arial" panose="020B0604020202020204" pitchFamily="34" charset="0"/>
                <a:cs typeface="Arial" panose="020B0604020202020204" pitchFamily="34" charset="0"/>
              </a:rPr>
              <a:t>eco-performance of the ports</a:t>
            </a:r>
            <a:r>
              <a:rPr lang="en-US" altLang="de-DE" sz="1400" dirty="0">
                <a:latin typeface="Arial" panose="020B0604020202020204" pitchFamily="34" charset="0"/>
                <a:cs typeface="Arial" panose="020B0604020202020204" pitchFamily="34" charset="0"/>
              </a:rPr>
              <a:t> in order to contribute to the ecological balance of the river and to improve the situation of the port municipalities</a:t>
            </a:r>
            <a:endParaRPr lang="en-GB" altLang="de-DE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9"/>
          <a:stretch/>
        </p:blipFill>
        <p:spPr bwMode="auto">
          <a:xfrm>
            <a:off x="4164596" y="1412777"/>
            <a:ext cx="4727883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20808" y="687600"/>
            <a:ext cx="7923600" cy="532800"/>
          </a:xfrm>
          <a:prstGeom prst="rect">
            <a:avLst/>
          </a:prstGeom>
        </p:spPr>
        <p:txBody>
          <a:bodyPr/>
          <a:lstStyle>
            <a:lvl1pPr algn="l" defTabSz="457200" rtl="0" eaLnBrk="1" latinLnBrk="0" hangingPunct="1">
              <a:spcBef>
                <a:spcPct val="0"/>
              </a:spcBef>
              <a:buNone/>
              <a:defRPr sz="2200" b="1" kern="1200">
                <a:solidFill>
                  <a:srgbClr val="264F63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</a:lstStyle>
          <a:p>
            <a:r>
              <a:rPr lang="en-GB" sz="2400" dirty="0"/>
              <a:t>DAPhNE – Danube Ports Network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0556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4"/>
          <p:cNvSpPr>
            <a:spLocks noGrp="1"/>
          </p:cNvSpPr>
          <p:nvPr>
            <p:ph type="ctrTitle"/>
          </p:nvPr>
        </p:nvSpPr>
        <p:spPr>
          <a:xfrm>
            <a:off x="539552" y="476672"/>
            <a:ext cx="8147248" cy="532800"/>
          </a:xfrm>
        </p:spPr>
        <p:txBody>
          <a:bodyPr/>
          <a:lstStyle/>
          <a:p>
            <a:r>
              <a:rPr lang="de-AT" sz="2000" dirty="0" smtClean="0"/>
              <a:t>Trimodal Logistics Center – High Performance Green Port Giurgiu</a:t>
            </a:r>
            <a:endParaRPr lang="en-GB" sz="20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37" y="3573016"/>
            <a:ext cx="4623470" cy="25540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1141" y="4149080"/>
            <a:ext cx="3400145" cy="1978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869" y="1484784"/>
            <a:ext cx="3997771" cy="19769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3684807" y="1490563"/>
            <a:ext cx="9515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/>
              <a:t>BEFORE</a:t>
            </a:r>
            <a:endParaRPr lang="en-GB" dirty="0"/>
          </a:p>
        </p:txBody>
      </p:sp>
      <p:sp>
        <p:nvSpPr>
          <p:cNvPr id="39" name="TextBox 38"/>
          <p:cNvSpPr txBox="1"/>
          <p:nvPr/>
        </p:nvSpPr>
        <p:spPr>
          <a:xfrm>
            <a:off x="5391141" y="4149080"/>
            <a:ext cx="9515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chemeClr val="bg1"/>
                </a:solidFill>
              </a:rPr>
              <a:t>AFTER</a:t>
            </a:r>
          </a:p>
          <a:p>
            <a:r>
              <a:rPr lang="de-AT" sz="1400" dirty="0" smtClean="0">
                <a:solidFill>
                  <a:schemeClr val="bg1"/>
                </a:solidFill>
              </a:rPr>
              <a:t>Inner view</a:t>
            </a:r>
            <a:endParaRPr lang="en-GB" sz="1400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117447" y="5540265"/>
            <a:ext cx="146266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>
                <a:solidFill>
                  <a:schemeClr val="bg1"/>
                </a:solidFill>
              </a:rPr>
              <a:t>AFTER</a:t>
            </a:r>
          </a:p>
          <a:p>
            <a:r>
              <a:rPr lang="de-AT" sz="1200" dirty="0" smtClean="0">
                <a:solidFill>
                  <a:schemeClr val="bg1"/>
                </a:solidFill>
              </a:rPr>
              <a:t>Water side view</a:t>
            </a: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8838" y="1484784"/>
            <a:ext cx="4032448" cy="2568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7740352" y="1484784"/>
            <a:ext cx="12961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AT" dirty="0" smtClean="0"/>
              <a:t>AFTER</a:t>
            </a:r>
          </a:p>
          <a:p>
            <a:r>
              <a:rPr lang="de-AT" sz="1200" dirty="0" smtClean="0"/>
              <a:t>Land side view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823822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Commitment Danube IWT users &amp; logistics operators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779912" y="1602000"/>
            <a:ext cx="4752528" cy="4475162"/>
          </a:xfrm>
        </p:spPr>
        <p:txBody>
          <a:bodyPr/>
          <a:lstStyle/>
          <a:p>
            <a:pPr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Cargo shippers &amp; logistics service providers lost confidence in Danube due to infrastructural problems and shifted volumes to road &amp; rail</a:t>
            </a:r>
          </a:p>
          <a:p>
            <a:pPr lv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Guaranteed maintenance, investment in ports &amp; modernization of fleet they shall use Danube (again) for their supply chains</a:t>
            </a:r>
          </a:p>
          <a:p>
            <a:pPr marL="180975" lvl="1" indent="-180975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 smtClean="0"/>
              <a:t>Initiative based on MoU with key users &amp; leaders in logistics innovation </a:t>
            </a:r>
          </a:p>
          <a:p>
            <a:pPr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Definition and preparation of cooperative pilot projects along (intermodal) logistics chain using EU funds </a:t>
            </a:r>
          </a:p>
          <a:p>
            <a:pPr lvl="1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New </a:t>
            </a:r>
            <a:r>
              <a:rPr lang="en-GB" sz="1400" dirty="0"/>
              <a:t>markets with service requirements demanding new vessels / improved equipment &amp; services</a:t>
            </a:r>
          </a:p>
          <a:p>
            <a:pPr lvl="1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400" dirty="0"/>
              <a:t>Innovation in logistics management / RIS applications for transport management / pilot cases for Digital Inland Navigation Area (DINA</a:t>
            </a:r>
            <a:r>
              <a:rPr lang="en-GB" sz="1400" dirty="0" smtClean="0"/>
              <a:t>)</a:t>
            </a:r>
            <a:endParaRPr lang="en-GB" sz="14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763200" y="1602000"/>
            <a:ext cx="2728680" cy="4419288"/>
            <a:chOff x="1538139" y="2236788"/>
            <a:chExt cx="1549400" cy="3152775"/>
          </a:xfrm>
        </p:grpSpPr>
        <p:pic>
          <p:nvPicPr>
            <p:cNvPr id="5" name="Picture 14"/>
            <p:cNvPicPr preferRelativeResize="0">
              <a:picLocks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8139" y="4676775"/>
              <a:ext cx="1549400" cy="7127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16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664" y="3789363"/>
              <a:ext cx="1535113" cy="6429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18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664" y="3000375"/>
              <a:ext cx="1539875" cy="5032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9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7664" y="2236788"/>
              <a:ext cx="1535113" cy="5127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9" name="Straight Arrow Connector 8"/>
            <p:cNvCxnSpPr/>
            <p:nvPr/>
          </p:nvCxnSpPr>
          <p:spPr>
            <a:xfrm flipH="1">
              <a:off x="2304902" y="2746375"/>
              <a:ext cx="1587" cy="254000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/>
            <p:cNvCxnSpPr/>
            <p:nvPr/>
          </p:nvCxnSpPr>
          <p:spPr>
            <a:xfrm flipH="1">
              <a:off x="2300139" y="4425950"/>
              <a:ext cx="1588" cy="254000"/>
            </a:xfrm>
            <a:prstGeom prst="straightConnector1">
              <a:avLst/>
            </a:prstGeom>
            <a:ln w="19050">
              <a:headEnd type="triangle"/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Arrow Connector 10"/>
            <p:cNvCxnSpPr/>
            <p:nvPr/>
          </p:nvCxnSpPr>
          <p:spPr>
            <a:xfrm>
              <a:off x="2317602" y="3509963"/>
              <a:ext cx="4762" cy="288925"/>
            </a:xfrm>
            <a:prstGeom prst="straightConnector1">
              <a:avLst/>
            </a:prstGeom>
            <a:ln w="19050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08743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Benefits &amp; Implementation</a:t>
            </a:r>
            <a:endParaRPr lang="en-GB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763200" y="1474480"/>
            <a:ext cx="7621200" cy="4474800"/>
          </a:xfrm>
        </p:spPr>
        <p:txBody>
          <a:bodyPr/>
          <a:lstStyle/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/>
              <a:t>Green Deal provides </a:t>
            </a:r>
            <a:r>
              <a:rPr lang="en-GB" sz="1600" dirty="0" smtClean="0"/>
              <a:t>platform for </a:t>
            </a:r>
            <a:r>
              <a:rPr lang="en-GB" sz="1600" b="1" dirty="0" smtClean="0"/>
              <a:t>targeted long-term cooperation </a:t>
            </a:r>
            <a:r>
              <a:rPr lang="en-GB" sz="1600" dirty="0" smtClean="0"/>
              <a:t>of Danube </a:t>
            </a:r>
            <a:r>
              <a:rPr lang="en-GB" sz="1600" dirty="0"/>
              <a:t>States – Private Sector – European Commission </a:t>
            </a:r>
            <a:endParaRPr lang="en-GB" sz="1600" dirty="0" smtClean="0"/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b="1" dirty="0" smtClean="0"/>
              <a:t>Supports key policy objectives </a:t>
            </a:r>
            <a:r>
              <a:rPr lang="en-GB" sz="1600" dirty="0"/>
              <a:t>in transport </a:t>
            </a:r>
            <a:r>
              <a:rPr lang="en-GB" sz="1600" dirty="0" smtClean="0"/>
              <a:t>&amp; environment / </a:t>
            </a:r>
            <a:r>
              <a:rPr lang="en-GB" sz="1600" dirty="0"/>
              <a:t>regional development </a:t>
            </a:r>
            <a:r>
              <a:rPr lang="en-GB" sz="1600" dirty="0" smtClean="0"/>
              <a:t>/ special focus on the greening of the waterborne transport system</a:t>
            </a:r>
            <a:endParaRPr lang="en-GB" sz="1600" dirty="0"/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 smtClean="0"/>
              <a:t>Ensures </a:t>
            </a:r>
            <a:r>
              <a:rPr lang="en-GB" sz="1600" b="1" dirty="0" smtClean="0"/>
              <a:t>high </a:t>
            </a:r>
            <a:r>
              <a:rPr lang="en-GB" sz="1600" b="1" dirty="0"/>
              <a:t>leverage of public </a:t>
            </a:r>
            <a:r>
              <a:rPr lang="en-GB" sz="1600" b="1" dirty="0" smtClean="0"/>
              <a:t>spending</a:t>
            </a:r>
            <a:r>
              <a:rPr lang="en-GB" sz="1600" b="1" dirty="0"/>
              <a:t> </a:t>
            </a:r>
            <a:r>
              <a:rPr lang="en-GB" sz="1600" dirty="0" smtClean="0"/>
              <a:t>due to wide-scale </a:t>
            </a:r>
            <a:r>
              <a:rPr lang="en-GB" sz="1600" dirty="0"/>
              <a:t>engagement of private sector 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b="1" dirty="0" smtClean="0"/>
              <a:t>Embedded into EUSDR PA1A </a:t>
            </a:r>
            <a:r>
              <a:rPr lang="en-GB" sz="1600" dirty="0" smtClean="0"/>
              <a:t>and related to Danube Corridor Plan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b="1" dirty="0" smtClean="0"/>
              <a:t>Steered with help of  Danube Transnational Program (DTP) projects </a:t>
            </a:r>
            <a:r>
              <a:rPr lang="en-GB" sz="1600" dirty="0" smtClean="0"/>
              <a:t>– two already filed / one planned for autumn 2016 (GREEN DEAL FOR DANUBE)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b="1" dirty="0" smtClean="0"/>
              <a:t>Builds on successful pilot projects </a:t>
            </a:r>
            <a:r>
              <a:rPr lang="en-GB" sz="1600" dirty="0" smtClean="0"/>
              <a:t>which testify viability of concept &amp; produce concrete results to be up-scaled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 smtClean="0"/>
              <a:t>Green Deal will create many more </a:t>
            </a:r>
            <a:r>
              <a:rPr lang="en-GB" sz="1600" b="1" dirty="0" smtClean="0"/>
              <a:t>valuable projects with tangible results </a:t>
            </a:r>
            <a:r>
              <a:rPr lang="en-GB" sz="1600" dirty="0" smtClean="0"/>
              <a:t>contributing to economic growth, creating jobs and improve environmental performance of transport system of the region</a:t>
            </a:r>
          </a:p>
          <a:p>
            <a:pPr>
              <a:spcAft>
                <a:spcPts val="600"/>
              </a:spcAft>
            </a:pP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3420896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467544" y="687600"/>
            <a:ext cx="7923600" cy="532800"/>
          </a:xfrm>
        </p:spPr>
        <p:txBody>
          <a:bodyPr/>
          <a:lstStyle/>
          <a:p>
            <a:r>
              <a:rPr lang="de-AT" dirty="0" smtClean="0"/>
              <a:t>Green Deal launching</a:t>
            </a:r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395536" y="1407930"/>
            <a:ext cx="4572000" cy="1400383"/>
          </a:xfrm>
          <a:prstGeom prst="rect">
            <a:avLst/>
          </a:prstGeom>
        </p:spPr>
        <p:txBody>
          <a:bodyPr>
            <a:spAutoFit/>
          </a:bodyPr>
          <a:lstStyle/>
          <a:p>
            <a:pPr marL="84455">
              <a:spcBef>
                <a:spcPts val="215"/>
              </a:spcBef>
            </a:pPr>
            <a:r>
              <a:rPr lang="en-GB" sz="2400" b="1" dirty="0">
                <a:solidFill>
                  <a:srgbClr val="006373"/>
                </a:solidFill>
                <a:latin typeface="Arial"/>
                <a:ea typeface="Arial"/>
              </a:rPr>
              <a:t>Danube Transport </a:t>
            </a:r>
            <a:r>
              <a:rPr lang="en-GB" sz="2400" b="1" dirty="0" smtClean="0">
                <a:solidFill>
                  <a:srgbClr val="006373"/>
                </a:solidFill>
                <a:latin typeface="Arial"/>
                <a:ea typeface="Arial"/>
              </a:rPr>
              <a:t>Day</a:t>
            </a:r>
            <a:r>
              <a:rPr lang="en-GB" sz="1000" dirty="0">
                <a:latin typeface="Arial"/>
                <a:ea typeface="Arial"/>
              </a:rPr>
              <a:t/>
            </a:r>
            <a:br>
              <a:rPr lang="en-GB" sz="1000" dirty="0">
                <a:latin typeface="Arial"/>
                <a:ea typeface="Arial"/>
              </a:rPr>
            </a:br>
            <a:r>
              <a:rPr lang="en-GB" sz="2000" dirty="0">
                <a:solidFill>
                  <a:srgbClr val="006373"/>
                </a:solidFill>
                <a:latin typeface="Arial"/>
                <a:ea typeface="Arial"/>
              </a:rPr>
              <a:t>European </a:t>
            </a:r>
            <a:r>
              <a:rPr lang="en-GB" sz="2000" dirty="0" smtClean="0">
                <a:solidFill>
                  <a:srgbClr val="006373"/>
                </a:solidFill>
                <a:latin typeface="Arial"/>
                <a:ea typeface="Arial"/>
              </a:rPr>
              <a:t>Parliament</a:t>
            </a:r>
          </a:p>
          <a:p>
            <a:pPr marL="84455">
              <a:spcBef>
                <a:spcPts val="215"/>
              </a:spcBef>
            </a:pPr>
            <a:endParaRPr lang="en-GB" sz="600" dirty="0" smtClean="0">
              <a:solidFill>
                <a:srgbClr val="006373"/>
              </a:solidFill>
              <a:latin typeface="Arial"/>
              <a:ea typeface="Arial"/>
            </a:endParaRPr>
          </a:p>
          <a:p>
            <a:pPr marL="84455">
              <a:spcBef>
                <a:spcPts val="215"/>
              </a:spcBef>
            </a:pPr>
            <a:r>
              <a:rPr lang="en-GB" sz="1400" dirty="0" smtClean="0">
                <a:solidFill>
                  <a:srgbClr val="006373"/>
                </a:solidFill>
                <a:latin typeface="Arial"/>
                <a:ea typeface="Arial"/>
              </a:rPr>
              <a:t>7 </a:t>
            </a:r>
            <a:r>
              <a:rPr lang="en-GB" sz="1400" dirty="0">
                <a:solidFill>
                  <a:srgbClr val="006373"/>
                </a:solidFill>
                <a:latin typeface="Arial"/>
                <a:ea typeface="Arial"/>
              </a:rPr>
              <a:t>September 2016, 16:00-18:00</a:t>
            </a:r>
          </a:p>
          <a:p>
            <a:pPr marL="84455">
              <a:spcBef>
                <a:spcPts val="215"/>
              </a:spcBef>
            </a:pPr>
            <a:endParaRPr lang="en-GB" sz="1600" dirty="0">
              <a:solidFill>
                <a:srgbClr val="006373"/>
              </a:solidFill>
              <a:latin typeface="Arial"/>
              <a:ea typeface="Arial"/>
            </a:endParaRPr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611559" y="2679200"/>
            <a:ext cx="1152129" cy="720081"/>
            <a:chOff x="4043" y="1146"/>
            <a:chExt cx="1169" cy="821"/>
          </a:xfrm>
        </p:grpSpPr>
        <p:pic>
          <p:nvPicPr>
            <p:cNvPr id="11" name="Picture 10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43" y="1833"/>
              <a:ext cx="510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3" y="1822"/>
              <a:ext cx="609" cy="1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Rectangle 12"/>
            <p:cNvSpPr>
              <a:spLocks noChangeArrowheads="1"/>
            </p:cNvSpPr>
            <p:nvPr/>
          </p:nvSpPr>
          <p:spPr bwMode="auto">
            <a:xfrm>
              <a:off x="4693" y="1419"/>
              <a:ext cx="519" cy="346"/>
            </a:xfrm>
            <a:prstGeom prst="rect">
              <a:avLst/>
            </a:prstGeom>
            <a:solidFill>
              <a:srgbClr val="034EA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pic>
          <p:nvPicPr>
            <p:cNvPr id="14" name="Picture 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16" y="1457"/>
              <a:ext cx="273" cy="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AutoShape 8"/>
            <p:cNvSpPr>
              <a:spLocks/>
            </p:cNvSpPr>
            <p:nvPr/>
          </p:nvSpPr>
          <p:spPr bwMode="auto">
            <a:xfrm>
              <a:off x="4078" y="1146"/>
              <a:ext cx="1121" cy="616"/>
            </a:xfrm>
            <a:custGeom>
              <a:avLst/>
              <a:gdLst>
                <a:gd name="T0" fmla="+- 0 4104 4078"/>
                <a:gd name="T1" fmla="*/ T0 w 1121"/>
                <a:gd name="T2" fmla="+- 0 1485 1146"/>
                <a:gd name="T3" fmla="*/ 1485 h 616"/>
                <a:gd name="T4" fmla="+- 0 4181 4078"/>
                <a:gd name="T5" fmla="*/ T4 w 1121"/>
                <a:gd name="T6" fmla="+- 0 1339 1146"/>
                <a:gd name="T7" fmla="*/ 1339 h 616"/>
                <a:gd name="T8" fmla="+- 0 4188 4078"/>
                <a:gd name="T9" fmla="*/ T8 w 1121"/>
                <a:gd name="T10" fmla="+- 0 1344 1146"/>
                <a:gd name="T11" fmla="*/ 1344 h 616"/>
                <a:gd name="T12" fmla="+- 0 4284 4078"/>
                <a:gd name="T13" fmla="*/ T12 w 1121"/>
                <a:gd name="T14" fmla="+- 0 1481 1146"/>
                <a:gd name="T15" fmla="*/ 1481 h 616"/>
                <a:gd name="T16" fmla="+- 0 4369 4078"/>
                <a:gd name="T17" fmla="*/ T16 w 1121"/>
                <a:gd name="T18" fmla="+- 0 1439 1146"/>
                <a:gd name="T19" fmla="*/ 1439 h 616"/>
                <a:gd name="T20" fmla="+- 0 4331 4078"/>
                <a:gd name="T21" fmla="*/ T20 w 1121"/>
                <a:gd name="T22" fmla="+- 0 1393 1146"/>
                <a:gd name="T23" fmla="*/ 1393 h 616"/>
                <a:gd name="T24" fmla="+- 0 4425 4078"/>
                <a:gd name="T25" fmla="*/ T24 w 1121"/>
                <a:gd name="T26" fmla="+- 0 1359 1146"/>
                <a:gd name="T27" fmla="*/ 1359 h 616"/>
                <a:gd name="T28" fmla="+- 0 4451 4078"/>
                <a:gd name="T29" fmla="*/ T28 w 1121"/>
                <a:gd name="T30" fmla="+- 0 1417 1146"/>
                <a:gd name="T31" fmla="*/ 1417 h 616"/>
                <a:gd name="T32" fmla="+- 0 4271 4078"/>
                <a:gd name="T33" fmla="*/ T32 w 1121"/>
                <a:gd name="T34" fmla="+- 0 1218 1146"/>
                <a:gd name="T35" fmla="*/ 1218 h 616"/>
                <a:gd name="T36" fmla="+- 0 4331 4078"/>
                <a:gd name="T37" fmla="*/ T36 w 1121"/>
                <a:gd name="T38" fmla="+- 0 1656 1146"/>
                <a:gd name="T39" fmla="*/ 1656 h 616"/>
                <a:gd name="T40" fmla="+- 0 4335 4078"/>
                <a:gd name="T41" fmla="*/ T40 w 1121"/>
                <a:gd name="T42" fmla="+- 0 1690 1146"/>
                <a:gd name="T43" fmla="*/ 1690 h 616"/>
                <a:gd name="T44" fmla="+- 0 4315 4078"/>
                <a:gd name="T45" fmla="*/ T44 w 1121"/>
                <a:gd name="T46" fmla="+- 0 1236 1146"/>
                <a:gd name="T47" fmla="*/ 1236 h 616"/>
                <a:gd name="T48" fmla="+- 0 4506 4078"/>
                <a:gd name="T49" fmla="*/ T48 w 1121"/>
                <a:gd name="T50" fmla="+- 0 1189 1146"/>
                <a:gd name="T51" fmla="*/ 1189 h 616"/>
                <a:gd name="T52" fmla="+- 0 4291 4078"/>
                <a:gd name="T53" fmla="*/ T52 w 1121"/>
                <a:gd name="T54" fmla="+- 0 1581 1146"/>
                <a:gd name="T55" fmla="*/ 1581 h 616"/>
                <a:gd name="T56" fmla="+- 0 4423 4078"/>
                <a:gd name="T57" fmla="*/ T56 w 1121"/>
                <a:gd name="T58" fmla="+- 0 1240 1146"/>
                <a:gd name="T59" fmla="*/ 1240 h 616"/>
                <a:gd name="T60" fmla="+- 0 4522 4078"/>
                <a:gd name="T61" fmla="*/ T60 w 1121"/>
                <a:gd name="T62" fmla="+- 0 1237 1146"/>
                <a:gd name="T63" fmla="*/ 1237 h 616"/>
                <a:gd name="T64" fmla="+- 0 4377 4078"/>
                <a:gd name="T65" fmla="*/ T64 w 1121"/>
                <a:gd name="T66" fmla="+- 0 1317 1146"/>
                <a:gd name="T67" fmla="*/ 1317 h 616"/>
                <a:gd name="T68" fmla="+- 0 4490 4078"/>
                <a:gd name="T69" fmla="*/ T68 w 1121"/>
                <a:gd name="T70" fmla="+- 0 1560 1146"/>
                <a:gd name="T71" fmla="*/ 1560 h 616"/>
                <a:gd name="T72" fmla="+- 0 4487 4078"/>
                <a:gd name="T73" fmla="*/ T72 w 1121"/>
                <a:gd name="T74" fmla="+- 0 1590 1146"/>
                <a:gd name="T75" fmla="*/ 1590 h 616"/>
                <a:gd name="T76" fmla="+- 0 4444 4078"/>
                <a:gd name="T77" fmla="*/ T76 w 1121"/>
                <a:gd name="T78" fmla="+- 0 1320 1146"/>
                <a:gd name="T79" fmla="*/ 1320 h 616"/>
                <a:gd name="T80" fmla="+- 0 4565 4078"/>
                <a:gd name="T81" fmla="*/ T80 w 1121"/>
                <a:gd name="T82" fmla="+- 0 1512 1146"/>
                <a:gd name="T83" fmla="*/ 1512 h 616"/>
                <a:gd name="T84" fmla="+- 0 4481 4078"/>
                <a:gd name="T85" fmla="*/ T84 w 1121"/>
                <a:gd name="T86" fmla="+- 0 1521 1146"/>
                <a:gd name="T87" fmla="*/ 1521 h 616"/>
                <a:gd name="T88" fmla="+- 0 4528 4078"/>
                <a:gd name="T89" fmla="*/ T88 w 1121"/>
                <a:gd name="T90" fmla="+- 0 1451 1146"/>
                <a:gd name="T91" fmla="*/ 1451 h 616"/>
                <a:gd name="T92" fmla="+- 0 4583 4078"/>
                <a:gd name="T93" fmla="*/ T92 w 1121"/>
                <a:gd name="T94" fmla="+- 0 1487 1146"/>
                <a:gd name="T95" fmla="*/ 1487 h 616"/>
                <a:gd name="T96" fmla="+- 0 4538 4078"/>
                <a:gd name="T97" fmla="*/ T96 w 1121"/>
                <a:gd name="T98" fmla="+- 0 1747 1146"/>
                <a:gd name="T99" fmla="*/ 1747 h 616"/>
                <a:gd name="T100" fmla="+- 0 4616 4078"/>
                <a:gd name="T101" fmla="*/ T100 w 1121"/>
                <a:gd name="T102" fmla="+- 0 1575 1146"/>
                <a:gd name="T103" fmla="*/ 1575 h 616"/>
                <a:gd name="T104" fmla="+- 0 4667 4078"/>
                <a:gd name="T105" fmla="*/ T104 w 1121"/>
                <a:gd name="T106" fmla="+- 0 1616 1146"/>
                <a:gd name="T107" fmla="*/ 1616 h 616"/>
                <a:gd name="T108" fmla="+- 0 4583 4078"/>
                <a:gd name="T109" fmla="*/ T108 w 1121"/>
                <a:gd name="T110" fmla="+- 0 1545 1146"/>
                <a:gd name="T111" fmla="*/ 1545 h 616"/>
                <a:gd name="T112" fmla="+- 0 4634 4078"/>
                <a:gd name="T113" fmla="*/ T112 w 1121"/>
                <a:gd name="T114" fmla="+- 0 1639 1146"/>
                <a:gd name="T115" fmla="*/ 1639 h 616"/>
                <a:gd name="T116" fmla="+- 0 4637 4078"/>
                <a:gd name="T117" fmla="*/ T116 w 1121"/>
                <a:gd name="T118" fmla="+- 0 1680 1146"/>
                <a:gd name="T119" fmla="*/ 1680 h 616"/>
                <a:gd name="T120" fmla="+- 0 4599 4078"/>
                <a:gd name="T121" fmla="*/ T120 w 1121"/>
                <a:gd name="T122" fmla="+- 0 1461 1146"/>
                <a:gd name="T123" fmla="*/ 1461 h 616"/>
                <a:gd name="T124" fmla="+- 0 4667 4078"/>
                <a:gd name="T125" fmla="*/ T124 w 1121"/>
                <a:gd name="T126" fmla="+- 0 1461 1146"/>
                <a:gd name="T127" fmla="*/ 1461 h 616"/>
                <a:gd name="T128" fmla="+- 0 4604 4078"/>
                <a:gd name="T129" fmla="*/ T128 w 1121"/>
                <a:gd name="T130" fmla="+- 0 1294 1146"/>
                <a:gd name="T131" fmla="*/ 1294 h 616"/>
                <a:gd name="T132" fmla="+- 0 4635 4078"/>
                <a:gd name="T133" fmla="*/ T132 w 1121"/>
                <a:gd name="T134" fmla="+- 0 1250 1146"/>
                <a:gd name="T135" fmla="*/ 1250 h 616"/>
                <a:gd name="T136" fmla="+- 0 4703 4078"/>
                <a:gd name="T137" fmla="*/ T136 w 1121"/>
                <a:gd name="T138" fmla="+- 0 1278 1146"/>
                <a:gd name="T139" fmla="*/ 1278 h 616"/>
                <a:gd name="T140" fmla="+- 0 4545 4078"/>
                <a:gd name="T141" fmla="*/ T140 w 1121"/>
                <a:gd name="T142" fmla="+- 0 1235 1146"/>
                <a:gd name="T143" fmla="*/ 1235 h 616"/>
                <a:gd name="T144" fmla="+- 0 4761 4078"/>
                <a:gd name="T145" fmla="*/ T144 w 1121"/>
                <a:gd name="T146" fmla="+- 0 1199 1146"/>
                <a:gd name="T147" fmla="*/ 1199 h 616"/>
                <a:gd name="T148" fmla="+- 0 4647 4078"/>
                <a:gd name="T149" fmla="*/ T148 w 1121"/>
                <a:gd name="T150" fmla="+- 0 1203 1146"/>
                <a:gd name="T151" fmla="*/ 1203 h 616"/>
                <a:gd name="T152" fmla="+- 0 4743 4078"/>
                <a:gd name="T153" fmla="*/ T152 w 1121"/>
                <a:gd name="T154" fmla="+- 0 1304 1146"/>
                <a:gd name="T155" fmla="*/ 1304 h 616"/>
                <a:gd name="T156" fmla="+- 0 4776 4078"/>
                <a:gd name="T157" fmla="*/ T156 w 1121"/>
                <a:gd name="T158" fmla="+- 0 1350 1146"/>
                <a:gd name="T159" fmla="*/ 1350 h 616"/>
                <a:gd name="T160" fmla="+- 0 4507 4078"/>
                <a:gd name="T161" fmla="*/ T160 w 1121"/>
                <a:gd name="T162" fmla="+- 0 1151 1146"/>
                <a:gd name="T163" fmla="*/ 1151 h 616"/>
                <a:gd name="T164" fmla="+- 0 4821 4078"/>
                <a:gd name="T165" fmla="*/ T164 w 1121"/>
                <a:gd name="T166" fmla="+- 0 1393 1146"/>
                <a:gd name="T167" fmla="*/ 1393 h 616"/>
                <a:gd name="T168" fmla="+- 0 4797 4078"/>
                <a:gd name="T169" fmla="*/ T168 w 1121"/>
                <a:gd name="T170" fmla="+- 0 1393 1146"/>
                <a:gd name="T171" fmla="*/ 1393 h 616"/>
                <a:gd name="T172" fmla="+- 0 4724 4078"/>
                <a:gd name="T173" fmla="*/ T172 w 1121"/>
                <a:gd name="T174" fmla="+- 0 1283 1146"/>
                <a:gd name="T175" fmla="*/ 1283 h 616"/>
                <a:gd name="T176" fmla="+- 0 4882 4078"/>
                <a:gd name="T177" fmla="*/ T176 w 1121"/>
                <a:gd name="T178" fmla="+- 0 1278 1146"/>
                <a:gd name="T179" fmla="*/ 1278 h 616"/>
                <a:gd name="T180" fmla="+- 0 4877 4078"/>
                <a:gd name="T181" fmla="*/ T180 w 1121"/>
                <a:gd name="T182" fmla="+- 0 1301 1146"/>
                <a:gd name="T183" fmla="*/ 1301 h 616"/>
                <a:gd name="T184" fmla="+- 0 4858 4078"/>
                <a:gd name="T185" fmla="*/ T184 w 1121"/>
                <a:gd name="T186" fmla="+- 0 1320 1146"/>
                <a:gd name="T187" fmla="*/ 1320 h 616"/>
                <a:gd name="T188" fmla="+- 0 4984 4078"/>
                <a:gd name="T189" fmla="*/ T188 w 1121"/>
                <a:gd name="T190" fmla="+- 0 1275 1146"/>
                <a:gd name="T191" fmla="*/ 1275 h 616"/>
                <a:gd name="T192" fmla="+- 0 4895 4078"/>
                <a:gd name="T193" fmla="*/ T192 w 1121"/>
                <a:gd name="T194" fmla="+- 0 1257 1146"/>
                <a:gd name="T195" fmla="*/ 1257 h 616"/>
                <a:gd name="T196" fmla="+- 0 4951 4078"/>
                <a:gd name="T197" fmla="*/ T196 w 1121"/>
                <a:gd name="T198" fmla="+- 0 1322 1146"/>
                <a:gd name="T199" fmla="*/ 1322 h 616"/>
                <a:gd name="T200" fmla="+- 0 5003 4078"/>
                <a:gd name="T201" fmla="*/ T200 w 1121"/>
                <a:gd name="T202" fmla="+- 0 1393 1146"/>
                <a:gd name="T203" fmla="*/ 1393 h 616"/>
                <a:gd name="T204" fmla="+- 0 4879 4078"/>
                <a:gd name="T205" fmla="*/ T204 w 1121"/>
                <a:gd name="T206" fmla="+- 0 1206 1146"/>
                <a:gd name="T207" fmla="*/ 1206 h 616"/>
                <a:gd name="T208" fmla="+- 0 5054 4078"/>
                <a:gd name="T209" fmla="*/ T208 w 1121"/>
                <a:gd name="T210" fmla="+- 0 1327 1146"/>
                <a:gd name="T211" fmla="*/ 1327 h 616"/>
                <a:gd name="T212" fmla="+- 0 5073 4078"/>
                <a:gd name="T213" fmla="*/ T212 w 1121"/>
                <a:gd name="T214" fmla="+- 0 1393 1146"/>
                <a:gd name="T215" fmla="*/ 1393 h 616"/>
                <a:gd name="T216" fmla="+- 0 5080 4078"/>
                <a:gd name="T217" fmla="*/ T216 w 1121"/>
                <a:gd name="T218" fmla="+- 0 1301 1146"/>
                <a:gd name="T219" fmla="*/ 1301 h 61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</a:cxnLst>
              <a:rect l="0" t="0" r="r" b="b"/>
              <a:pathLst>
                <a:path w="1121" h="616">
                  <a:moveTo>
                    <a:pt x="105" y="107"/>
                  </a:moveTo>
                  <a:lnTo>
                    <a:pt x="78" y="127"/>
                  </a:lnTo>
                  <a:lnTo>
                    <a:pt x="41" y="165"/>
                  </a:lnTo>
                  <a:lnTo>
                    <a:pt x="10" y="219"/>
                  </a:lnTo>
                  <a:lnTo>
                    <a:pt x="0" y="287"/>
                  </a:lnTo>
                  <a:lnTo>
                    <a:pt x="26" y="368"/>
                  </a:lnTo>
                  <a:lnTo>
                    <a:pt x="26" y="339"/>
                  </a:lnTo>
                  <a:lnTo>
                    <a:pt x="9" y="265"/>
                  </a:lnTo>
                  <a:lnTo>
                    <a:pt x="27" y="203"/>
                  </a:lnTo>
                  <a:lnTo>
                    <a:pt x="63" y="154"/>
                  </a:lnTo>
                  <a:lnTo>
                    <a:pt x="105" y="119"/>
                  </a:lnTo>
                  <a:lnTo>
                    <a:pt x="105" y="107"/>
                  </a:lnTo>
                  <a:moveTo>
                    <a:pt x="162" y="131"/>
                  </a:moveTo>
                  <a:lnTo>
                    <a:pt x="103" y="193"/>
                  </a:lnTo>
                  <a:lnTo>
                    <a:pt x="84" y="255"/>
                  </a:lnTo>
                  <a:lnTo>
                    <a:pt x="94" y="311"/>
                  </a:lnTo>
                  <a:lnTo>
                    <a:pt x="120" y="356"/>
                  </a:lnTo>
                  <a:lnTo>
                    <a:pt x="120" y="332"/>
                  </a:lnTo>
                  <a:lnTo>
                    <a:pt x="101" y="296"/>
                  </a:lnTo>
                  <a:lnTo>
                    <a:pt x="94" y="250"/>
                  </a:lnTo>
                  <a:lnTo>
                    <a:pt x="110" y="198"/>
                  </a:lnTo>
                  <a:lnTo>
                    <a:pt x="162" y="143"/>
                  </a:lnTo>
                  <a:lnTo>
                    <a:pt x="162" y="131"/>
                  </a:lnTo>
                  <a:moveTo>
                    <a:pt x="223" y="152"/>
                  </a:moveTo>
                  <a:lnTo>
                    <a:pt x="197" y="177"/>
                  </a:lnTo>
                  <a:lnTo>
                    <a:pt x="174" y="218"/>
                  </a:lnTo>
                  <a:lnTo>
                    <a:pt x="171" y="271"/>
                  </a:lnTo>
                  <a:lnTo>
                    <a:pt x="206" y="335"/>
                  </a:lnTo>
                  <a:lnTo>
                    <a:pt x="206" y="313"/>
                  </a:lnTo>
                  <a:lnTo>
                    <a:pt x="190" y="290"/>
                  </a:lnTo>
                  <a:lnTo>
                    <a:pt x="178" y="255"/>
                  </a:lnTo>
                  <a:lnTo>
                    <a:pt x="185" y="212"/>
                  </a:lnTo>
                  <a:lnTo>
                    <a:pt x="223" y="164"/>
                  </a:lnTo>
                  <a:lnTo>
                    <a:pt x="223" y="152"/>
                  </a:lnTo>
                  <a:moveTo>
                    <a:pt x="291" y="293"/>
                  </a:moveTo>
                  <a:lnTo>
                    <a:pt x="268" y="262"/>
                  </a:lnTo>
                  <a:lnTo>
                    <a:pt x="261" y="233"/>
                  </a:lnTo>
                  <a:lnTo>
                    <a:pt x="268" y="206"/>
                  </a:lnTo>
                  <a:lnTo>
                    <a:pt x="285" y="184"/>
                  </a:lnTo>
                  <a:lnTo>
                    <a:pt x="285" y="171"/>
                  </a:lnTo>
                  <a:lnTo>
                    <a:pt x="257" y="209"/>
                  </a:lnTo>
                  <a:lnTo>
                    <a:pt x="253" y="247"/>
                  </a:lnTo>
                  <a:lnTo>
                    <a:pt x="266" y="283"/>
                  </a:lnTo>
                  <a:lnTo>
                    <a:pt x="291" y="313"/>
                  </a:lnTo>
                  <a:lnTo>
                    <a:pt x="291" y="293"/>
                  </a:lnTo>
                  <a:moveTo>
                    <a:pt x="373" y="271"/>
                  </a:moveTo>
                  <a:lnTo>
                    <a:pt x="354" y="251"/>
                  </a:lnTo>
                  <a:lnTo>
                    <a:pt x="346" y="231"/>
                  </a:lnTo>
                  <a:lnTo>
                    <a:pt x="347" y="213"/>
                  </a:lnTo>
                  <a:lnTo>
                    <a:pt x="354" y="199"/>
                  </a:lnTo>
                  <a:lnTo>
                    <a:pt x="354" y="185"/>
                  </a:lnTo>
                  <a:lnTo>
                    <a:pt x="335" y="224"/>
                  </a:lnTo>
                  <a:lnTo>
                    <a:pt x="343" y="257"/>
                  </a:lnTo>
                  <a:lnTo>
                    <a:pt x="360" y="280"/>
                  </a:lnTo>
                  <a:lnTo>
                    <a:pt x="373" y="290"/>
                  </a:lnTo>
                  <a:lnTo>
                    <a:pt x="373" y="271"/>
                  </a:lnTo>
                  <a:moveTo>
                    <a:pt x="406" y="7"/>
                  </a:moveTo>
                  <a:lnTo>
                    <a:pt x="332" y="18"/>
                  </a:lnTo>
                  <a:lnTo>
                    <a:pt x="255" y="38"/>
                  </a:lnTo>
                  <a:lnTo>
                    <a:pt x="183" y="63"/>
                  </a:lnTo>
                  <a:lnTo>
                    <a:pt x="123" y="95"/>
                  </a:lnTo>
                  <a:lnTo>
                    <a:pt x="123" y="107"/>
                  </a:lnTo>
                  <a:lnTo>
                    <a:pt x="193" y="72"/>
                  </a:lnTo>
                  <a:lnTo>
                    <a:pt x="267" y="47"/>
                  </a:lnTo>
                  <a:lnTo>
                    <a:pt x="340" y="31"/>
                  </a:lnTo>
                  <a:lnTo>
                    <a:pt x="406" y="22"/>
                  </a:lnTo>
                  <a:lnTo>
                    <a:pt x="406" y="7"/>
                  </a:lnTo>
                  <a:moveTo>
                    <a:pt x="407" y="551"/>
                  </a:moveTo>
                  <a:lnTo>
                    <a:pt x="334" y="536"/>
                  </a:lnTo>
                  <a:lnTo>
                    <a:pt x="253" y="510"/>
                  </a:lnTo>
                  <a:lnTo>
                    <a:pt x="174" y="475"/>
                  </a:lnTo>
                  <a:lnTo>
                    <a:pt x="101" y="429"/>
                  </a:lnTo>
                  <a:lnTo>
                    <a:pt x="44" y="371"/>
                  </a:lnTo>
                  <a:lnTo>
                    <a:pt x="44" y="396"/>
                  </a:lnTo>
                  <a:lnTo>
                    <a:pt x="103" y="456"/>
                  </a:lnTo>
                  <a:lnTo>
                    <a:pt x="177" y="505"/>
                  </a:lnTo>
                  <a:lnTo>
                    <a:pt x="257" y="544"/>
                  </a:lnTo>
                  <a:lnTo>
                    <a:pt x="336" y="572"/>
                  </a:lnTo>
                  <a:lnTo>
                    <a:pt x="407" y="591"/>
                  </a:lnTo>
                  <a:lnTo>
                    <a:pt x="407" y="551"/>
                  </a:lnTo>
                  <a:moveTo>
                    <a:pt x="428" y="43"/>
                  </a:moveTo>
                  <a:lnTo>
                    <a:pt x="368" y="52"/>
                  </a:lnTo>
                  <a:lnTo>
                    <a:pt x="302" y="67"/>
                  </a:lnTo>
                  <a:lnTo>
                    <a:pt x="237" y="90"/>
                  </a:lnTo>
                  <a:lnTo>
                    <a:pt x="179" y="119"/>
                  </a:lnTo>
                  <a:lnTo>
                    <a:pt x="179" y="131"/>
                  </a:lnTo>
                  <a:lnTo>
                    <a:pt x="238" y="101"/>
                  </a:lnTo>
                  <a:lnTo>
                    <a:pt x="302" y="80"/>
                  </a:lnTo>
                  <a:lnTo>
                    <a:pt x="367" y="66"/>
                  </a:lnTo>
                  <a:lnTo>
                    <a:pt x="428" y="58"/>
                  </a:lnTo>
                  <a:lnTo>
                    <a:pt x="428" y="43"/>
                  </a:lnTo>
                  <a:moveTo>
                    <a:pt x="442" y="483"/>
                  </a:moveTo>
                  <a:lnTo>
                    <a:pt x="359" y="467"/>
                  </a:lnTo>
                  <a:lnTo>
                    <a:pt x="277" y="440"/>
                  </a:lnTo>
                  <a:lnTo>
                    <a:pt x="202" y="403"/>
                  </a:lnTo>
                  <a:lnTo>
                    <a:pt x="139" y="355"/>
                  </a:lnTo>
                  <a:lnTo>
                    <a:pt x="139" y="378"/>
                  </a:lnTo>
                  <a:lnTo>
                    <a:pt x="213" y="435"/>
                  </a:lnTo>
                  <a:lnTo>
                    <a:pt x="297" y="476"/>
                  </a:lnTo>
                  <a:lnTo>
                    <a:pt x="377" y="504"/>
                  </a:lnTo>
                  <a:lnTo>
                    <a:pt x="442" y="519"/>
                  </a:lnTo>
                  <a:lnTo>
                    <a:pt x="442" y="483"/>
                  </a:lnTo>
                  <a:moveTo>
                    <a:pt x="444" y="76"/>
                  </a:moveTo>
                  <a:lnTo>
                    <a:pt x="399" y="82"/>
                  </a:lnTo>
                  <a:lnTo>
                    <a:pt x="345" y="94"/>
                  </a:lnTo>
                  <a:lnTo>
                    <a:pt x="290" y="114"/>
                  </a:lnTo>
                  <a:lnTo>
                    <a:pt x="239" y="140"/>
                  </a:lnTo>
                  <a:lnTo>
                    <a:pt x="239" y="152"/>
                  </a:lnTo>
                  <a:lnTo>
                    <a:pt x="289" y="126"/>
                  </a:lnTo>
                  <a:lnTo>
                    <a:pt x="344" y="107"/>
                  </a:lnTo>
                  <a:lnTo>
                    <a:pt x="398" y="96"/>
                  </a:lnTo>
                  <a:lnTo>
                    <a:pt x="444" y="91"/>
                  </a:lnTo>
                  <a:lnTo>
                    <a:pt x="444" y="76"/>
                  </a:lnTo>
                  <a:moveTo>
                    <a:pt x="463" y="106"/>
                  </a:moveTo>
                  <a:lnTo>
                    <a:pt x="417" y="112"/>
                  </a:lnTo>
                  <a:lnTo>
                    <a:pt x="371" y="124"/>
                  </a:lnTo>
                  <a:lnTo>
                    <a:pt x="331" y="140"/>
                  </a:lnTo>
                  <a:lnTo>
                    <a:pt x="299" y="159"/>
                  </a:lnTo>
                  <a:lnTo>
                    <a:pt x="299" y="171"/>
                  </a:lnTo>
                  <a:lnTo>
                    <a:pt x="337" y="149"/>
                  </a:lnTo>
                  <a:lnTo>
                    <a:pt x="380" y="134"/>
                  </a:lnTo>
                  <a:lnTo>
                    <a:pt x="423" y="125"/>
                  </a:lnTo>
                  <a:lnTo>
                    <a:pt x="463" y="120"/>
                  </a:lnTo>
                  <a:lnTo>
                    <a:pt x="463" y="106"/>
                  </a:lnTo>
                  <a:moveTo>
                    <a:pt x="465" y="423"/>
                  </a:moveTo>
                  <a:lnTo>
                    <a:pt x="412" y="414"/>
                  </a:lnTo>
                  <a:lnTo>
                    <a:pt x="348" y="398"/>
                  </a:lnTo>
                  <a:lnTo>
                    <a:pt x="283" y="371"/>
                  </a:lnTo>
                  <a:lnTo>
                    <a:pt x="224" y="331"/>
                  </a:lnTo>
                  <a:lnTo>
                    <a:pt x="224" y="353"/>
                  </a:lnTo>
                  <a:lnTo>
                    <a:pt x="280" y="393"/>
                  </a:lnTo>
                  <a:lnTo>
                    <a:pt x="345" y="423"/>
                  </a:lnTo>
                  <a:lnTo>
                    <a:pt x="409" y="444"/>
                  </a:lnTo>
                  <a:lnTo>
                    <a:pt x="465" y="457"/>
                  </a:lnTo>
                  <a:lnTo>
                    <a:pt x="465" y="423"/>
                  </a:lnTo>
                  <a:moveTo>
                    <a:pt x="476" y="135"/>
                  </a:moveTo>
                  <a:lnTo>
                    <a:pt x="440" y="141"/>
                  </a:lnTo>
                  <a:lnTo>
                    <a:pt x="409" y="151"/>
                  </a:lnTo>
                  <a:lnTo>
                    <a:pt x="385" y="162"/>
                  </a:lnTo>
                  <a:lnTo>
                    <a:pt x="366" y="174"/>
                  </a:lnTo>
                  <a:lnTo>
                    <a:pt x="366" y="186"/>
                  </a:lnTo>
                  <a:lnTo>
                    <a:pt x="391" y="171"/>
                  </a:lnTo>
                  <a:lnTo>
                    <a:pt x="418" y="160"/>
                  </a:lnTo>
                  <a:lnTo>
                    <a:pt x="447" y="153"/>
                  </a:lnTo>
                  <a:lnTo>
                    <a:pt x="476" y="149"/>
                  </a:lnTo>
                  <a:lnTo>
                    <a:pt x="476" y="135"/>
                  </a:lnTo>
                  <a:moveTo>
                    <a:pt x="487" y="366"/>
                  </a:moveTo>
                  <a:lnTo>
                    <a:pt x="445" y="360"/>
                  </a:lnTo>
                  <a:lnTo>
                    <a:pt x="398" y="349"/>
                  </a:lnTo>
                  <a:lnTo>
                    <a:pt x="351" y="331"/>
                  </a:lnTo>
                  <a:lnTo>
                    <a:pt x="310" y="308"/>
                  </a:lnTo>
                  <a:lnTo>
                    <a:pt x="310" y="328"/>
                  </a:lnTo>
                  <a:lnTo>
                    <a:pt x="354" y="355"/>
                  </a:lnTo>
                  <a:lnTo>
                    <a:pt x="403" y="375"/>
                  </a:lnTo>
                  <a:lnTo>
                    <a:pt x="450" y="389"/>
                  </a:lnTo>
                  <a:lnTo>
                    <a:pt x="487" y="396"/>
                  </a:lnTo>
                  <a:lnTo>
                    <a:pt x="487" y="366"/>
                  </a:lnTo>
                  <a:moveTo>
                    <a:pt x="505" y="341"/>
                  </a:moveTo>
                  <a:lnTo>
                    <a:pt x="504" y="314"/>
                  </a:lnTo>
                  <a:lnTo>
                    <a:pt x="478" y="311"/>
                  </a:lnTo>
                  <a:lnTo>
                    <a:pt x="450" y="305"/>
                  </a:lnTo>
                  <a:lnTo>
                    <a:pt x="420" y="296"/>
                  </a:lnTo>
                  <a:lnTo>
                    <a:pt x="391" y="283"/>
                  </a:lnTo>
                  <a:lnTo>
                    <a:pt x="391" y="303"/>
                  </a:lnTo>
                  <a:lnTo>
                    <a:pt x="416" y="316"/>
                  </a:lnTo>
                  <a:lnTo>
                    <a:pt x="443" y="326"/>
                  </a:lnTo>
                  <a:lnTo>
                    <a:pt x="472" y="334"/>
                  </a:lnTo>
                  <a:lnTo>
                    <a:pt x="505" y="341"/>
                  </a:lnTo>
                  <a:moveTo>
                    <a:pt x="589" y="569"/>
                  </a:moveTo>
                  <a:lnTo>
                    <a:pt x="542" y="567"/>
                  </a:lnTo>
                  <a:lnTo>
                    <a:pt x="498" y="563"/>
                  </a:lnTo>
                  <a:lnTo>
                    <a:pt x="460" y="559"/>
                  </a:lnTo>
                  <a:lnTo>
                    <a:pt x="430" y="555"/>
                  </a:lnTo>
                  <a:lnTo>
                    <a:pt x="430" y="596"/>
                  </a:lnTo>
                  <a:lnTo>
                    <a:pt x="460" y="601"/>
                  </a:lnTo>
                  <a:lnTo>
                    <a:pt x="503" y="608"/>
                  </a:lnTo>
                  <a:lnTo>
                    <a:pt x="550" y="613"/>
                  </a:lnTo>
                  <a:lnTo>
                    <a:pt x="589" y="616"/>
                  </a:lnTo>
                  <a:lnTo>
                    <a:pt x="589" y="569"/>
                  </a:lnTo>
                  <a:moveTo>
                    <a:pt x="589" y="431"/>
                  </a:moveTo>
                  <a:lnTo>
                    <a:pt x="568" y="430"/>
                  </a:lnTo>
                  <a:lnTo>
                    <a:pt x="538" y="429"/>
                  </a:lnTo>
                  <a:lnTo>
                    <a:pt x="507" y="427"/>
                  </a:lnTo>
                  <a:lnTo>
                    <a:pt x="485" y="425"/>
                  </a:lnTo>
                  <a:lnTo>
                    <a:pt x="485" y="460"/>
                  </a:lnTo>
                  <a:lnTo>
                    <a:pt x="510" y="464"/>
                  </a:lnTo>
                  <a:lnTo>
                    <a:pt x="538" y="467"/>
                  </a:lnTo>
                  <a:lnTo>
                    <a:pt x="565" y="469"/>
                  </a:lnTo>
                  <a:lnTo>
                    <a:pt x="589" y="470"/>
                  </a:lnTo>
                  <a:lnTo>
                    <a:pt x="589" y="431"/>
                  </a:lnTo>
                  <a:moveTo>
                    <a:pt x="589" y="370"/>
                  </a:moveTo>
                  <a:lnTo>
                    <a:pt x="565" y="370"/>
                  </a:lnTo>
                  <a:lnTo>
                    <a:pt x="541" y="369"/>
                  </a:lnTo>
                  <a:lnTo>
                    <a:pt x="519" y="368"/>
                  </a:lnTo>
                  <a:lnTo>
                    <a:pt x="505" y="367"/>
                  </a:lnTo>
                  <a:lnTo>
                    <a:pt x="505" y="399"/>
                  </a:lnTo>
                  <a:lnTo>
                    <a:pt x="527" y="401"/>
                  </a:lnTo>
                  <a:lnTo>
                    <a:pt x="548" y="403"/>
                  </a:lnTo>
                  <a:lnTo>
                    <a:pt x="569" y="404"/>
                  </a:lnTo>
                  <a:lnTo>
                    <a:pt x="589" y="404"/>
                  </a:lnTo>
                  <a:lnTo>
                    <a:pt x="589" y="370"/>
                  </a:lnTo>
                  <a:moveTo>
                    <a:pt x="589" y="494"/>
                  </a:moveTo>
                  <a:lnTo>
                    <a:pt x="556" y="493"/>
                  </a:lnTo>
                  <a:lnTo>
                    <a:pt x="524" y="491"/>
                  </a:lnTo>
                  <a:lnTo>
                    <a:pt x="494" y="489"/>
                  </a:lnTo>
                  <a:lnTo>
                    <a:pt x="463" y="485"/>
                  </a:lnTo>
                  <a:lnTo>
                    <a:pt x="463" y="522"/>
                  </a:lnTo>
                  <a:lnTo>
                    <a:pt x="494" y="527"/>
                  </a:lnTo>
                  <a:lnTo>
                    <a:pt x="526" y="531"/>
                  </a:lnTo>
                  <a:lnTo>
                    <a:pt x="559" y="534"/>
                  </a:lnTo>
                  <a:lnTo>
                    <a:pt x="589" y="536"/>
                  </a:lnTo>
                  <a:lnTo>
                    <a:pt x="589" y="494"/>
                  </a:lnTo>
                  <a:moveTo>
                    <a:pt x="589" y="315"/>
                  </a:moveTo>
                  <a:lnTo>
                    <a:pt x="570" y="315"/>
                  </a:lnTo>
                  <a:lnTo>
                    <a:pt x="550" y="316"/>
                  </a:lnTo>
                  <a:lnTo>
                    <a:pt x="532" y="316"/>
                  </a:lnTo>
                  <a:lnTo>
                    <a:pt x="521" y="315"/>
                  </a:lnTo>
                  <a:lnTo>
                    <a:pt x="521" y="343"/>
                  </a:lnTo>
                  <a:lnTo>
                    <a:pt x="541" y="345"/>
                  </a:lnTo>
                  <a:lnTo>
                    <a:pt x="560" y="346"/>
                  </a:lnTo>
                  <a:lnTo>
                    <a:pt x="576" y="346"/>
                  </a:lnTo>
                  <a:lnTo>
                    <a:pt x="589" y="346"/>
                  </a:lnTo>
                  <a:lnTo>
                    <a:pt x="589" y="316"/>
                  </a:lnTo>
                  <a:lnTo>
                    <a:pt x="589" y="315"/>
                  </a:lnTo>
                  <a:moveTo>
                    <a:pt x="599" y="139"/>
                  </a:moveTo>
                  <a:lnTo>
                    <a:pt x="575" y="135"/>
                  </a:lnTo>
                  <a:lnTo>
                    <a:pt x="547" y="133"/>
                  </a:lnTo>
                  <a:lnTo>
                    <a:pt x="520" y="132"/>
                  </a:lnTo>
                  <a:lnTo>
                    <a:pt x="499" y="133"/>
                  </a:lnTo>
                  <a:lnTo>
                    <a:pt x="499" y="148"/>
                  </a:lnTo>
                  <a:lnTo>
                    <a:pt x="526" y="148"/>
                  </a:lnTo>
                  <a:lnTo>
                    <a:pt x="554" y="150"/>
                  </a:lnTo>
                  <a:lnTo>
                    <a:pt x="580" y="153"/>
                  </a:lnTo>
                  <a:lnTo>
                    <a:pt x="599" y="158"/>
                  </a:lnTo>
                  <a:lnTo>
                    <a:pt x="599" y="139"/>
                  </a:lnTo>
                  <a:moveTo>
                    <a:pt x="625" y="113"/>
                  </a:moveTo>
                  <a:lnTo>
                    <a:pt x="594" y="108"/>
                  </a:lnTo>
                  <a:lnTo>
                    <a:pt x="557" y="104"/>
                  </a:lnTo>
                  <a:lnTo>
                    <a:pt x="519" y="103"/>
                  </a:lnTo>
                  <a:lnTo>
                    <a:pt x="485" y="104"/>
                  </a:lnTo>
                  <a:lnTo>
                    <a:pt x="485" y="119"/>
                  </a:lnTo>
                  <a:lnTo>
                    <a:pt x="524" y="119"/>
                  </a:lnTo>
                  <a:lnTo>
                    <a:pt x="561" y="122"/>
                  </a:lnTo>
                  <a:lnTo>
                    <a:pt x="595" y="126"/>
                  </a:lnTo>
                  <a:lnTo>
                    <a:pt x="625" y="132"/>
                  </a:lnTo>
                  <a:lnTo>
                    <a:pt x="625" y="113"/>
                  </a:lnTo>
                  <a:moveTo>
                    <a:pt x="653" y="84"/>
                  </a:moveTo>
                  <a:lnTo>
                    <a:pt x="615" y="79"/>
                  </a:lnTo>
                  <a:lnTo>
                    <a:pt x="570" y="74"/>
                  </a:lnTo>
                  <a:lnTo>
                    <a:pt x="519" y="72"/>
                  </a:lnTo>
                  <a:lnTo>
                    <a:pt x="467" y="74"/>
                  </a:lnTo>
                  <a:lnTo>
                    <a:pt x="467" y="89"/>
                  </a:lnTo>
                  <a:lnTo>
                    <a:pt x="514" y="88"/>
                  </a:lnTo>
                  <a:lnTo>
                    <a:pt x="564" y="91"/>
                  </a:lnTo>
                  <a:lnTo>
                    <a:pt x="613" y="96"/>
                  </a:lnTo>
                  <a:lnTo>
                    <a:pt x="653" y="103"/>
                  </a:lnTo>
                  <a:lnTo>
                    <a:pt x="653" y="88"/>
                  </a:lnTo>
                  <a:lnTo>
                    <a:pt x="653" y="84"/>
                  </a:lnTo>
                  <a:moveTo>
                    <a:pt x="683" y="53"/>
                  </a:moveTo>
                  <a:lnTo>
                    <a:pt x="636" y="45"/>
                  </a:lnTo>
                  <a:lnTo>
                    <a:pt x="577" y="40"/>
                  </a:lnTo>
                  <a:lnTo>
                    <a:pt x="513" y="38"/>
                  </a:lnTo>
                  <a:lnTo>
                    <a:pt x="450" y="41"/>
                  </a:lnTo>
                  <a:lnTo>
                    <a:pt x="450" y="57"/>
                  </a:lnTo>
                  <a:lnTo>
                    <a:pt x="507" y="55"/>
                  </a:lnTo>
                  <a:lnTo>
                    <a:pt x="569" y="57"/>
                  </a:lnTo>
                  <a:lnTo>
                    <a:pt x="630" y="63"/>
                  </a:lnTo>
                  <a:lnTo>
                    <a:pt x="683" y="72"/>
                  </a:lnTo>
                  <a:lnTo>
                    <a:pt x="683" y="55"/>
                  </a:lnTo>
                  <a:lnTo>
                    <a:pt x="683" y="53"/>
                  </a:lnTo>
                  <a:moveTo>
                    <a:pt x="698" y="176"/>
                  </a:moveTo>
                  <a:lnTo>
                    <a:pt x="685" y="167"/>
                  </a:lnTo>
                  <a:lnTo>
                    <a:pt x="665" y="158"/>
                  </a:lnTo>
                  <a:lnTo>
                    <a:pt x="642" y="149"/>
                  </a:lnTo>
                  <a:lnTo>
                    <a:pt x="620" y="143"/>
                  </a:lnTo>
                  <a:lnTo>
                    <a:pt x="620" y="163"/>
                  </a:lnTo>
                  <a:lnTo>
                    <a:pt x="643" y="171"/>
                  </a:lnTo>
                  <a:lnTo>
                    <a:pt x="665" y="182"/>
                  </a:lnTo>
                  <a:lnTo>
                    <a:pt x="684" y="193"/>
                  </a:lnTo>
                  <a:lnTo>
                    <a:pt x="698" y="204"/>
                  </a:lnTo>
                  <a:lnTo>
                    <a:pt x="698" y="176"/>
                  </a:lnTo>
                  <a:moveTo>
                    <a:pt x="714" y="18"/>
                  </a:moveTo>
                  <a:lnTo>
                    <a:pt x="712" y="17"/>
                  </a:lnTo>
                  <a:lnTo>
                    <a:pt x="664" y="10"/>
                  </a:lnTo>
                  <a:lnTo>
                    <a:pt x="593" y="3"/>
                  </a:lnTo>
                  <a:lnTo>
                    <a:pt x="512" y="0"/>
                  </a:lnTo>
                  <a:lnTo>
                    <a:pt x="429" y="5"/>
                  </a:lnTo>
                  <a:lnTo>
                    <a:pt x="429" y="20"/>
                  </a:lnTo>
                  <a:lnTo>
                    <a:pt x="501" y="17"/>
                  </a:lnTo>
                  <a:lnTo>
                    <a:pt x="577" y="20"/>
                  </a:lnTo>
                  <a:lnTo>
                    <a:pt x="650" y="27"/>
                  </a:lnTo>
                  <a:lnTo>
                    <a:pt x="714" y="38"/>
                  </a:lnTo>
                  <a:lnTo>
                    <a:pt x="714" y="18"/>
                  </a:lnTo>
                  <a:moveTo>
                    <a:pt x="743" y="247"/>
                  </a:moveTo>
                  <a:lnTo>
                    <a:pt x="739" y="222"/>
                  </a:lnTo>
                  <a:lnTo>
                    <a:pt x="729" y="204"/>
                  </a:lnTo>
                  <a:lnTo>
                    <a:pt x="718" y="191"/>
                  </a:lnTo>
                  <a:lnTo>
                    <a:pt x="711" y="185"/>
                  </a:lnTo>
                  <a:lnTo>
                    <a:pt x="711" y="220"/>
                  </a:lnTo>
                  <a:lnTo>
                    <a:pt x="720" y="235"/>
                  </a:lnTo>
                  <a:lnTo>
                    <a:pt x="719" y="247"/>
                  </a:lnTo>
                  <a:lnTo>
                    <a:pt x="743" y="247"/>
                  </a:lnTo>
                  <a:moveTo>
                    <a:pt x="764" y="163"/>
                  </a:moveTo>
                  <a:lnTo>
                    <a:pt x="742" y="151"/>
                  </a:lnTo>
                  <a:lnTo>
                    <a:pt x="714" y="138"/>
                  </a:lnTo>
                  <a:lnTo>
                    <a:pt x="681" y="126"/>
                  </a:lnTo>
                  <a:lnTo>
                    <a:pt x="646" y="117"/>
                  </a:lnTo>
                  <a:lnTo>
                    <a:pt x="646" y="137"/>
                  </a:lnTo>
                  <a:lnTo>
                    <a:pt x="680" y="147"/>
                  </a:lnTo>
                  <a:lnTo>
                    <a:pt x="713" y="161"/>
                  </a:lnTo>
                  <a:lnTo>
                    <a:pt x="742" y="176"/>
                  </a:lnTo>
                  <a:lnTo>
                    <a:pt x="764" y="191"/>
                  </a:lnTo>
                  <a:lnTo>
                    <a:pt x="764" y="163"/>
                  </a:lnTo>
                  <a:moveTo>
                    <a:pt x="831" y="147"/>
                  </a:moveTo>
                  <a:lnTo>
                    <a:pt x="804" y="132"/>
                  </a:lnTo>
                  <a:lnTo>
                    <a:pt x="768" y="116"/>
                  </a:lnTo>
                  <a:lnTo>
                    <a:pt x="724" y="101"/>
                  </a:lnTo>
                  <a:lnTo>
                    <a:pt x="674" y="88"/>
                  </a:lnTo>
                  <a:lnTo>
                    <a:pt x="674" y="108"/>
                  </a:lnTo>
                  <a:lnTo>
                    <a:pt x="721" y="122"/>
                  </a:lnTo>
                  <a:lnTo>
                    <a:pt x="763" y="137"/>
                  </a:lnTo>
                  <a:lnTo>
                    <a:pt x="799" y="155"/>
                  </a:lnTo>
                  <a:lnTo>
                    <a:pt x="831" y="174"/>
                  </a:lnTo>
                  <a:lnTo>
                    <a:pt x="831" y="147"/>
                  </a:lnTo>
                  <a:moveTo>
                    <a:pt x="832" y="247"/>
                  </a:moveTo>
                  <a:lnTo>
                    <a:pt x="825" y="227"/>
                  </a:lnTo>
                  <a:lnTo>
                    <a:pt x="814" y="208"/>
                  </a:lnTo>
                  <a:lnTo>
                    <a:pt x="799" y="190"/>
                  </a:lnTo>
                  <a:lnTo>
                    <a:pt x="780" y="174"/>
                  </a:lnTo>
                  <a:lnTo>
                    <a:pt x="780" y="205"/>
                  </a:lnTo>
                  <a:lnTo>
                    <a:pt x="788" y="215"/>
                  </a:lnTo>
                  <a:lnTo>
                    <a:pt x="795" y="224"/>
                  </a:lnTo>
                  <a:lnTo>
                    <a:pt x="801" y="234"/>
                  </a:lnTo>
                  <a:lnTo>
                    <a:pt x="806" y="247"/>
                  </a:lnTo>
                  <a:lnTo>
                    <a:pt x="832" y="247"/>
                  </a:lnTo>
                  <a:moveTo>
                    <a:pt x="906" y="129"/>
                  </a:moveTo>
                  <a:lnTo>
                    <a:pt x="860" y="106"/>
                  </a:lnTo>
                  <a:lnTo>
                    <a:pt x="809" y="85"/>
                  </a:lnTo>
                  <a:lnTo>
                    <a:pt x="755" y="68"/>
                  </a:lnTo>
                  <a:lnTo>
                    <a:pt x="703" y="57"/>
                  </a:lnTo>
                  <a:lnTo>
                    <a:pt x="703" y="77"/>
                  </a:lnTo>
                  <a:lnTo>
                    <a:pt x="760" y="91"/>
                  </a:lnTo>
                  <a:lnTo>
                    <a:pt x="817" y="111"/>
                  </a:lnTo>
                  <a:lnTo>
                    <a:pt x="867" y="134"/>
                  </a:lnTo>
                  <a:lnTo>
                    <a:pt x="906" y="157"/>
                  </a:lnTo>
                  <a:lnTo>
                    <a:pt x="906" y="129"/>
                  </a:lnTo>
                  <a:moveTo>
                    <a:pt x="925" y="247"/>
                  </a:moveTo>
                  <a:lnTo>
                    <a:pt x="914" y="223"/>
                  </a:lnTo>
                  <a:lnTo>
                    <a:pt x="895" y="198"/>
                  </a:lnTo>
                  <a:lnTo>
                    <a:pt x="873" y="176"/>
                  </a:lnTo>
                  <a:lnTo>
                    <a:pt x="850" y="158"/>
                  </a:lnTo>
                  <a:lnTo>
                    <a:pt x="850" y="188"/>
                  </a:lnTo>
                  <a:lnTo>
                    <a:pt x="863" y="200"/>
                  </a:lnTo>
                  <a:lnTo>
                    <a:pt x="876" y="214"/>
                  </a:lnTo>
                  <a:lnTo>
                    <a:pt x="888" y="229"/>
                  </a:lnTo>
                  <a:lnTo>
                    <a:pt x="898" y="247"/>
                  </a:lnTo>
                  <a:lnTo>
                    <a:pt x="925" y="247"/>
                  </a:lnTo>
                  <a:moveTo>
                    <a:pt x="980" y="111"/>
                  </a:moveTo>
                  <a:lnTo>
                    <a:pt x="938" y="88"/>
                  </a:lnTo>
                  <a:lnTo>
                    <a:pt x="882" y="64"/>
                  </a:lnTo>
                  <a:lnTo>
                    <a:pt x="814" y="41"/>
                  </a:lnTo>
                  <a:lnTo>
                    <a:pt x="735" y="22"/>
                  </a:lnTo>
                  <a:lnTo>
                    <a:pt x="735" y="43"/>
                  </a:lnTo>
                  <a:lnTo>
                    <a:pt x="801" y="60"/>
                  </a:lnTo>
                  <a:lnTo>
                    <a:pt x="868" y="83"/>
                  </a:lnTo>
                  <a:lnTo>
                    <a:pt x="930" y="111"/>
                  </a:lnTo>
                  <a:lnTo>
                    <a:pt x="980" y="139"/>
                  </a:lnTo>
                  <a:lnTo>
                    <a:pt x="980" y="111"/>
                  </a:lnTo>
                  <a:moveTo>
                    <a:pt x="1024" y="247"/>
                  </a:moveTo>
                  <a:lnTo>
                    <a:pt x="1003" y="212"/>
                  </a:lnTo>
                  <a:lnTo>
                    <a:pt x="976" y="181"/>
                  </a:lnTo>
                  <a:lnTo>
                    <a:pt x="949" y="158"/>
                  </a:lnTo>
                  <a:lnTo>
                    <a:pt x="926" y="142"/>
                  </a:lnTo>
                  <a:lnTo>
                    <a:pt x="926" y="171"/>
                  </a:lnTo>
                  <a:lnTo>
                    <a:pt x="950" y="190"/>
                  </a:lnTo>
                  <a:lnTo>
                    <a:pt x="968" y="208"/>
                  </a:lnTo>
                  <a:lnTo>
                    <a:pt x="982" y="227"/>
                  </a:lnTo>
                  <a:lnTo>
                    <a:pt x="995" y="247"/>
                  </a:lnTo>
                  <a:lnTo>
                    <a:pt x="1024" y="247"/>
                  </a:lnTo>
                  <a:moveTo>
                    <a:pt x="1121" y="247"/>
                  </a:moveTo>
                  <a:lnTo>
                    <a:pt x="1093" y="207"/>
                  </a:lnTo>
                  <a:lnTo>
                    <a:pt x="1064" y="174"/>
                  </a:lnTo>
                  <a:lnTo>
                    <a:pt x="1034" y="147"/>
                  </a:lnTo>
                  <a:lnTo>
                    <a:pt x="1002" y="125"/>
                  </a:lnTo>
                  <a:lnTo>
                    <a:pt x="1002" y="155"/>
                  </a:lnTo>
                  <a:lnTo>
                    <a:pt x="1026" y="174"/>
                  </a:lnTo>
                  <a:lnTo>
                    <a:pt x="1050" y="196"/>
                  </a:lnTo>
                  <a:lnTo>
                    <a:pt x="1071" y="221"/>
                  </a:lnTo>
                  <a:lnTo>
                    <a:pt x="1089" y="247"/>
                  </a:lnTo>
                  <a:lnTo>
                    <a:pt x="1121" y="247"/>
                  </a:lnTo>
                </a:path>
              </a:pathLst>
            </a:custGeom>
            <a:solidFill>
              <a:srgbClr val="7A868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979712" y="3038167"/>
            <a:ext cx="1619255" cy="311556"/>
            <a:chOff x="0" y="0"/>
            <a:chExt cx="1549412" cy="309880"/>
          </a:xfrm>
        </p:grpSpPr>
        <p:grpSp>
          <p:nvGrpSpPr>
            <p:cNvPr id="17" name="Group 16"/>
            <p:cNvGrpSpPr>
              <a:grpSpLocks/>
            </p:cNvGrpSpPr>
            <p:nvPr/>
          </p:nvGrpSpPr>
          <p:grpSpPr bwMode="auto">
            <a:xfrm>
              <a:off x="0" y="0"/>
              <a:ext cx="482600" cy="309880"/>
              <a:chOff x="5694" y="1312"/>
              <a:chExt cx="760" cy="488"/>
            </a:xfrm>
          </p:grpSpPr>
          <p:sp>
            <p:nvSpPr>
              <p:cNvPr id="20" name="Freeform 19"/>
              <p:cNvSpPr>
                <a:spLocks/>
              </p:cNvSpPr>
              <p:nvPr/>
            </p:nvSpPr>
            <p:spPr bwMode="auto">
              <a:xfrm>
                <a:off x="5694" y="1312"/>
                <a:ext cx="754" cy="488"/>
              </a:xfrm>
              <a:custGeom>
                <a:avLst/>
                <a:gdLst>
                  <a:gd name="T0" fmla="+- 0 6447 5694"/>
                  <a:gd name="T1" fmla="*/ T0 w 754"/>
                  <a:gd name="T2" fmla="+- 0 1312 1312"/>
                  <a:gd name="T3" fmla="*/ 1312 h 488"/>
                  <a:gd name="T4" fmla="+- 0 5923 5694"/>
                  <a:gd name="T5" fmla="*/ T4 w 754"/>
                  <a:gd name="T6" fmla="+- 0 1312 1312"/>
                  <a:gd name="T7" fmla="*/ 1312 h 488"/>
                  <a:gd name="T8" fmla="+- 0 5851 5694"/>
                  <a:gd name="T9" fmla="*/ T8 w 754"/>
                  <a:gd name="T10" fmla="+- 0 1325 1312"/>
                  <a:gd name="T11" fmla="*/ 1325 h 488"/>
                  <a:gd name="T12" fmla="+- 0 5788 5694"/>
                  <a:gd name="T13" fmla="*/ T12 w 754"/>
                  <a:gd name="T14" fmla="+- 0 1359 1312"/>
                  <a:gd name="T15" fmla="*/ 1359 h 488"/>
                  <a:gd name="T16" fmla="+- 0 5738 5694"/>
                  <a:gd name="T17" fmla="*/ T16 w 754"/>
                  <a:gd name="T18" fmla="+- 0 1412 1312"/>
                  <a:gd name="T19" fmla="*/ 1412 h 488"/>
                  <a:gd name="T20" fmla="+- 0 5705 5694"/>
                  <a:gd name="T21" fmla="*/ T20 w 754"/>
                  <a:gd name="T22" fmla="+- 0 1479 1312"/>
                  <a:gd name="T23" fmla="*/ 1479 h 488"/>
                  <a:gd name="T24" fmla="+- 0 5694 5694"/>
                  <a:gd name="T25" fmla="*/ T24 w 754"/>
                  <a:gd name="T26" fmla="+- 0 1556 1312"/>
                  <a:gd name="T27" fmla="*/ 1556 h 488"/>
                  <a:gd name="T28" fmla="+- 0 5694 5694"/>
                  <a:gd name="T29" fmla="*/ T28 w 754"/>
                  <a:gd name="T30" fmla="+- 0 1800 1312"/>
                  <a:gd name="T31" fmla="*/ 1800 h 488"/>
                  <a:gd name="T32" fmla="+- 0 6218 5694"/>
                  <a:gd name="T33" fmla="*/ T32 w 754"/>
                  <a:gd name="T34" fmla="+- 0 1800 1312"/>
                  <a:gd name="T35" fmla="*/ 1800 h 488"/>
                  <a:gd name="T36" fmla="+- 0 6290 5694"/>
                  <a:gd name="T37" fmla="*/ T36 w 754"/>
                  <a:gd name="T38" fmla="+- 0 1787 1312"/>
                  <a:gd name="T39" fmla="*/ 1787 h 488"/>
                  <a:gd name="T40" fmla="+- 0 6353 5694"/>
                  <a:gd name="T41" fmla="*/ T40 w 754"/>
                  <a:gd name="T42" fmla="+- 0 1753 1312"/>
                  <a:gd name="T43" fmla="*/ 1753 h 488"/>
                  <a:gd name="T44" fmla="+- 0 6403 5694"/>
                  <a:gd name="T45" fmla="*/ T44 w 754"/>
                  <a:gd name="T46" fmla="+- 0 1700 1312"/>
                  <a:gd name="T47" fmla="*/ 1700 h 488"/>
                  <a:gd name="T48" fmla="+- 0 6436 5694"/>
                  <a:gd name="T49" fmla="*/ T48 w 754"/>
                  <a:gd name="T50" fmla="+- 0 1633 1312"/>
                  <a:gd name="T51" fmla="*/ 1633 h 488"/>
                  <a:gd name="T52" fmla="+- 0 6447 5694"/>
                  <a:gd name="T53" fmla="*/ T52 w 754"/>
                  <a:gd name="T54" fmla="+- 0 1556 1312"/>
                  <a:gd name="T55" fmla="*/ 1556 h 488"/>
                  <a:gd name="T56" fmla="+- 0 6447 5694"/>
                  <a:gd name="T57" fmla="*/ T56 w 754"/>
                  <a:gd name="T58" fmla="+- 0 1312 1312"/>
                  <a:gd name="T59" fmla="*/ 1312 h 48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</a:cxnLst>
                <a:rect l="0" t="0" r="r" b="b"/>
                <a:pathLst>
                  <a:path w="754" h="488">
                    <a:moveTo>
                      <a:pt x="753" y="0"/>
                    </a:moveTo>
                    <a:lnTo>
                      <a:pt x="229" y="0"/>
                    </a:lnTo>
                    <a:lnTo>
                      <a:pt x="157" y="13"/>
                    </a:lnTo>
                    <a:lnTo>
                      <a:pt x="94" y="47"/>
                    </a:lnTo>
                    <a:lnTo>
                      <a:pt x="44" y="100"/>
                    </a:lnTo>
                    <a:lnTo>
                      <a:pt x="11" y="167"/>
                    </a:lnTo>
                    <a:lnTo>
                      <a:pt x="0" y="244"/>
                    </a:lnTo>
                    <a:lnTo>
                      <a:pt x="0" y="488"/>
                    </a:lnTo>
                    <a:lnTo>
                      <a:pt x="524" y="488"/>
                    </a:lnTo>
                    <a:lnTo>
                      <a:pt x="596" y="475"/>
                    </a:lnTo>
                    <a:lnTo>
                      <a:pt x="659" y="441"/>
                    </a:lnTo>
                    <a:lnTo>
                      <a:pt x="709" y="388"/>
                    </a:lnTo>
                    <a:lnTo>
                      <a:pt x="742" y="321"/>
                    </a:lnTo>
                    <a:lnTo>
                      <a:pt x="753" y="244"/>
                    </a:lnTo>
                    <a:lnTo>
                      <a:pt x="753" y="0"/>
                    </a:lnTo>
                    <a:close/>
                  </a:path>
                </a:pathLst>
              </a:custGeom>
              <a:solidFill>
                <a:srgbClr val="0063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GB"/>
              </a:p>
            </p:txBody>
          </p:sp>
          <p:sp>
            <p:nvSpPr>
              <p:cNvPr id="21" name="AutoShape 5"/>
              <p:cNvSpPr>
                <a:spLocks/>
              </p:cNvSpPr>
              <p:nvPr/>
            </p:nvSpPr>
            <p:spPr bwMode="auto">
              <a:xfrm>
                <a:off x="5785" y="1435"/>
                <a:ext cx="669" cy="365"/>
              </a:xfrm>
              <a:custGeom>
                <a:avLst/>
                <a:gdLst>
                  <a:gd name="T0" fmla="+- 0 5861 5785"/>
                  <a:gd name="T1" fmla="*/ T0 w 669"/>
                  <a:gd name="T2" fmla="+- 0 1445 1435"/>
                  <a:gd name="T3" fmla="*/ 1445 h 365"/>
                  <a:gd name="T4" fmla="+- 0 5794 5785"/>
                  <a:gd name="T5" fmla="*/ T4 w 669"/>
                  <a:gd name="T6" fmla="+- 0 1514 1435"/>
                  <a:gd name="T7" fmla="*/ 1514 h 365"/>
                  <a:gd name="T8" fmla="+- 0 5785 5785"/>
                  <a:gd name="T9" fmla="*/ T8 w 669"/>
                  <a:gd name="T10" fmla="+- 0 1800 1435"/>
                  <a:gd name="T11" fmla="*/ 1800 h 365"/>
                  <a:gd name="T12" fmla="+- 0 5849 5785"/>
                  <a:gd name="T13" fmla="*/ T12 w 669"/>
                  <a:gd name="T14" fmla="+- 0 1666 1435"/>
                  <a:gd name="T15" fmla="*/ 1666 h 365"/>
                  <a:gd name="T16" fmla="+- 0 6005 5785"/>
                  <a:gd name="T17" fmla="*/ T16 w 669"/>
                  <a:gd name="T18" fmla="+- 0 1656 1435"/>
                  <a:gd name="T19" fmla="*/ 1656 h 365"/>
                  <a:gd name="T20" fmla="+- 0 5912 5785"/>
                  <a:gd name="T21" fmla="*/ T20 w 669"/>
                  <a:gd name="T22" fmla="+- 0 1636 1435"/>
                  <a:gd name="T23" fmla="*/ 1636 h 365"/>
                  <a:gd name="T24" fmla="+- 0 5867 5785"/>
                  <a:gd name="T25" fmla="*/ T24 w 669"/>
                  <a:gd name="T26" fmla="+- 0 1615 1435"/>
                  <a:gd name="T27" fmla="*/ 1615 h 365"/>
                  <a:gd name="T28" fmla="+- 0 5849 5785"/>
                  <a:gd name="T29" fmla="*/ T28 w 669"/>
                  <a:gd name="T30" fmla="+- 0 1564 1435"/>
                  <a:gd name="T31" fmla="*/ 1564 h 365"/>
                  <a:gd name="T32" fmla="+- 0 5867 5785"/>
                  <a:gd name="T33" fmla="*/ T32 w 669"/>
                  <a:gd name="T34" fmla="+- 0 1515 1435"/>
                  <a:gd name="T35" fmla="*/ 1515 h 365"/>
                  <a:gd name="T36" fmla="+- 0 5912 5785"/>
                  <a:gd name="T37" fmla="*/ T36 w 669"/>
                  <a:gd name="T38" fmla="+- 0 1495 1435"/>
                  <a:gd name="T39" fmla="*/ 1495 h 365"/>
                  <a:gd name="T40" fmla="+- 0 6004 5785"/>
                  <a:gd name="T41" fmla="*/ T40 w 669"/>
                  <a:gd name="T42" fmla="+- 0 1473 1435"/>
                  <a:gd name="T43" fmla="*/ 1473 h 365"/>
                  <a:gd name="T44" fmla="+- 0 5912 5785"/>
                  <a:gd name="T45" fmla="*/ T44 w 669"/>
                  <a:gd name="T46" fmla="+- 0 1435 1435"/>
                  <a:gd name="T47" fmla="*/ 1435 h 365"/>
                  <a:gd name="T48" fmla="+- 0 5849 5785"/>
                  <a:gd name="T49" fmla="*/ T48 w 669"/>
                  <a:gd name="T50" fmla="+- 0 1666 1435"/>
                  <a:gd name="T51" fmla="*/ 1666 h 365"/>
                  <a:gd name="T52" fmla="+- 0 5881 5785"/>
                  <a:gd name="T53" fmla="*/ T52 w 669"/>
                  <a:gd name="T54" fmla="+- 0 1687 1435"/>
                  <a:gd name="T55" fmla="*/ 1687 h 365"/>
                  <a:gd name="T56" fmla="+- 0 5921 5785"/>
                  <a:gd name="T57" fmla="*/ T56 w 669"/>
                  <a:gd name="T58" fmla="+- 0 1695 1435"/>
                  <a:gd name="T59" fmla="*/ 1695 h 365"/>
                  <a:gd name="T60" fmla="+- 0 5992 5785"/>
                  <a:gd name="T61" fmla="*/ T60 w 669"/>
                  <a:gd name="T62" fmla="+- 0 1666 1435"/>
                  <a:gd name="T63" fmla="*/ 1666 h 365"/>
                  <a:gd name="T64" fmla="+- 0 5912 5785"/>
                  <a:gd name="T65" fmla="*/ T64 w 669"/>
                  <a:gd name="T66" fmla="+- 0 1495 1435"/>
                  <a:gd name="T67" fmla="*/ 1495 h 365"/>
                  <a:gd name="T68" fmla="+- 0 5957 5785"/>
                  <a:gd name="T69" fmla="*/ T68 w 669"/>
                  <a:gd name="T70" fmla="+- 0 1515 1435"/>
                  <a:gd name="T71" fmla="*/ 1515 h 365"/>
                  <a:gd name="T72" fmla="+- 0 5976 5785"/>
                  <a:gd name="T73" fmla="*/ T72 w 669"/>
                  <a:gd name="T74" fmla="+- 0 1564 1435"/>
                  <a:gd name="T75" fmla="*/ 1564 h 365"/>
                  <a:gd name="T76" fmla="+- 0 5957 5785"/>
                  <a:gd name="T77" fmla="*/ T76 w 669"/>
                  <a:gd name="T78" fmla="+- 0 1615 1435"/>
                  <a:gd name="T79" fmla="*/ 1615 h 365"/>
                  <a:gd name="T80" fmla="+- 0 5912 5785"/>
                  <a:gd name="T81" fmla="*/ T80 w 669"/>
                  <a:gd name="T82" fmla="+- 0 1636 1435"/>
                  <a:gd name="T83" fmla="*/ 1636 h 365"/>
                  <a:gd name="T84" fmla="+- 0 6030 5785"/>
                  <a:gd name="T85" fmla="*/ T84 w 669"/>
                  <a:gd name="T86" fmla="+- 0 1615 1435"/>
                  <a:gd name="T87" fmla="*/ 1615 h 365"/>
                  <a:gd name="T88" fmla="+- 0 6039 5785"/>
                  <a:gd name="T89" fmla="*/ T88 w 669"/>
                  <a:gd name="T90" fmla="+- 0 1564 1435"/>
                  <a:gd name="T91" fmla="*/ 1564 h 365"/>
                  <a:gd name="T92" fmla="+- 0 6018 5785"/>
                  <a:gd name="T93" fmla="*/ T92 w 669"/>
                  <a:gd name="T94" fmla="+- 0 1495 1435"/>
                  <a:gd name="T95" fmla="*/ 1495 h 365"/>
                  <a:gd name="T96" fmla="+- 0 6142 5785"/>
                  <a:gd name="T97" fmla="*/ T96 w 669"/>
                  <a:gd name="T98" fmla="+- 0 1439 1435"/>
                  <a:gd name="T99" fmla="*/ 1439 h 365"/>
                  <a:gd name="T100" fmla="+- 0 6075 5785"/>
                  <a:gd name="T101" fmla="*/ T100 w 669"/>
                  <a:gd name="T102" fmla="+- 0 1497 1435"/>
                  <a:gd name="T103" fmla="*/ 1497 h 365"/>
                  <a:gd name="T104" fmla="+- 0 6066 5785"/>
                  <a:gd name="T105" fmla="*/ T104 w 669"/>
                  <a:gd name="T106" fmla="+- 0 1689 1435"/>
                  <a:gd name="T107" fmla="*/ 1689 h 365"/>
                  <a:gd name="T108" fmla="+- 0 6130 5785"/>
                  <a:gd name="T109" fmla="*/ T108 w 669"/>
                  <a:gd name="T110" fmla="+- 0 1546 1435"/>
                  <a:gd name="T111" fmla="*/ 1546 h 365"/>
                  <a:gd name="T112" fmla="+- 0 6149 5785"/>
                  <a:gd name="T113" fmla="*/ T112 w 669"/>
                  <a:gd name="T114" fmla="+- 0 1505 1435"/>
                  <a:gd name="T115" fmla="*/ 1505 h 365"/>
                  <a:gd name="T116" fmla="+- 0 6198 5785"/>
                  <a:gd name="T117" fmla="*/ T116 w 669"/>
                  <a:gd name="T118" fmla="+- 0 1496 1435"/>
                  <a:gd name="T119" fmla="*/ 1496 h 365"/>
                  <a:gd name="T120" fmla="+- 0 6198 5785"/>
                  <a:gd name="T121" fmla="*/ T120 w 669"/>
                  <a:gd name="T122" fmla="+- 0 1496 1435"/>
                  <a:gd name="T123" fmla="*/ 1496 h 365"/>
                  <a:gd name="T124" fmla="+- 0 6198 5785"/>
                  <a:gd name="T125" fmla="*/ T124 w 669"/>
                  <a:gd name="T126" fmla="+- 0 1496 1435"/>
                  <a:gd name="T127" fmla="*/ 1496 h 365"/>
                  <a:gd name="T128" fmla="+- 0 6328 5785"/>
                  <a:gd name="T129" fmla="*/ T128 w 669"/>
                  <a:gd name="T130" fmla="+- 0 1435 1435"/>
                  <a:gd name="T131" fmla="*/ 1435 h 365"/>
                  <a:gd name="T132" fmla="+- 0 6239 5785"/>
                  <a:gd name="T133" fmla="*/ T132 w 669"/>
                  <a:gd name="T134" fmla="+- 0 1472 1435"/>
                  <a:gd name="T135" fmla="*/ 1472 h 365"/>
                  <a:gd name="T136" fmla="+- 0 6203 5785"/>
                  <a:gd name="T137" fmla="*/ T136 w 669"/>
                  <a:gd name="T138" fmla="+- 0 1565 1435"/>
                  <a:gd name="T139" fmla="*/ 1565 h 365"/>
                  <a:gd name="T140" fmla="+- 0 6239 5785"/>
                  <a:gd name="T141" fmla="*/ T140 w 669"/>
                  <a:gd name="T142" fmla="+- 0 1658 1435"/>
                  <a:gd name="T143" fmla="*/ 1658 h 365"/>
                  <a:gd name="T144" fmla="+- 0 6328 5785"/>
                  <a:gd name="T145" fmla="*/ T144 w 669"/>
                  <a:gd name="T146" fmla="+- 0 1695 1435"/>
                  <a:gd name="T147" fmla="*/ 1695 h 365"/>
                  <a:gd name="T148" fmla="+- 0 6416 5785"/>
                  <a:gd name="T149" fmla="*/ T148 w 669"/>
                  <a:gd name="T150" fmla="+- 0 1658 1435"/>
                  <a:gd name="T151" fmla="*/ 1658 h 365"/>
                  <a:gd name="T152" fmla="+- 0 6328 5785"/>
                  <a:gd name="T153" fmla="*/ T152 w 669"/>
                  <a:gd name="T154" fmla="+- 0 1637 1435"/>
                  <a:gd name="T155" fmla="*/ 1637 h 365"/>
                  <a:gd name="T156" fmla="+- 0 6284 5785"/>
                  <a:gd name="T157" fmla="*/ T156 w 669"/>
                  <a:gd name="T158" fmla="+- 0 1617 1435"/>
                  <a:gd name="T159" fmla="*/ 1617 h 365"/>
                  <a:gd name="T160" fmla="+- 0 6266 5785"/>
                  <a:gd name="T161" fmla="*/ T160 w 669"/>
                  <a:gd name="T162" fmla="+- 0 1566 1435"/>
                  <a:gd name="T163" fmla="*/ 1566 h 365"/>
                  <a:gd name="T164" fmla="+- 0 6284 5785"/>
                  <a:gd name="T165" fmla="*/ T164 w 669"/>
                  <a:gd name="T166" fmla="+- 0 1513 1435"/>
                  <a:gd name="T167" fmla="*/ 1513 h 365"/>
                  <a:gd name="T168" fmla="+- 0 6328 5785"/>
                  <a:gd name="T169" fmla="*/ T168 w 669"/>
                  <a:gd name="T170" fmla="+- 0 1493 1435"/>
                  <a:gd name="T171" fmla="*/ 1493 h 365"/>
                  <a:gd name="T172" fmla="+- 0 6416 5785"/>
                  <a:gd name="T173" fmla="*/ T172 w 669"/>
                  <a:gd name="T174" fmla="+- 0 1472 1435"/>
                  <a:gd name="T175" fmla="*/ 1472 h 365"/>
                  <a:gd name="T176" fmla="+- 0 6328 5785"/>
                  <a:gd name="T177" fmla="*/ T176 w 669"/>
                  <a:gd name="T178" fmla="+- 0 1435 1435"/>
                  <a:gd name="T179" fmla="*/ 1435 h 365"/>
                  <a:gd name="T180" fmla="+- 0 6328 5785"/>
                  <a:gd name="T181" fmla="*/ T180 w 669"/>
                  <a:gd name="T182" fmla="+- 0 1493 1435"/>
                  <a:gd name="T183" fmla="*/ 1493 h 365"/>
                  <a:gd name="T184" fmla="+- 0 6371 5785"/>
                  <a:gd name="T185" fmla="*/ T184 w 669"/>
                  <a:gd name="T186" fmla="+- 0 1513 1435"/>
                  <a:gd name="T187" fmla="*/ 1513 h 365"/>
                  <a:gd name="T188" fmla="+- 0 6389 5785"/>
                  <a:gd name="T189" fmla="*/ T188 w 669"/>
                  <a:gd name="T190" fmla="+- 0 1566 1435"/>
                  <a:gd name="T191" fmla="*/ 1566 h 365"/>
                  <a:gd name="T192" fmla="+- 0 6371 5785"/>
                  <a:gd name="T193" fmla="*/ T192 w 669"/>
                  <a:gd name="T194" fmla="+- 0 1617 1435"/>
                  <a:gd name="T195" fmla="*/ 1617 h 365"/>
                  <a:gd name="T196" fmla="+- 0 6328 5785"/>
                  <a:gd name="T197" fmla="*/ T196 w 669"/>
                  <a:gd name="T198" fmla="+- 0 1637 1435"/>
                  <a:gd name="T199" fmla="*/ 1637 h 365"/>
                  <a:gd name="T200" fmla="+- 0 6443 5785"/>
                  <a:gd name="T201" fmla="*/ T200 w 669"/>
                  <a:gd name="T202" fmla="+- 0 1617 1435"/>
                  <a:gd name="T203" fmla="*/ 1617 h 365"/>
                  <a:gd name="T204" fmla="+- 0 6443 5785"/>
                  <a:gd name="T205" fmla="*/ T204 w 669"/>
                  <a:gd name="T206" fmla="+- 0 1514 1435"/>
                  <a:gd name="T207" fmla="*/ 1514 h 365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  <a:cxn ang="0">
                    <a:pos x="T137" y="T139"/>
                  </a:cxn>
                  <a:cxn ang="0">
                    <a:pos x="T141" y="T143"/>
                  </a:cxn>
                  <a:cxn ang="0">
                    <a:pos x="T145" y="T147"/>
                  </a:cxn>
                  <a:cxn ang="0">
                    <a:pos x="T149" y="T151"/>
                  </a:cxn>
                  <a:cxn ang="0">
                    <a:pos x="T153" y="T155"/>
                  </a:cxn>
                  <a:cxn ang="0">
                    <a:pos x="T157" y="T159"/>
                  </a:cxn>
                  <a:cxn ang="0">
                    <a:pos x="T161" y="T163"/>
                  </a:cxn>
                  <a:cxn ang="0">
                    <a:pos x="T165" y="T167"/>
                  </a:cxn>
                  <a:cxn ang="0">
                    <a:pos x="T169" y="T171"/>
                  </a:cxn>
                  <a:cxn ang="0">
                    <a:pos x="T173" y="T175"/>
                  </a:cxn>
                  <a:cxn ang="0">
                    <a:pos x="T177" y="T179"/>
                  </a:cxn>
                  <a:cxn ang="0">
                    <a:pos x="T181" y="T183"/>
                  </a:cxn>
                  <a:cxn ang="0">
                    <a:pos x="T185" y="T187"/>
                  </a:cxn>
                  <a:cxn ang="0">
                    <a:pos x="T189" y="T191"/>
                  </a:cxn>
                  <a:cxn ang="0">
                    <a:pos x="T193" y="T195"/>
                  </a:cxn>
                  <a:cxn ang="0">
                    <a:pos x="T197" y="T199"/>
                  </a:cxn>
                  <a:cxn ang="0">
                    <a:pos x="T201" y="T203"/>
                  </a:cxn>
                  <a:cxn ang="0">
                    <a:pos x="T205" y="T207"/>
                  </a:cxn>
                </a:cxnLst>
                <a:rect l="0" t="0" r="r" b="b"/>
                <a:pathLst>
                  <a:path w="669" h="365">
                    <a:moveTo>
                      <a:pt x="127" y="0"/>
                    </a:moveTo>
                    <a:lnTo>
                      <a:pt x="76" y="10"/>
                    </a:lnTo>
                    <a:lnTo>
                      <a:pt x="35" y="38"/>
                    </a:lnTo>
                    <a:lnTo>
                      <a:pt x="9" y="79"/>
                    </a:lnTo>
                    <a:lnTo>
                      <a:pt x="0" y="129"/>
                    </a:lnTo>
                    <a:lnTo>
                      <a:pt x="0" y="365"/>
                    </a:lnTo>
                    <a:lnTo>
                      <a:pt x="64" y="365"/>
                    </a:lnTo>
                    <a:lnTo>
                      <a:pt x="64" y="231"/>
                    </a:lnTo>
                    <a:lnTo>
                      <a:pt x="207" y="231"/>
                    </a:lnTo>
                    <a:lnTo>
                      <a:pt x="220" y="221"/>
                    </a:lnTo>
                    <a:lnTo>
                      <a:pt x="232" y="201"/>
                    </a:lnTo>
                    <a:lnTo>
                      <a:pt x="127" y="201"/>
                    </a:lnTo>
                    <a:lnTo>
                      <a:pt x="102" y="195"/>
                    </a:lnTo>
                    <a:lnTo>
                      <a:pt x="82" y="180"/>
                    </a:lnTo>
                    <a:lnTo>
                      <a:pt x="69" y="157"/>
                    </a:lnTo>
                    <a:lnTo>
                      <a:pt x="64" y="129"/>
                    </a:lnTo>
                    <a:lnTo>
                      <a:pt x="69" y="102"/>
                    </a:lnTo>
                    <a:lnTo>
                      <a:pt x="82" y="80"/>
                    </a:lnTo>
                    <a:lnTo>
                      <a:pt x="102" y="65"/>
                    </a:lnTo>
                    <a:lnTo>
                      <a:pt x="127" y="60"/>
                    </a:lnTo>
                    <a:lnTo>
                      <a:pt x="233" y="60"/>
                    </a:lnTo>
                    <a:lnTo>
                      <a:pt x="219" y="38"/>
                    </a:lnTo>
                    <a:lnTo>
                      <a:pt x="179" y="10"/>
                    </a:lnTo>
                    <a:lnTo>
                      <a:pt x="127" y="0"/>
                    </a:lnTo>
                    <a:close/>
                    <a:moveTo>
                      <a:pt x="207" y="231"/>
                    </a:moveTo>
                    <a:lnTo>
                      <a:pt x="64" y="231"/>
                    </a:lnTo>
                    <a:lnTo>
                      <a:pt x="79" y="243"/>
                    </a:lnTo>
                    <a:lnTo>
                      <a:pt x="96" y="252"/>
                    </a:lnTo>
                    <a:lnTo>
                      <a:pt x="115" y="258"/>
                    </a:lnTo>
                    <a:lnTo>
                      <a:pt x="136" y="260"/>
                    </a:lnTo>
                    <a:lnTo>
                      <a:pt x="182" y="249"/>
                    </a:lnTo>
                    <a:lnTo>
                      <a:pt x="207" y="231"/>
                    </a:lnTo>
                    <a:close/>
                    <a:moveTo>
                      <a:pt x="233" y="60"/>
                    </a:moveTo>
                    <a:lnTo>
                      <a:pt x="127" y="60"/>
                    </a:lnTo>
                    <a:lnTo>
                      <a:pt x="152" y="65"/>
                    </a:lnTo>
                    <a:lnTo>
                      <a:pt x="172" y="80"/>
                    </a:lnTo>
                    <a:lnTo>
                      <a:pt x="186" y="102"/>
                    </a:lnTo>
                    <a:lnTo>
                      <a:pt x="191" y="129"/>
                    </a:lnTo>
                    <a:lnTo>
                      <a:pt x="186" y="158"/>
                    </a:lnTo>
                    <a:lnTo>
                      <a:pt x="172" y="180"/>
                    </a:lnTo>
                    <a:lnTo>
                      <a:pt x="152" y="195"/>
                    </a:lnTo>
                    <a:lnTo>
                      <a:pt x="127" y="201"/>
                    </a:lnTo>
                    <a:lnTo>
                      <a:pt x="232" y="201"/>
                    </a:lnTo>
                    <a:lnTo>
                      <a:pt x="245" y="180"/>
                    </a:lnTo>
                    <a:lnTo>
                      <a:pt x="254" y="129"/>
                    </a:lnTo>
                    <a:lnTo>
                      <a:pt x="245" y="79"/>
                    </a:lnTo>
                    <a:lnTo>
                      <a:pt x="233" y="60"/>
                    </a:lnTo>
                    <a:close/>
                    <a:moveTo>
                      <a:pt x="413" y="1"/>
                    </a:moveTo>
                    <a:lnTo>
                      <a:pt x="357" y="4"/>
                    </a:lnTo>
                    <a:lnTo>
                      <a:pt x="316" y="26"/>
                    </a:lnTo>
                    <a:lnTo>
                      <a:pt x="290" y="62"/>
                    </a:lnTo>
                    <a:lnTo>
                      <a:pt x="281" y="111"/>
                    </a:lnTo>
                    <a:lnTo>
                      <a:pt x="281" y="254"/>
                    </a:lnTo>
                    <a:lnTo>
                      <a:pt x="345" y="254"/>
                    </a:lnTo>
                    <a:lnTo>
                      <a:pt x="345" y="111"/>
                    </a:lnTo>
                    <a:lnTo>
                      <a:pt x="350" y="87"/>
                    </a:lnTo>
                    <a:lnTo>
                      <a:pt x="364" y="70"/>
                    </a:lnTo>
                    <a:lnTo>
                      <a:pt x="385" y="61"/>
                    </a:lnTo>
                    <a:lnTo>
                      <a:pt x="413" y="61"/>
                    </a:lnTo>
                    <a:lnTo>
                      <a:pt x="413" y="1"/>
                    </a:lnTo>
                    <a:close/>
                    <a:moveTo>
                      <a:pt x="413" y="61"/>
                    </a:moveTo>
                    <a:lnTo>
                      <a:pt x="385" y="61"/>
                    </a:lnTo>
                    <a:lnTo>
                      <a:pt x="413" y="61"/>
                    </a:lnTo>
                    <a:close/>
                    <a:moveTo>
                      <a:pt x="543" y="0"/>
                    </a:moveTo>
                    <a:lnTo>
                      <a:pt x="494" y="10"/>
                    </a:lnTo>
                    <a:lnTo>
                      <a:pt x="454" y="37"/>
                    </a:lnTo>
                    <a:lnTo>
                      <a:pt x="428" y="79"/>
                    </a:lnTo>
                    <a:lnTo>
                      <a:pt x="418" y="130"/>
                    </a:lnTo>
                    <a:lnTo>
                      <a:pt x="428" y="182"/>
                    </a:lnTo>
                    <a:lnTo>
                      <a:pt x="454" y="223"/>
                    </a:lnTo>
                    <a:lnTo>
                      <a:pt x="494" y="250"/>
                    </a:lnTo>
                    <a:lnTo>
                      <a:pt x="543" y="260"/>
                    </a:lnTo>
                    <a:lnTo>
                      <a:pt x="591" y="250"/>
                    </a:lnTo>
                    <a:lnTo>
                      <a:pt x="631" y="223"/>
                    </a:lnTo>
                    <a:lnTo>
                      <a:pt x="645" y="202"/>
                    </a:lnTo>
                    <a:lnTo>
                      <a:pt x="543" y="202"/>
                    </a:lnTo>
                    <a:lnTo>
                      <a:pt x="519" y="197"/>
                    </a:lnTo>
                    <a:lnTo>
                      <a:pt x="499" y="182"/>
                    </a:lnTo>
                    <a:lnTo>
                      <a:pt x="486" y="160"/>
                    </a:lnTo>
                    <a:lnTo>
                      <a:pt x="481" y="131"/>
                    </a:lnTo>
                    <a:lnTo>
                      <a:pt x="486" y="101"/>
                    </a:lnTo>
                    <a:lnTo>
                      <a:pt x="499" y="78"/>
                    </a:lnTo>
                    <a:lnTo>
                      <a:pt x="519" y="63"/>
                    </a:lnTo>
                    <a:lnTo>
                      <a:pt x="543" y="58"/>
                    </a:lnTo>
                    <a:lnTo>
                      <a:pt x="645" y="58"/>
                    </a:lnTo>
                    <a:lnTo>
                      <a:pt x="631" y="37"/>
                    </a:lnTo>
                    <a:lnTo>
                      <a:pt x="591" y="10"/>
                    </a:lnTo>
                    <a:lnTo>
                      <a:pt x="543" y="0"/>
                    </a:lnTo>
                    <a:close/>
                    <a:moveTo>
                      <a:pt x="645" y="58"/>
                    </a:moveTo>
                    <a:lnTo>
                      <a:pt x="543" y="58"/>
                    </a:lnTo>
                    <a:lnTo>
                      <a:pt x="566" y="63"/>
                    </a:lnTo>
                    <a:lnTo>
                      <a:pt x="586" y="78"/>
                    </a:lnTo>
                    <a:lnTo>
                      <a:pt x="599" y="101"/>
                    </a:lnTo>
                    <a:lnTo>
                      <a:pt x="604" y="131"/>
                    </a:lnTo>
                    <a:lnTo>
                      <a:pt x="599" y="160"/>
                    </a:lnTo>
                    <a:lnTo>
                      <a:pt x="586" y="182"/>
                    </a:lnTo>
                    <a:lnTo>
                      <a:pt x="566" y="197"/>
                    </a:lnTo>
                    <a:lnTo>
                      <a:pt x="543" y="202"/>
                    </a:lnTo>
                    <a:lnTo>
                      <a:pt x="645" y="202"/>
                    </a:lnTo>
                    <a:lnTo>
                      <a:pt x="658" y="182"/>
                    </a:lnTo>
                    <a:lnTo>
                      <a:pt x="668" y="130"/>
                    </a:lnTo>
                    <a:lnTo>
                      <a:pt x="658" y="79"/>
                    </a:lnTo>
                    <a:lnTo>
                      <a:pt x="645" y="5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rot="0" vert="horz" wrap="square" lIns="91440" tIns="45720" rIns="91440" bIns="45720" anchor="t" anchorCtr="0" upright="1">
                <a:noAutofit/>
              </a:bodyPr>
              <a:lstStyle/>
              <a:p>
                <a:endParaRPr lang="en-GB"/>
              </a:p>
            </p:txBody>
          </p:sp>
        </p:grpSp>
        <p:sp>
          <p:nvSpPr>
            <p:cNvPr id="18" name="AutoShape 3"/>
            <p:cNvSpPr>
              <a:spLocks/>
            </p:cNvSpPr>
            <p:nvPr/>
          </p:nvSpPr>
          <p:spPr bwMode="auto">
            <a:xfrm>
              <a:off x="560717" y="0"/>
              <a:ext cx="988695" cy="191770"/>
            </a:xfrm>
            <a:custGeom>
              <a:avLst/>
              <a:gdLst>
                <a:gd name="T0" fmla="+- 0 6566 6566"/>
                <a:gd name="T1" fmla="*/ T0 w 1557"/>
                <a:gd name="T2" fmla="+- 0 1614 1317"/>
                <a:gd name="T3" fmla="*/ 1614 h 302"/>
                <a:gd name="T4" fmla="+- 0 6773 6566"/>
                <a:gd name="T5" fmla="*/ T4 w 1557"/>
                <a:gd name="T6" fmla="+- 0 1574 1317"/>
                <a:gd name="T7" fmla="*/ 1574 h 302"/>
                <a:gd name="T8" fmla="+- 0 6622 6566"/>
                <a:gd name="T9" fmla="*/ T8 w 1557"/>
                <a:gd name="T10" fmla="+- 0 1370 1317"/>
                <a:gd name="T11" fmla="*/ 1370 h 302"/>
                <a:gd name="T12" fmla="+- 0 6731 6566"/>
                <a:gd name="T13" fmla="*/ T12 w 1557"/>
                <a:gd name="T14" fmla="+- 0 1327 1317"/>
                <a:gd name="T15" fmla="*/ 1327 h 302"/>
                <a:gd name="T16" fmla="+- 0 6891 6566"/>
                <a:gd name="T17" fmla="*/ T16 w 1557"/>
                <a:gd name="T18" fmla="+- 0 1317 1317"/>
                <a:gd name="T19" fmla="*/ 1317 h 302"/>
                <a:gd name="T20" fmla="+- 0 6867 6566"/>
                <a:gd name="T21" fmla="*/ T20 w 1557"/>
                <a:gd name="T22" fmla="+- 0 1554 1317"/>
                <a:gd name="T23" fmla="*/ 1554 h 302"/>
                <a:gd name="T24" fmla="+- 0 6885 6566"/>
                <a:gd name="T25" fmla="*/ T24 w 1557"/>
                <a:gd name="T26" fmla="+- 0 1502 1317"/>
                <a:gd name="T27" fmla="*/ 1502 h 302"/>
                <a:gd name="T28" fmla="+- 0 6962 6566"/>
                <a:gd name="T29" fmla="*/ T28 w 1557"/>
                <a:gd name="T30" fmla="+- 0 1317 1317"/>
                <a:gd name="T31" fmla="*/ 1317 h 302"/>
                <a:gd name="T32" fmla="+- 0 7006 6566"/>
                <a:gd name="T33" fmla="*/ T32 w 1557"/>
                <a:gd name="T34" fmla="+- 0 1614 1317"/>
                <a:gd name="T35" fmla="*/ 1614 h 302"/>
                <a:gd name="T36" fmla="+- 0 6781 6566"/>
                <a:gd name="T37" fmla="*/ T36 w 1557"/>
                <a:gd name="T38" fmla="+- 0 1370 1317"/>
                <a:gd name="T39" fmla="*/ 1370 h 302"/>
                <a:gd name="T40" fmla="+- 0 6738 6566"/>
                <a:gd name="T41" fmla="*/ T40 w 1557"/>
                <a:gd name="T42" fmla="+- 0 1401 1317"/>
                <a:gd name="T43" fmla="*/ 1401 h 302"/>
                <a:gd name="T44" fmla="+- 0 6750 6566"/>
                <a:gd name="T45" fmla="*/ T44 w 1557"/>
                <a:gd name="T46" fmla="+- 0 1495 1317"/>
                <a:gd name="T47" fmla="*/ 1495 h 302"/>
                <a:gd name="T48" fmla="+- 0 6675 6566"/>
                <a:gd name="T49" fmla="*/ T48 w 1557"/>
                <a:gd name="T50" fmla="+- 0 1561 1317"/>
                <a:gd name="T51" fmla="*/ 1561 h 302"/>
                <a:gd name="T52" fmla="+- 0 6809 6566"/>
                <a:gd name="T53" fmla="*/ T52 w 1557"/>
                <a:gd name="T54" fmla="+- 0 1465 1317"/>
                <a:gd name="T55" fmla="*/ 1465 h 302"/>
                <a:gd name="T56" fmla="+- 0 6984 6566"/>
                <a:gd name="T57" fmla="*/ T56 w 1557"/>
                <a:gd name="T58" fmla="+- 0 1380 1317"/>
                <a:gd name="T59" fmla="*/ 1380 h 302"/>
                <a:gd name="T60" fmla="+- 0 7027 6566"/>
                <a:gd name="T61" fmla="*/ T60 w 1557"/>
                <a:gd name="T62" fmla="+- 0 1502 1317"/>
                <a:gd name="T63" fmla="*/ 1502 h 302"/>
                <a:gd name="T64" fmla="+- 0 7085 6566"/>
                <a:gd name="T65" fmla="*/ T64 w 1557"/>
                <a:gd name="T66" fmla="+- 0 1317 1317"/>
                <a:gd name="T67" fmla="*/ 1317 h 302"/>
                <a:gd name="T68" fmla="+- 0 7141 6566"/>
                <a:gd name="T69" fmla="*/ T68 w 1557"/>
                <a:gd name="T70" fmla="+- 0 1403 1317"/>
                <a:gd name="T71" fmla="*/ 1403 h 302"/>
                <a:gd name="T72" fmla="+- 0 7201 6566"/>
                <a:gd name="T73" fmla="*/ T72 w 1557"/>
                <a:gd name="T74" fmla="+- 0 1403 1317"/>
                <a:gd name="T75" fmla="*/ 1403 h 302"/>
                <a:gd name="T76" fmla="+- 0 7330 6566"/>
                <a:gd name="T77" fmla="*/ T76 w 1557"/>
                <a:gd name="T78" fmla="+- 0 1614 1317"/>
                <a:gd name="T79" fmla="*/ 1614 h 302"/>
                <a:gd name="T80" fmla="+- 0 7201 6566"/>
                <a:gd name="T81" fmla="*/ T80 w 1557"/>
                <a:gd name="T82" fmla="+- 0 1403 1317"/>
                <a:gd name="T83" fmla="*/ 1403 h 302"/>
                <a:gd name="T84" fmla="+- 0 7273 6566"/>
                <a:gd name="T85" fmla="*/ T84 w 1557"/>
                <a:gd name="T86" fmla="+- 0 1528 1317"/>
                <a:gd name="T87" fmla="*/ 1528 h 302"/>
                <a:gd name="T88" fmla="+- 0 7426 6566"/>
                <a:gd name="T89" fmla="*/ T88 w 1557"/>
                <a:gd name="T90" fmla="+- 0 1317 1317"/>
                <a:gd name="T91" fmla="*/ 1317 h 302"/>
                <a:gd name="T92" fmla="+- 0 7377 6566"/>
                <a:gd name="T93" fmla="*/ T92 w 1557"/>
                <a:gd name="T94" fmla="+- 0 1547 1317"/>
                <a:gd name="T95" fmla="*/ 1547 h 302"/>
                <a:gd name="T96" fmla="+- 0 7483 6566"/>
                <a:gd name="T97" fmla="*/ T96 w 1557"/>
                <a:gd name="T98" fmla="+- 0 1619 1317"/>
                <a:gd name="T99" fmla="*/ 1619 h 302"/>
                <a:gd name="T100" fmla="+- 0 7581 6566"/>
                <a:gd name="T101" fmla="*/ T100 w 1557"/>
                <a:gd name="T102" fmla="+- 0 1564 1317"/>
                <a:gd name="T103" fmla="*/ 1564 h 302"/>
                <a:gd name="T104" fmla="+- 0 7440 6566"/>
                <a:gd name="T105" fmla="*/ T104 w 1557"/>
                <a:gd name="T106" fmla="+- 0 1548 1317"/>
                <a:gd name="T107" fmla="*/ 1548 h 302"/>
                <a:gd name="T108" fmla="+- 0 7426 6566"/>
                <a:gd name="T109" fmla="*/ T108 w 1557"/>
                <a:gd name="T110" fmla="+- 0 1317 1317"/>
                <a:gd name="T111" fmla="*/ 1317 h 302"/>
                <a:gd name="T112" fmla="+- 0 7541 6566"/>
                <a:gd name="T113" fmla="*/ T112 w 1557"/>
                <a:gd name="T114" fmla="+- 0 1498 1317"/>
                <a:gd name="T115" fmla="*/ 1498 h 302"/>
                <a:gd name="T116" fmla="+- 0 7509 6566"/>
                <a:gd name="T117" fmla="*/ T116 w 1557"/>
                <a:gd name="T118" fmla="+- 0 1560 1317"/>
                <a:gd name="T119" fmla="*/ 1560 h 302"/>
                <a:gd name="T120" fmla="+- 0 7591 6566"/>
                <a:gd name="T121" fmla="*/ T120 w 1557"/>
                <a:gd name="T122" fmla="+- 0 1547 1317"/>
                <a:gd name="T123" fmla="*/ 1547 h 302"/>
                <a:gd name="T124" fmla="+- 0 7774 6566"/>
                <a:gd name="T125" fmla="*/ T124 w 1557"/>
                <a:gd name="T126" fmla="+- 0 1317 1317"/>
                <a:gd name="T127" fmla="*/ 1317 h 302"/>
                <a:gd name="T128" fmla="+- 0 7781 6566"/>
                <a:gd name="T129" fmla="*/ T128 w 1557"/>
                <a:gd name="T130" fmla="+- 0 1614 1317"/>
                <a:gd name="T131" fmla="*/ 1614 h 302"/>
                <a:gd name="T132" fmla="+- 0 7868 6566"/>
                <a:gd name="T133" fmla="*/ T132 w 1557"/>
                <a:gd name="T134" fmla="+- 0 1563 1317"/>
                <a:gd name="T135" fmla="*/ 1563 h 302"/>
                <a:gd name="T136" fmla="+- 0 7693 6566"/>
                <a:gd name="T137" fmla="*/ T136 w 1557"/>
                <a:gd name="T138" fmla="+- 0 1486 1317"/>
                <a:gd name="T139" fmla="*/ 1486 h 302"/>
                <a:gd name="T140" fmla="+- 0 7851 6566"/>
                <a:gd name="T141" fmla="*/ T140 w 1557"/>
                <a:gd name="T142" fmla="+- 0 1468 1317"/>
                <a:gd name="T143" fmla="*/ 1468 h 302"/>
                <a:gd name="T144" fmla="+- 0 7853 6566"/>
                <a:gd name="T145" fmla="*/ T144 w 1557"/>
                <a:gd name="T146" fmla="+- 0 1434 1317"/>
                <a:gd name="T147" fmla="*/ 1434 h 302"/>
                <a:gd name="T148" fmla="+- 0 7858 6566"/>
                <a:gd name="T149" fmla="*/ T148 w 1557"/>
                <a:gd name="T150" fmla="+- 0 1368 1317"/>
                <a:gd name="T151" fmla="*/ 1368 h 302"/>
                <a:gd name="T152" fmla="+- 0 7813 6566"/>
                <a:gd name="T153" fmla="*/ T152 w 1557"/>
                <a:gd name="T154" fmla="+- 0 1323 1317"/>
                <a:gd name="T155" fmla="*/ 1323 h 302"/>
                <a:gd name="T156" fmla="+- 0 7772 6566"/>
                <a:gd name="T157" fmla="*/ T156 w 1557"/>
                <a:gd name="T158" fmla="+- 0 1486 1317"/>
                <a:gd name="T159" fmla="*/ 1486 h 302"/>
                <a:gd name="T160" fmla="+- 0 7814 6566"/>
                <a:gd name="T161" fmla="*/ T160 w 1557"/>
                <a:gd name="T162" fmla="+- 0 1508 1317"/>
                <a:gd name="T163" fmla="*/ 1508 h 302"/>
                <a:gd name="T164" fmla="+- 0 7803 6566"/>
                <a:gd name="T165" fmla="*/ T164 w 1557"/>
                <a:gd name="T166" fmla="+- 0 1554 1317"/>
                <a:gd name="T167" fmla="*/ 1554 h 302"/>
                <a:gd name="T168" fmla="+- 0 7868 6566"/>
                <a:gd name="T169" fmla="*/ T168 w 1557"/>
                <a:gd name="T170" fmla="+- 0 1562 1317"/>
                <a:gd name="T171" fmla="*/ 1562 h 302"/>
                <a:gd name="T172" fmla="+- 0 7865 6566"/>
                <a:gd name="T173" fmla="*/ T172 w 1557"/>
                <a:gd name="T174" fmla="+- 0 1486 1317"/>
                <a:gd name="T175" fmla="*/ 1486 h 302"/>
                <a:gd name="T176" fmla="+- 0 7788 6566"/>
                <a:gd name="T177" fmla="*/ T176 w 1557"/>
                <a:gd name="T178" fmla="+- 0 1371 1317"/>
                <a:gd name="T179" fmla="*/ 1371 h 302"/>
                <a:gd name="T180" fmla="+- 0 7808 6566"/>
                <a:gd name="T181" fmla="*/ T180 w 1557"/>
                <a:gd name="T182" fmla="+- 0 1401 1317"/>
                <a:gd name="T183" fmla="*/ 1401 h 302"/>
                <a:gd name="T184" fmla="+- 0 7787 6566"/>
                <a:gd name="T185" fmla="*/ T184 w 1557"/>
                <a:gd name="T186" fmla="+- 0 1431 1317"/>
                <a:gd name="T187" fmla="*/ 1431 h 302"/>
                <a:gd name="T188" fmla="+- 0 7855 6566"/>
                <a:gd name="T189" fmla="*/ T188 w 1557"/>
                <a:gd name="T190" fmla="+- 0 1431 1317"/>
                <a:gd name="T191" fmla="*/ 1431 h 302"/>
                <a:gd name="T192" fmla="+- 0 7858 6566"/>
                <a:gd name="T193" fmla="*/ T192 w 1557"/>
                <a:gd name="T194" fmla="+- 0 1368 1317"/>
                <a:gd name="T195" fmla="*/ 1368 h 302"/>
                <a:gd name="T196" fmla="+- 0 7902 6566"/>
                <a:gd name="T197" fmla="*/ T196 w 1557"/>
                <a:gd name="T198" fmla="+- 0 1614 1317"/>
                <a:gd name="T199" fmla="*/ 1614 h 302"/>
                <a:gd name="T200" fmla="+- 0 7959 6566"/>
                <a:gd name="T201" fmla="*/ T200 w 1557"/>
                <a:gd name="T202" fmla="+- 0 1561 1317"/>
                <a:gd name="T203" fmla="*/ 1561 h 302"/>
                <a:gd name="T204" fmla="+- 0 8096 6566"/>
                <a:gd name="T205" fmla="*/ T204 w 1557"/>
                <a:gd name="T206" fmla="+- 0 1433 1317"/>
                <a:gd name="T207" fmla="*/ 1433 h 302"/>
                <a:gd name="T208" fmla="+- 0 8119 6566"/>
                <a:gd name="T209" fmla="*/ T208 w 1557"/>
                <a:gd name="T210" fmla="+- 0 1370 1317"/>
                <a:gd name="T211" fmla="*/ 1370 h 302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</a:cxnLst>
              <a:rect l="0" t="0" r="r" b="b"/>
              <a:pathLst>
                <a:path w="1557" h="302">
                  <a:moveTo>
                    <a:pt x="109" y="0"/>
                  </a:moveTo>
                  <a:lnTo>
                    <a:pt x="0" y="0"/>
                  </a:lnTo>
                  <a:lnTo>
                    <a:pt x="0" y="297"/>
                  </a:lnTo>
                  <a:lnTo>
                    <a:pt x="109" y="297"/>
                  </a:lnTo>
                  <a:lnTo>
                    <a:pt x="165" y="286"/>
                  </a:lnTo>
                  <a:lnTo>
                    <a:pt x="207" y="257"/>
                  </a:lnTo>
                  <a:lnTo>
                    <a:pt x="214" y="244"/>
                  </a:lnTo>
                  <a:lnTo>
                    <a:pt x="56" y="244"/>
                  </a:lnTo>
                  <a:lnTo>
                    <a:pt x="56" y="53"/>
                  </a:lnTo>
                  <a:lnTo>
                    <a:pt x="215" y="53"/>
                  </a:lnTo>
                  <a:lnTo>
                    <a:pt x="207" y="40"/>
                  </a:lnTo>
                  <a:lnTo>
                    <a:pt x="165" y="10"/>
                  </a:lnTo>
                  <a:lnTo>
                    <a:pt x="109" y="0"/>
                  </a:lnTo>
                  <a:close/>
                  <a:moveTo>
                    <a:pt x="396" y="0"/>
                  </a:moveTo>
                  <a:lnTo>
                    <a:pt x="325" y="0"/>
                  </a:lnTo>
                  <a:lnTo>
                    <a:pt x="221" y="297"/>
                  </a:lnTo>
                  <a:lnTo>
                    <a:pt x="281" y="297"/>
                  </a:lnTo>
                  <a:lnTo>
                    <a:pt x="301" y="237"/>
                  </a:lnTo>
                  <a:lnTo>
                    <a:pt x="479" y="237"/>
                  </a:lnTo>
                  <a:lnTo>
                    <a:pt x="461" y="185"/>
                  </a:lnTo>
                  <a:lnTo>
                    <a:pt x="319" y="185"/>
                  </a:lnTo>
                  <a:lnTo>
                    <a:pt x="360" y="63"/>
                  </a:lnTo>
                  <a:lnTo>
                    <a:pt x="418" y="63"/>
                  </a:lnTo>
                  <a:lnTo>
                    <a:pt x="396" y="0"/>
                  </a:lnTo>
                  <a:close/>
                  <a:moveTo>
                    <a:pt x="479" y="237"/>
                  </a:moveTo>
                  <a:lnTo>
                    <a:pt x="420" y="237"/>
                  </a:lnTo>
                  <a:lnTo>
                    <a:pt x="440" y="297"/>
                  </a:lnTo>
                  <a:lnTo>
                    <a:pt x="500" y="297"/>
                  </a:lnTo>
                  <a:lnTo>
                    <a:pt x="479" y="237"/>
                  </a:lnTo>
                  <a:close/>
                  <a:moveTo>
                    <a:pt x="215" y="53"/>
                  </a:moveTo>
                  <a:lnTo>
                    <a:pt x="109" y="53"/>
                  </a:lnTo>
                  <a:lnTo>
                    <a:pt x="148" y="61"/>
                  </a:lnTo>
                  <a:lnTo>
                    <a:pt x="172" y="84"/>
                  </a:lnTo>
                  <a:lnTo>
                    <a:pt x="184" y="115"/>
                  </a:lnTo>
                  <a:lnTo>
                    <a:pt x="187" y="148"/>
                  </a:lnTo>
                  <a:lnTo>
                    <a:pt x="184" y="178"/>
                  </a:lnTo>
                  <a:lnTo>
                    <a:pt x="173" y="210"/>
                  </a:lnTo>
                  <a:lnTo>
                    <a:pt x="150" y="234"/>
                  </a:lnTo>
                  <a:lnTo>
                    <a:pt x="109" y="244"/>
                  </a:lnTo>
                  <a:lnTo>
                    <a:pt x="214" y="244"/>
                  </a:lnTo>
                  <a:lnTo>
                    <a:pt x="234" y="210"/>
                  </a:lnTo>
                  <a:lnTo>
                    <a:pt x="243" y="148"/>
                  </a:lnTo>
                  <a:lnTo>
                    <a:pt x="234" y="87"/>
                  </a:lnTo>
                  <a:lnTo>
                    <a:pt x="215" y="53"/>
                  </a:lnTo>
                  <a:close/>
                  <a:moveTo>
                    <a:pt x="418" y="63"/>
                  </a:moveTo>
                  <a:lnTo>
                    <a:pt x="360" y="63"/>
                  </a:lnTo>
                  <a:lnTo>
                    <a:pt x="402" y="185"/>
                  </a:lnTo>
                  <a:lnTo>
                    <a:pt x="461" y="185"/>
                  </a:lnTo>
                  <a:lnTo>
                    <a:pt x="418" y="63"/>
                  </a:lnTo>
                  <a:close/>
                  <a:moveTo>
                    <a:pt x="587" y="0"/>
                  </a:moveTo>
                  <a:lnTo>
                    <a:pt x="519" y="0"/>
                  </a:lnTo>
                  <a:lnTo>
                    <a:pt x="519" y="297"/>
                  </a:lnTo>
                  <a:lnTo>
                    <a:pt x="575" y="297"/>
                  </a:lnTo>
                  <a:lnTo>
                    <a:pt x="575" y="86"/>
                  </a:lnTo>
                  <a:lnTo>
                    <a:pt x="635" y="86"/>
                  </a:lnTo>
                  <a:lnTo>
                    <a:pt x="587" y="0"/>
                  </a:lnTo>
                  <a:close/>
                  <a:moveTo>
                    <a:pt x="635" y="86"/>
                  </a:moveTo>
                  <a:lnTo>
                    <a:pt x="575" y="86"/>
                  </a:lnTo>
                  <a:lnTo>
                    <a:pt x="696" y="297"/>
                  </a:lnTo>
                  <a:lnTo>
                    <a:pt x="764" y="297"/>
                  </a:lnTo>
                  <a:lnTo>
                    <a:pt x="764" y="211"/>
                  </a:lnTo>
                  <a:lnTo>
                    <a:pt x="707" y="211"/>
                  </a:lnTo>
                  <a:lnTo>
                    <a:pt x="635" y="86"/>
                  </a:lnTo>
                  <a:close/>
                  <a:moveTo>
                    <a:pt x="764" y="0"/>
                  </a:moveTo>
                  <a:lnTo>
                    <a:pt x="707" y="0"/>
                  </a:lnTo>
                  <a:lnTo>
                    <a:pt x="707" y="211"/>
                  </a:lnTo>
                  <a:lnTo>
                    <a:pt x="764" y="211"/>
                  </a:lnTo>
                  <a:lnTo>
                    <a:pt x="764" y="0"/>
                  </a:lnTo>
                  <a:close/>
                  <a:moveTo>
                    <a:pt x="860" y="0"/>
                  </a:moveTo>
                  <a:lnTo>
                    <a:pt x="803" y="0"/>
                  </a:lnTo>
                  <a:lnTo>
                    <a:pt x="803" y="179"/>
                  </a:lnTo>
                  <a:lnTo>
                    <a:pt x="811" y="230"/>
                  </a:lnTo>
                  <a:lnTo>
                    <a:pt x="832" y="269"/>
                  </a:lnTo>
                  <a:lnTo>
                    <a:pt x="868" y="293"/>
                  </a:lnTo>
                  <a:lnTo>
                    <a:pt x="917" y="302"/>
                  </a:lnTo>
                  <a:lnTo>
                    <a:pt x="967" y="293"/>
                  </a:lnTo>
                  <a:lnTo>
                    <a:pt x="1003" y="269"/>
                  </a:lnTo>
                  <a:lnTo>
                    <a:pt x="1015" y="247"/>
                  </a:lnTo>
                  <a:lnTo>
                    <a:pt x="917" y="247"/>
                  </a:lnTo>
                  <a:lnTo>
                    <a:pt x="892" y="243"/>
                  </a:lnTo>
                  <a:lnTo>
                    <a:pt x="874" y="231"/>
                  </a:lnTo>
                  <a:lnTo>
                    <a:pt x="863" y="210"/>
                  </a:lnTo>
                  <a:lnTo>
                    <a:pt x="860" y="181"/>
                  </a:lnTo>
                  <a:lnTo>
                    <a:pt x="860" y="0"/>
                  </a:lnTo>
                  <a:close/>
                  <a:moveTo>
                    <a:pt x="1032" y="0"/>
                  </a:moveTo>
                  <a:lnTo>
                    <a:pt x="975" y="0"/>
                  </a:lnTo>
                  <a:lnTo>
                    <a:pt x="975" y="181"/>
                  </a:lnTo>
                  <a:lnTo>
                    <a:pt x="972" y="210"/>
                  </a:lnTo>
                  <a:lnTo>
                    <a:pt x="961" y="231"/>
                  </a:lnTo>
                  <a:lnTo>
                    <a:pt x="943" y="243"/>
                  </a:lnTo>
                  <a:lnTo>
                    <a:pt x="917" y="247"/>
                  </a:lnTo>
                  <a:lnTo>
                    <a:pt x="1015" y="247"/>
                  </a:lnTo>
                  <a:lnTo>
                    <a:pt x="1025" y="230"/>
                  </a:lnTo>
                  <a:lnTo>
                    <a:pt x="1032" y="179"/>
                  </a:lnTo>
                  <a:lnTo>
                    <a:pt x="1032" y="0"/>
                  </a:lnTo>
                  <a:close/>
                  <a:moveTo>
                    <a:pt x="1208" y="0"/>
                  </a:moveTo>
                  <a:lnTo>
                    <a:pt x="1071" y="0"/>
                  </a:lnTo>
                  <a:lnTo>
                    <a:pt x="1071" y="297"/>
                  </a:lnTo>
                  <a:lnTo>
                    <a:pt x="1215" y="297"/>
                  </a:lnTo>
                  <a:lnTo>
                    <a:pt x="1254" y="291"/>
                  </a:lnTo>
                  <a:lnTo>
                    <a:pt x="1283" y="273"/>
                  </a:lnTo>
                  <a:lnTo>
                    <a:pt x="1302" y="246"/>
                  </a:lnTo>
                  <a:lnTo>
                    <a:pt x="1302" y="245"/>
                  </a:lnTo>
                  <a:lnTo>
                    <a:pt x="1127" y="245"/>
                  </a:lnTo>
                  <a:lnTo>
                    <a:pt x="1127" y="169"/>
                  </a:lnTo>
                  <a:lnTo>
                    <a:pt x="1299" y="169"/>
                  </a:lnTo>
                  <a:lnTo>
                    <a:pt x="1298" y="166"/>
                  </a:lnTo>
                  <a:lnTo>
                    <a:pt x="1285" y="151"/>
                  </a:lnTo>
                  <a:lnTo>
                    <a:pt x="1268" y="139"/>
                  </a:lnTo>
                  <a:lnTo>
                    <a:pt x="1280" y="127"/>
                  </a:lnTo>
                  <a:lnTo>
                    <a:pt x="1287" y="117"/>
                  </a:lnTo>
                  <a:lnTo>
                    <a:pt x="1127" y="117"/>
                  </a:lnTo>
                  <a:lnTo>
                    <a:pt x="1127" y="51"/>
                  </a:lnTo>
                  <a:lnTo>
                    <a:pt x="1292" y="51"/>
                  </a:lnTo>
                  <a:lnTo>
                    <a:pt x="1291" y="47"/>
                  </a:lnTo>
                  <a:lnTo>
                    <a:pt x="1275" y="22"/>
                  </a:lnTo>
                  <a:lnTo>
                    <a:pt x="1247" y="6"/>
                  </a:lnTo>
                  <a:lnTo>
                    <a:pt x="1208" y="0"/>
                  </a:lnTo>
                  <a:close/>
                  <a:moveTo>
                    <a:pt x="1299" y="169"/>
                  </a:moveTo>
                  <a:lnTo>
                    <a:pt x="1206" y="169"/>
                  </a:lnTo>
                  <a:lnTo>
                    <a:pt x="1225" y="171"/>
                  </a:lnTo>
                  <a:lnTo>
                    <a:pt x="1239" y="179"/>
                  </a:lnTo>
                  <a:lnTo>
                    <a:pt x="1248" y="191"/>
                  </a:lnTo>
                  <a:lnTo>
                    <a:pt x="1251" y="207"/>
                  </a:lnTo>
                  <a:lnTo>
                    <a:pt x="1247" y="226"/>
                  </a:lnTo>
                  <a:lnTo>
                    <a:pt x="1237" y="237"/>
                  </a:lnTo>
                  <a:lnTo>
                    <a:pt x="1224" y="243"/>
                  </a:lnTo>
                  <a:lnTo>
                    <a:pt x="1208" y="245"/>
                  </a:lnTo>
                  <a:lnTo>
                    <a:pt x="1302" y="245"/>
                  </a:lnTo>
                  <a:lnTo>
                    <a:pt x="1309" y="210"/>
                  </a:lnTo>
                  <a:lnTo>
                    <a:pt x="1306" y="186"/>
                  </a:lnTo>
                  <a:lnTo>
                    <a:pt x="1299" y="169"/>
                  </a:lnTo>
                  <a:close/>
                  <a:moveTo>
                    <a:pt x="1292" y="51"/>
                  </a:moveTo>
                  <a:lnTo>
                    <a:pt x="1208" y="51"/>
                  </a:lnTo>
                  <a:lnTo>
                    <a:pt x="1222" y="54"/>
                  </a:lnTo>
                  <a:lnTo>
                    <a:pt x="1233" y="60"/>
                  </a:lnTo>
                  <a:lnTo>
                    <a:pt x="1240" y="71"/>
                  </a:lnTo>
                  <a:lnTo>
                    <a:pt x="1242" y="84"/>
                  </a:lnTo>
                  <a:lnTo>
                    <a:pt x="1240" y="97"/>
                  </a:lnTo>
                  <a:lnTo>
                    <a:pt x="1232" y="108"/>
                  </a:lnTo>
                  <a:lnTo>
                    <a:pt x="1221" y="114"/>
                  </a:lnTo>
                  <a:lnTo>
                    <a:pt x="1208" y="117"/>
                  </a:lnTo>
                  <a:lnTo>
                    <a:pt x="1287" y="117"/>
                  </a:lnTo>
                  <a:lnTo>
                    <a:pt x="1289" y="114"/>
                  </a:lnTo>
                  <a:lnTo>
                    <a:pt x="1295" y="98"/>
                  </a:lnTo>
                  <a:lnTo>
                    <a:pt x="1297" y="80"/>
                  </a:lnTo>
                  <a:lnTo>
                    <a:pt x="1292" y="51"/>
                  </a:lnTo>
                  <a:close/>
                  <a:moveTo>
                    <a:pt x="1553" y="0"/>
                  </a:moveTo>
                  <a:lnTo>
                    <a:pt x="1336" y="0"/>
                  </a:lnTo>
                  <a:lnTo>
                    <a:pt x="1336" y="297"/>
                  </a:lnTo>
                  <a:lnTo>
                    <a:pt x="1556" y="297"/>
                  </a:lnTo>
                  <a:lnTo>
                    <a:pt x="1556" y="244"/>
                  </a:lnTo>
                  <a:lnTo>
                    <a:pt x="1393" y="244"/>
                  </a:lnTo>
                  <a:lnTo>
                    <a:pt x="1393" y="169"/>
                  </a:lnTo>
                  <a:lnTo>
                    <a:pt x="1530" y="169"/>
                  </a:lnTo>
                  <a:lnTo>
                    <a:pt x="1530" y="116"/>
                  </a:lnTo>
                  <a:lnTo>
                    <a:pt x="1393" y="116"/>
                  </a:lnTo>
                  <a:lnTo>
                    <a:pt x="1393" y="53"/>
                  </a:lnTo>
                  <a:lnTo>
                    <a:pt x="1553" y="53"/>
                  </a:lnTo>
                  <a:lnTo>
                    <a:pt x="1553" y="0"/>
                  </a:lnTo>
                  <a:close/>
                </a:path>
              </a:pathLst>
            </a:custGeom>
            <a:solidFill>
              <a:srgbClr val="00637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19" name="AutoShape 2"/>
            <p:cNvSpPr>
              <a:spLocks/>
            </p:cNvSpPr>
            <p:nvPr/>
          </p:nvSpPr>
          <p:spPr bwMode="auto">
            <a:xfrm>
              <a:off x="560717" y="241539"/>
              <a:ext cx="809625" cy="67310"/>
            </a:xfrm>
            <a:custGeom>
              <a:avLst/>
              <a:gdLst>
                <a:gd name="T0" fmla="+- 0 6578 6566"/>
                <a:gd name="T1" fmla="*/ T0 w 1275"/>
                <a:gd name="T2" fmla="+- 0 -864 -967"/>
                <a:gd name="T3" fmla="*/ -864 h 106"/>
                <a:gd name="T4" fmla="+- 0 6619 6566"/>
                <a:gd name="T5" fmla="*/ T4 w 1275"/>
                <a:gd name="T6" fmla="+- 0 -864 -967"/>
                <a:gd name="T7" fmla="*/ -864 h 106"/>
                <a:gd name="T8" fmla="+- 0 6632 6566"/>
                <a:gd name="T9" fmla="*/ T8 w 1275"/>
                <a:gd name="T10" fmla="+- 0 -964 -967"/>
                <a:gd name="T11" fmla="*/ -964 h 106"/>
                <a:gd name="T12" fmla="+- 0 6699 6566"/>
                <a:gd name="T13" fmla="*/ T12 w 1275"/>
                <a:gd name="T14" fmla="+- 0 -864 -967"/>
                <a:gd name="T15" fmla="*/ -864 h 106"/>
                <a:gd name="T16" fmla="+- 0 6699 6566"/>
                <a:gd name="T17" fmla="*/ T16 w 1275"/>
                <a:gd name="T18" fmla="+- 0 -964 -967"/>
                <a:gd name="T19" fmla="*/ -964 h 106"/>
                <a:gd name="T20" fmla="+- 0 6699 6566"/>
                <a:gd name="T21" fmla="*/ T20 w 1275"/>
                <a:gd name="T22" fmla="+- 0 -964 -967"/>
                <a:gd name="T23" fmla="*/ -964 h 106"/>
                <a:gd name="T24" fmla="+- 0 6773 6566"/>
                <a:gd name="T25" fmla="*/ T24 w 1275"/>
                <a:gd name="T26" fmla="+- 0 -864 -967"/>
                <a:gd name="T27" fmla="*/ -864 h 106"/>
                <a:gd name="T28" fmla="+- 0 6729 6566"/>
                <a:gd name="T29" fmla="*/ T28 w 1275"/>
                <a:gd name="T30" fmla="+- 0 -953 -967"/>
                <a:gd name="T31" fmla="*/ -953 h 106"/>
                <a:gd name="T32" fmla="+- 0 6835 6566"/>
                <a:gd name="T33" fmla="*/ T32 w 1275"/>
                <a:gd name="T34" fmla="+- 0 -964 -967"/>
                <a:gd name="T35" fmla="*/ -964 h 106"/>
                <a:gd name="T36" fmla="+- 0 6847 6566"/>
                <a:gd name="T37" fmla="*/ T36 w 1275"/>
                <a:gd name="T38" fmla="+- 0 -876 -967"/>
                <a:gd name="T39" fmla="*/ -876 h 106"/>
                <a:gd name="T40" fmla="+- 0 6847 6566"/>
                <a:gd name="T41" fmla="*/ T40 w 1275"/>
                <a:gd name="T42" fmla="+- 0 -922 -967"/>
                <a:gd name="T43" fmla="*/ -922 h 106"/>
                <a:gd name="T44" fmla="+- 0 6986 6566"/>
                <a:gd name="T45" fmla="*/ T44 w 1275"/>
                <a:gd name="T46" fmla="+- 0 -964 -967"/>
                <a:gd name="T47" fmla="*/ -964 h 106"/>
                <a:gd name="T48" fmla="+- 0 6954 6566"/>
                <a:gd name="T49" fmla="*/ T48 w 1275"/>
                <a:gd name="T50" fmla="+- 0 -903 -967"/>
                <a:gd name="T51" fmla="*/ -903 h 106"/>
                <a:gd name="T52" fmla="+- 0 7013 6566"/>
                <a:gd name="T53" fmla="*/ T52 w 1275"/>
                <a:gd name="T54" fmla="+- 0 -914 -967"/>
                <a:gd name="T55" fmla="*/ -914 h 106"/>
                <a:gd name="T56" fmla="+- 0 7012 6566"/>
                <a:gd name="T57" fmla="*/ T56 w 1275"/>
                <a:gd name="T58" fmla="+- 0 -953 -967"/>
                <a:gd name="T59" fmla="*/ -953 h 106"/>
                <a:gd name="T60" fmla="+- 0 7013 6566"/>
                <a:gd name="T61" fmla="*/ T60 w 1275"/>
                <a:gd name="T62" fmla="+- 0 -903 -967"/>
                <a:gd name="T63" fmla="*/ -903 h 106"/>
                <a:gd name="T64" fmla="+- 0 7004 6566"/>
                <a:gd name="T65" fmla="*/ T64 w 1275"/>
                <a:gd name="T66" fmla="+- 0 -866 -967"/>
                <a:gd name="T67" fmla="*/ -866 h 106"/>
                <a:gd name="T68" fmla="+- 0 7015 6566"/>
                <a:gd name="T69" fmla="*/ T68 w 1275"/>
                <a:gd name="T70" fmla="+- 0 -872 -967"/>
                <a:gd name="T71" fmla="*/ -872 h 106"/>
                <a:gd name="T72" fmla="+- 0 6998 6566"/>
                <a:gd name="T73" fmla="*/ T72 w 1275"/>
                <a:gd name="T74" fmla="+- 0 -953 -967"/>
                <a:gd name="T75" fmla="*/ -953 h 106"/>
                <a:gd name="T76" fmla="+- 0 7014 6566"/>
                <a:gd name="T77" fmla="*/ T76 w 1275"/>
                <a:gd name="T78" fmla="+- 0 -915 -967"/>
                <a:gd name="T79" fmla="*/ -915 h 106"/>
                <a:gd name="T80" fmla="+- 0 7012 6566"/>
                <a:gd name="T81" fmla="*/ T80 w 1275"/>
                <a:gd name="T82" fmla="+- 0 -953 -967"/>
                <a:gd name="T83" fmla="*/ -953 h 106"/>
                <a:gd name="T84" fmla="+- 0 7066 6566"/>
                <a:gd name="T85" fmla="*/ T84 w 1275"/>
                <a:gd name="T86" fmla="+- 0 -864 -967"/>
                <a:gd name="T87" fmla="*/ -864 h 106"/>
                <a:gd name="T88" fmla="+- 0 7080 6566"/>
                <a:gd name="T89" fmla="*/ T88 w 1275"/>
                <a:gd name="T90" fmla="+- 0 -946 -967"/>
                <a:gd name="T91" fmla="*/ -946 h 106"/>
                <a:gd name="T92" fmla="+- 0 7134 6566"/>
                <a:gd name="T93" fmla="*/ T92 w 1275"/>
                <a:gd name="T94" fmla="+- 0 -883 -967"/>
                <a:gd name="T95" fmla="*/ -883 h 106"/>
                <a:gd name="T96" fmla="+- 0 7122 6566"/>
                <a:gd name="T97" fmla="*/ T96 w 1275"/>
                <a:gd name="T98" fmla="+- 0 -964 -967"/>
                <a:gd name="T99" fmla="*/ -964 h 106"/>
                <a:gd name="T100" fmla="+- 0 7215 6566"/>
                <a:gd name="T101" fmla="*/ T100 w 1275"/>
                <a:gd name="T102" fmla="+- 0 -964 -967"/>
                <a:gd name="T103" fmla="*/ -964 h 106"/>
                <a:gd name="T104" fmla="+- 0 7187 6566"/>
                <a:gd name="T105" fmla="*/ T104 w 1275"/>
                <a:gd name="T106" fmla="+- 0 -893 -967"/>
                <a:gd name="T107" fmla="*/ -893 h 106"/>
                <a:gd name="T108" fmla="+- 0 7208 6566"/>
                <a:gd name="T109" fmla="*/ T108 w 1275"/>
                <a:gd name="T110" fmla="+- 0 -949 -967"/>
                <a:gd name="T111" fmla="*/ -949 h 106"/>
                <a:gd name="T112" fmla="+- 0 7228 6566"/>
                <a:gd name="T113" fmla="*/ T112 w 1275"/>
                <a:gd name="T114" fmla="+- 0 -893 -967"/>
                <a:gd name="T115" fmla="*/ -893 h 106"/>
                <a:gd name="T116" fmla="+- 0 7221 6566"/>
                <a:gd name="T117" fmla="*/ T116 w 1275"/>
                <a:gd name="T118" fmla="+- 0 -949 -967"/>
                <a:gd name="T119" fmla="*/ -949 h 106"/>
                <a:gd name="T120" fmla="+- 0 7221 6566"/>
                <a:gd name="T121" fmla="*/ T120 w 1275"/>
                <a:gd name="T122" fmla="+- 0 -949 -967"/>
                <a:gd name="T123" fmla="*/ -949 h 106"/>
                <a:gd name="T124" fmla="+- 0 7307 6566"/>
                <a:gd name="T125" fmla="*/ T124 w 1275"/>
                <a:gd name="T126" fmla="+- 0 -864 -967"/>
                <a:gd name="T127" fmla="*/ -864 h 106"/>
                <a:gd name="T128" fmla="+- 0 7263 6566"/>
                <a:gd name="T129" fmla="*/ T128 w 1275"/>
                <a:gd name="T130" fmla="+- 0 -953 -967"/>
                <a:gd name="T131" fmla="*/ -953 h 106"/>
                <a:gd name="T132" fmla="+- 0 7369 6566"/>
                <a:gd name="T133" fmla="*/ T132 w 1275"/>
                <a:gd name="T134" fmla="+- 0 -964 -967"/>
                <a:gd name="T135" fmla="*/ -964 h 106"/>
                <a:gd name="T136" fmla="+- 0 7466 6566"/>
                <a:gd name="T137" fmla="*/ T136 w 1275"/>
                <a:gd name="T138" fmla="+- 0 -967 -967"/>
                <a:gd name="T139" fmla="*/ -967 h 106"/>
                <a:gd name="T140" fmla="+- 0 7416 6566"/>
                <a:gd name="T141" fmla="*/ T140 w 1275"/>
                <a:gd name="T142" fmla="+- 0 -915 -967"/>
                <a:gd name="T143" fmla="*/ -915 h 106"/>
                <a:gd name="T144" fmla="+- 0 7466 6566"/>
                <a:gd name="T145" fmla="*/ T144 w 1275"/>
                <a:gd name="T146" fmla="+- 0 -862 -967"/>
                <a:gd name="T147" fmla="*/ -862 h 106"/>
                <a:gd name="T148" fmla="+- 0 7451 6566"/>
                <a:gd name="T149" fmla="*/ T148 w 1275"/>
                <a:gd name="T150" fmla="+- 0 -877 -967"/>
                <a:gd name="T151" fmla="*/ -877 h 106"/>
                <a:gd name="T152" fmla="+- 0 7431 6566"/>
                <a:gd name="T153" fmla="*/ T152 w 1275"/>
                <a:gd name="T154" fmla="+- 0 -930 -967"/>
                <a:gd name="T155" fmla="*/ -930 h 106"/>
                <a:gd name="T156" fmla="+- 0 7497 6566"/>
                <a:gd name="T157" fmla="*/ T156 w 1275"/>
                <a:gd name="T158" fmla="+- 0 -955 -967"/>
                <a:gd name="T159" fmla="*/ -955 h 106"/>
                <a:gd name="T160" fmla="+- 0 7466 6566"/>
                <a:gd name="T161" fmla="*/ T160 w 1275"/>
                <a:gd name="T162" fmla="+- 0 -955 -967"/>
                <a:gd name="T163" fmla="*/ -955 h 106"/>
                <a:gd name="T164" fmla="+- 0 7504 6566"/>
                <a:gd name="T165" fmla="*/ T164 w 1275"/>
                <a:gd name="T166" fmla="+- 0 -915 -967"/>
                <a:gd name="T167" fmla="*/ -915 h 106"/>
                <a:gd name="T168" fmla="+- 0 7466 6566"/>
                <a:gd name="T169" fmla="*/ T168 w 1275"/>
                <a:gd name="T170" fmla="+- 0 -874 -967"/>
                <a:gd name="T171" fmla="*/ -874 h 106"/>
                <a:gd name="T172" fmla="+- 0 7516 6566"/>
                <a:gd name="T173" fmla="*/ T172 w 1275"/>
                <a:gd name="T174" fmla="+- 0 -915 -967"/>
                <a:gd name="T175" fmla="*/ -915 h 106"/>
                <a:gd name="T176" fmla="+- 0 7563 6566"/>
                <a:gd name="T177" fmla="*/ T176 w 1275"/>
                <a:gd name="T178" fmla="+- 0 -964 -967"/>
                <a:gd name="T179" fmla="*/ -964 h 106"/>
                <a:gd name="T180" fmla="+- 0 7562 6566"/>
                <a:gd name="T181" fmla="*/ T180 w 1275"/>
                <a:gd name="T182" fmla="+- 0 -946 -967"/>
                <a:gd name="T183" fmla="*/ -946 h 106"/>
                <a:gd name="T184" fmla="+- 0 7562 6566"/>
                <a:gd name="T185" fmla="*/ T184 w 1275"/>
                <a:gd name="T186" fmla="+- 0 -946 -967"/>
                <a:gd name="T187" fmla="*/ -946 h 106"/>
                <a:gd name="T188" fmla="+- 0 7617 6566"/>
                <a:gd name="T189" fmla="*/ T188 w 1275"/>
                <a:gd name="T190" fmla="+- 0 -883 -967"/>
                <a:gd name="T191" fmla="*/ -883 h 106"/>
                <a:gd name="T192" fmla="+- 0 7617 6566"/>
                <a:gd name="T193" fmla="*/ T192 w 1275"/>
                <a:gd name="T194" fmla="+- 0 -883 -967"/>
                <a:gd name="T195" fmla="*/ -883 h 106"/>
                <a:gd name="T196" fmla="+- 0 7696 6566"/>
                <a:gd name="T197" fmla="*/ T196 w 1275"/>
                <a:gd name="T198" fmla="+- 0 -964 -967"/>
                <a:gd name="T199" fmla="*/ -964 h 106"/>
                <a:gd name="T200" fmla="+- 0 7737 6566"/>
                <a:gd name="T201" fmla="*/ T200 w 1275"/>
                <a:gd name="T202" fmla="+- 0 -893 -967"/>
                <a:gd name="T203" fmla="*/ -893 h 106"/>
                <a:gd name="T204" fmla="+- 0 7716 6566"/>
                <a:gd name="T205" fmla="*/ T204 w 1275"/>
                <a:gd name="T206" fmla="+- 0 -949 -967"/>
                <a:gd name="T207" fmla="*/ -949 h 106"/>
                <a:gd name="T208" fmla="+- 0 7734 6566"/>
                <a:gd name="T209" fmla="*/ T208 w 1275"/>
                <a:gd name="T210" fmla="+- 0 -864 -967"/>
                <a:gd name="T211" fmla="*/ -864 h 106"/>
                <a:gd name="T212" fmla="+- 0 7703 6566"/>
                <a:gd name="T213" fmla="*/ T212 w 1275"/>
                <a:gd name="T214" fmla="+- 0 -949 -967"/>
                <a:gd name="T215" fmla="*/ -949 h 106"/>
                <a:gd name="T216" fmla="+- 0 7789 6566"/>
                <a:gd name="T217" fmla="*/ T216 w 1275"/>
                <a:gd name="T218" fmla="+- 0 -964 -967"/>
                <a:gd name="T219" fmla="*/ -964 h 106"/>
                <a:gd name="T220" fmla="+- 0 7841 6566"/>
                <a:gd name="T221" fmla="*/ T220 w 1275"/>
                <a:gd name="T222" fmla="+- 0 -876 -967"/>
                <a:gd name="T223" fmla="*/ -876 h 10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  <a:cxn ang="0">
                  <a:pos x="T17" y="T19"/>
                </a:cxn>
                <a:cxn ang="0">
                  <a:pos x="T21" y="T23"/>
                </a:cxn>
                <a:cxn ang="0">
                  <a:pos x="T25" y="T27"/>
                </a:cxn>
                <a:cxn ang="0">
                  <a:pos x="T29" y="T31"/>
                </a:cxn>
                <a:cxn ang="0">
                  <a:pos x="T33" y="T35"/>
                </a:cxn>
                <a:cxn ang="0">
                  <a:pos x="T37" y="T39"/>
                </a:cxn>
                <a:cxn ang="0">
                  <a:pos x="T41" y="T43"/>
                </a:cxn>
                <a:cxn ang="0">
                  <a:pos x="T45" y="T47"/>
                </a:cxn>
                <a:cxn ang="0">
                  <a:pos x="T49" y="T51"/>
                </a:cxn>
                <a:cxn ang="0">
                  <a:pos x="T53" y="T55"/>
                </a:cxn>
                <a:cxn ang="0">
                  <a:pos x="T57" y="T59"/>
                </a:cxn>
                <a:cxn ang="0">
                  <a:pos x="T61" y="T63"/>
                </a:cxn>
                <a:cxn ang="0">
                  <a:pos x="T65" y="T67"/>
                </a:cxn>
                <a:cxn ang="0">
                  <a:pos x="T69" y="T71"/>
                </a:cxn>
                <a:cxn ang="0">
                  <a:pos x="T73" y="T75"/>
                </a:cxn>
                <a:cxn ang="0">
                  <a:pos x="T77" y="T79"/>
                </a:cxn>
                <a:cxn ang="0">
                  <a:pos x="T81" y="T83"/>
                </a:cxn>
                <a:cxn ang="0">
                  <a:pos x="T85" y="T87"/>
                </a:cxn>
                <a:cxn ang="0">
                  <a:pos x="T89" y="T91"/>
                </a:cxn>
                <a:cxn ang="0">
                  <a:pos x="T93" y="T95"/>
                </a:cxn>
                <a:cxn ang="0">
                  <a:pos x="T97" y="T99"/>
                </a:cxn>
                <a:cxn ang="0">
                  <a:pos x="T101" y="T103"/>
                </a:cxn>
                <a:cxn ang="0">
                  <a:pos x="T105" y="T107"/>
                </a:cxn>
                <a:cxn ang="0">
                  <a:pos x="T109" y="T111"/>
                </a:cxn>
                <a:cxn ang="0">
                  <a:pos x="T113" y="T115"/>
                </a:cxn>
                <a:cxn ang="0">
                  <a:pos x="T117" y="T119"/>
                </a:cxn>
                <a:cxn ang="0">
                  <a:pos x="T121" y="T123"/>
                </a:cxn>
                <a:cxn ang="0">
                  <a:pos x="T125" y="T127"/>
                </a:cxn>
                <a:cxn ang="0">
                  <a:pos x="T129" y="T131"/>
                </a:cxn>
                <a:cxn ang="0">
                  <a:pos x="T133" y="T135"/>
                </a:cxn>
                <a:cxn ang="0">
                  <a:pos x="T137" y="T139"/>
                </a:cxn>
                <a:cxn ang="0">
                  <a:pos x="T141" y="T143"/>
                </a:cxn>
                <a:cxn ang="0">
                  <a:pos x="T145" y="T147"/>
                </a:cxn>
                <a:cxn ang="0">
                  <a:pos x="T149" y="T151"/>
                </a:cxn>
                <a:cxn ang="0">
                  <a:pos x="T153" y="T155"/>
                </a:cxn>
                <a:cxn ang="0">
                  <a:pos x="T157" y="T159"/>
                </a:cxn>
                <a:cxn ang="0">
                  <a:pos x="T161" y="T163"/>
                </a:cxn>
                <a:cxn ang="0">
                  <a:pos x="T165" y="T167"/>
                </a:cxn>
                <a:cxn ang="0">
                  <a:pos x="T169" y="T171"/>
                </a:cxn>
                <a:cxn ang="0">
                  <a:pos x="T173" y="T175"/>
                </a:cxn>
                <a:cxn ang="0">
                  <a:pos x="T177" y="T179"/>
                </a:cxn>
                <a:cxn ang="0">
                  <a:pos x="T181" y="T183"/>
                </a:cxn>
                <a:cxn ang="0">
                  <a:pos x="T185" y="T187"/>
                </a:cxn>
                <a:cxn ang="0">
                  <a:pos x="T189" y="T191"/>
                </a:cxn>
                <a:cxn ang="0">
                  <a:pos x="T193" y="T195"/>
                </a:cxn>
                <a:cxn ang="0">
                  <a:pos x="T197" y="T199"/>
                </a:cxn>
                <a:cxn ang="0">
                  <a:pos x="T201" y="T203"/>
                </a:cxn>
                <a:cxn ang="0">
                  <a:pos x="T205" y="T207"/>
                </a:cxn>
                <a:cxn ang="0">
                  <a:pos x="T209" y="T211"/>
                </a:cxn>
                <a:cxn ang="0">
                  <a:pos x="T213" y="T215"/>
                </a:cxn>
                <a:cxn ang="0">
                  <a:pos x="T217" y="T219"/>
                </a:cxn>
                <a:cxn ang="0">
                  <a:pos x="T221" y="T223"/>
                </a:cxn>
              </a:cxnLst>
              <a:rect l="0" t="0" r="r" b="b"/>
              <a:pathLst>
                <a:path w="1275" h="106">
                  <a:moveTo>
                    <a:pt x="12" y="3"/>
                  </a:moveTo>
                  <a:lnTo>
                    <a:pt x="0" y="3"/>
                  </a:lnTo>
                  <a:lnTo>
                    <a:pt x="0" y="103"/>
                  </a:lnTo>
                  <a:lnTo>
                    <a:pt x="12" y="103"/>
                  </a:lnTo>
                  <a:lnTo>
                    <a:pt x="12" y="3"/>
                  </a:lnTo>
                  <a:close/>
                  <a:moveTo>
                    <a:pt x="66" y="3"/>
                  </a:moveTo>
                  <a:lnTo>
                    <a:pt x="53" y="3"/>
                  </a:lnTo>
                  <a:lnTo>
                    <a:pt x="53" y="103"/>
                  </a:lnTo>
                  <a:lnTo>
                    <a:pt x="65" y="103"/>
                  </a:lnTo>
                  <a:lnTo>
                    <a:pt x="65" y="21"/>
                  </a:lnTo>
                  <a:lnTo>
                    <a:pt x="79" y="21"/>
                  </a:lnTo>
                  <a:lnTo>
                    <a:pt x="66" y="3"/>
                  </a:lnTo>
                  <a:close/>
                  <a:moveTo>
                    <a:pt x="79" y="21"/>
                  </a:moveTo>
                  <a:lnTo>
                    <a:pt x="65" y="21"/>
                  </a:lnTo>
                  <a:lnTo>
                    <a:pt x="119" y="103"/>
                  </a:lnTo>
                  <a:lnTo>
                    <a:pt x="133" y="103"/>
                  </a:lnTo>
                  <a:lnTo>
                    <a:pt x="133" y="84"/>
                  </a:lnTo>
                  <a:lnTo>
                    <a:pt x="121" y="84"/>
                  </a:lnTo>
                  <a:lnTo>
                    <a:pt x="79" y="21"/>
                  </a:lnTo>
                  <a:close/>
                  <a:moveTo>
                    <a:pt x="133" y="3"/>
                  </a:moveTo>
                  <a:lnTo>
                    <a:pt x="121" y="3"/>
                  </a:lnTo>
                  <a:lnTo>
                    <a:pt x="121" y="84"/>
                  </a:lnTo>
                  <a:lnTo>
                    <a:pt x="133" y="84"/>
                  </a:lnTo>
                  <a:lnTo>
                    <a:pt x="133" y="3"/>
                  </a:lnTo>
                  <a:close/>
                  <a:moveTo>
                    <a:pt x="207" y="14"/>
                  </a:moveTo>
                  <a:lnTo>
                    <a:pt x="195" y="14"/>
                  </a:lnTo>
                  <a:lnTo>
                    <a:pt x="195" y="103"/>
                  </a:lnTo>
                  <a:lnTo>
                    <a:pt x="207" y="103"/>
                  </a:lnTo>
                  <a:lnTo>
                    <a:pt x="207" y="14"/>
                  </a:lnTo>
                  <a:close/>
                  <a:moveTo>
                    <a:pt x="239" y="3"/>
                  </a:moveTo>
                  <a:lnTo>
                    <a:pt x="163" y="3"/>
                  </a:lnTo>
                  <a:lnTo>
                    <a:pt x="163" y="14"/>
                  </a:lnTo>
                  <a:lnTo>
                    <a:pt x="239" y="14"/>
                  </a:lnTo>
                  <a:lnTo>
                    <a:pt x="239" y="3"/>
                  </a:lnTo>
                  <a:close/>
                  <a:moveTo>
                    <a:pt x="341" y="3"/>
                  </a:moveTo>
                  <a:lnTo>
                    <a:pt x="269" y="3"/>
                  </a:lnTo>
                  <a:lnTo>
                    <a:pt x="269" y="103"/>
                  </a:lnTo>
                  <a:lnTo>
                    <a:pt x="341" y="103"/>
                  </a:lnTo>
                  <a:lnTo>
                    <a:pt x="341" y="91"/>
                  </a:lnTo>
                  <a:lnTo>
                    <a:pt x="281" y="91"/>
                  </a:lnTo>
                  <a:lnTo>
                    <a:pt x="281" y="57"/>
                  </a:lnTo>
                  <a:lnTo>
                    <a:pt x="335" y="57"/>
                  </a:lnTo>
                  <a:lnTo>
                    <a:pt x="335" y="45"/>
                  </a:lnTo>
                  <a:lnTo>
                    <a:pt x="281" y="45"/>
                  </a:lnTo>
                  <a:lnTo>
                    <a:pt x="281" y="14"/>
                  </a:lnTo>
                  <a:lnTo>
                    <a:pt x="341" y="14"/>
                  </a:lnTo>
                  <a:lnTo>
                    <a:pt x="341" y="3"/>
                  </a:lnTo>
                  <a:close/>
                  <a:moveTo>
                    <a:pt x="420" y="3"/>
                  </a:moveTo>
                  <a:lnTo>
                    <a:pt x="375" y="3"/>
                  </a:lnTo>
                  <a:lnTo>
                    <a:pt x="375" y="103"/>
                  </a:lnTo>
                  <a:lnTo>
                    <a:pt x="388" y="103"/>
                  </a:lnTo>
                  <a:lnTo>
                    <a:pt x="388" y="64"/>
                  </a:lnTo>
                  <a:lnTo>
                    <a:pt x="447" y="64"/>
                  </a:lnTo>
                  <a:lnTo>
                    <a:pt x="446" y="62"/>
                  </a:lnTo>
                  <a:lnTo>
                    <a:pt x="439" y="57"/>
                  </a:lnTo>
                  <a:lnTo>
                    <a:pt x="447" y="53"/>
                  </a:lnTo>
                  <a:lnTo>
                    <a:pt x="448" y="52"/>
                  </a:lnTo>
                  <a:lnTo>
                    <a:pt x="388" y="52"/>
                  </a:lnTo>
                  <a:lnTo>
                    <a:pt x="388" y="14"/>
                  </a:lnTo>
                  <a:lnTo>
                    <a:pt x="446" y="14"/>
                  </a:lnTo>
                  <a:lnTo>
                    <a:pt x="444" y="11"/>
                  </a:lnTo>
                  <a:lnTo>
                    <a:pt x="434" y="5"/>
                  </a:lnTo>
                  <a:lnTo>
                    <a:pt x="420" y="3"/>
                  </a:lnTo>
                  <a:close/>
                  <a:moveTo>
                    <a:pt x="447" y="64"/>
                  </a:moveTo>
                  <a:lnTo>
                    <a:pt x="432" y="64"/>
                  </a:lnTo>
                  <a:lnTo>
                    <a:pt x="437" y="69"/>
                  </a:lnTo>
                  <a:lnTo>
                    <a:pt x="437" y="97"/>
                  </a:lnTo>
                  <a:lnTo>
                    <a:pt x="438" y="101"/>
                  </a:lnTo>
                  <a:lnTo>
                    <a:pt x="439" y="103"/>
                  </a:lnTo>
                  <a:lnTo>
                    <a:pt x="452" y="103"/>
                  </a:lnTo>
                  <a:lnTo>
                    <a:pt x="450" y="100"/>
                  </a:lnTo>
                  <a:lnTo>
                    <a:pt x="449" y="95"/>
                  </a:lnTo>
                  <a:lnTo>
                    <a:pt x="449" y="68"/>
                  </a:lnTo>
                  <a:lnTo>
                    <a:pt x="447" y="64"/>
                  </a:lnTo>
                  <a:close/>
                  <a:moveTo>
                    <a:pt x="446" y="14"/>
                  </a:moveTo>
                  <a:lnTo>
                    <a:pt x="432" y="14"/>
                  </a:lnTo>
                  <a:lnTo>
                    <a:pt x="440" y="20"/>
                  </a:lnTo>
                  <a:lnTo>
                    <a:pt x="440" y="45"/>
                  </a:lnTo>
                  <a:lnTo>
                    <a:pt x="432" y="52"/>
                  </a:lnTo>
                  <a:lnTo>
                    <a:pt x="448" y="52"/>
                  </a:lnTo>
                  <a:lnTo>
                    <a:pt x="453" y="44"/>
                  </a:lnTo>
                  <a:lnTo>
                    <a:pt x="453" y="33"/>
                  </a:lnTo>
                  <a:lnTo>
                    <a:pt x="450" y="21"/>
                  </a:lnTo>
                  <a:lnTo>
                    <a:pt x="446" y="14"/>
                  </a:lnTo>
                  <a:close/>
                  <a:moveTo>
                    <a:pt x="502" y="3"/>
                  </a:moveTo>
                  <a:lnTo>
                    <a:pt x="488" y="3"/>
                  </a:lnTo>
                  <a:lnTo>
                    <a:pt x="488" y="103"/>
                  </a:lnTo>
                  <a:lnTo>
                    <a:pt x="500" y="103"/>
                  </a:lnTo>
                  <a:lnTo>
                    <a:pt x="500" y="21"/>
                  </a:lnTo>
                  <a:lnTo>
                    <a:pt x="514" y="21"/>
                  </a:lnTo>
                  <a:lnTo>
                    <a:pt x="502" y="3"/>
                  </a:lnTo>
                  <a:close/>
                  <a:moveTo>
                    <a:pt x="514" y="21"/>
                  </a:moveTo>
                  <a:lnTo>
                    <a:pt x="500" y="21"/>
                  </a:lnTo>
                  <a:lnTo>
                    <a:pt x="554" y="103"/>
                  </a:lnTo>
                  <a:lnTo>
                    <a:pt x="568" y="103"/>
                  </a:lnTo>
                  <a:lnTo>
                    <a:pt x="568" y="84"/>
                  </a:lnTo>
                  <a:lnTo>
                    <a:pt x="556" y="84"/>
                  </a:lnTo>
                  <a:lnTo>
                    <a:pt x="514" y="21"/>
                  </a:lnTo>
                  <a:close/>
                  <a:moveTo>
                    <a:pt x="568" y="3"/>
                  </a:moveTo>
                  <a:lnTo>
                    <a:pt x="556" y="3"/>
                  </a:lnTo>
                  <a:lnTo>
                    <a:pt x="556" y="84"/>
                  </a:lnTo>
                  <a:lnTo>
                    <a:pt x="568" y="84"/>
                  </a:lnTo>
                  <a:lnTo>
                    <a:pt x="568" y="3"/>
                  </a:lnTo>
                  <a:close/>
                  <a:moveTo>
                    <a:pt x="649" y="3"/>
                  </a:moveTo>
                  <a:lnTo>
                    <a:pt x="635" y="3"/>
                  </a:lnTo>
                  <a:lnTo>
                    <a:pt x="597" y="103"/>
                  </a:lnTo>
                  <a:lnTo>
                    <a:pt x="610" y="103"/>
                  </a:lnTo>
                  <a:lnTo>
                    <a:pt x="621" y="74"/>
                  </a:lnTo>
                  <a:lnTo>
                    <a:pt x="675" y="74"/>
                  </a:lnTo>
                  <a:lnTo>
                    <a:pt x="671" y="63"/>
                  </a:lnTo>
                  <a:lnTo>
                    <a:pt x="625" y="63"/>
                  </a:lnTo>
                  <a:lnTo>
                    <a:pt x="642" y="18"/>
                  </a:lnTo>
                  <a:lnTo>
                    <a:pt x="655" y="18"/>
                  </a:lnTo>
                  <a:lnTo>
                    <a:pt x="649" y="3"/>
                  </a:lnTo>
                  <a:close/>
                  <a:moveTo>
                    <a:pt x="675" y="74"/>
                  </a:moveTo>
                  <a:lnTo>
                    <a:pt x="662" y="74"/>
                  </a:lnTo>
                  <a:lnTo>
                    <a:pt x="672" y="103"/>
                  </a:lnTo>
                  <a:lnTo>
                    <a:pt x="686" y="103"/>
                  </a:lnTo>
                  <a:lnTo>
                    <a:pt x="675" y="74"/>
                  </a:lnTo>
                  <a:close/>
                  <a:moveTo>
                    <a:pt x="655" y="18"/>
                  </a:moveTo>
                  <a:lnTo>
                    <a:pt x="642" y="18"/>
                  </a:lnTo>
                  <a:lnTo>
                    <a:pt x="658" y="63"/>
                  </a:lnTo>
                  <a:lnTo>
                    <a:pt x="671" y="63"/>
                  </a:lnTo>
                  <a:lnTo>
                    <a:pt x="655" y="18"/>
                  </a:lnTo>
                  <a:close/>
                  <a:moveTo>
                    <a:pt x="741" y="14"/>
                  </a:moveTo>
                  <a:lnTo>
                    <a:pt x="729" y="14"/>
                  </a:lnTo>
                  <a:lnTo>
                    <a:pt x="729" y="103"/>
                  </a:lnTo>
                  <a:lnTo>
                    <a:pt x="741" y="103"/>
                  </a:lnTo>
                  <a:lnTo>
                    <a:pt x="741" y="14"/>
                  </a:lnTo>
                  <a:close/>
                  <a:moveTo>
                    <a:pt x="773" y="3"/>
                  </a:moveTo>
                  <a:lnTo>
                    <a:pt x="697" y="3"/>
                  </a:lnTo>
                  <a:lnTo>
                    <a:pt x="697" y="14"/>
                  </a:lnTo>
                  <a:lnTo>
                    <a:pt x="773" y="14"/>
                  </a:lnTo>
                  <a:lnTo>
                    <a:pt x="773" y="3"/>
                  </a:lnTo>
                  <a:close/>
                  <a:moveTo>
                    <a:pt x="816" y="3"/>
                  </a:moveTo>
                  <a:lnTo>
                    <a:pt x="803" y="3"/>
                  </a:lnTo>
                  <a:lnTo>
                    <a:pt x="803" y="103"/>
                  </a:lnTo>
                  <a:lnTo>
                    <a:pt x="816" y="103"/>
                  </a:lnTo>
                  <a:lnTo>
                    <a:pt x="816" y="3"/>
                  </a:lnTo>
                  <a:close/>
                  <a:moveTo>
                    <a:pt x="900" y="0"/>
                  </a:moveTo>
                  <a:lnTo>
                    <a:pt x="880" y="4"/>
                  </a:lnTo>
                  <a:lnTo>
                    <a:pt x="865" y="15"/>
                  </a:lnTo>
                  <a:lnTo>
                    <a:pt x="854" y="32"/>
                  </a:lnTo>
                  <a:lnTo>
                    <a:pt x="850" y="52"/>
                  </a:lnTo>
                  <a:lnTo>
                    <a:pt x="854" y="73"/>
                  </a:lnTo>
                  <a:lnTo>
                    <a:pt x="865" y="90"/>
                  </a:lnTo>
                  <a:lnTo>
                    <a:pt x="880" y="101"/>
                  </a:lnTo>
                  <a:lnTo>
                    <a:pt x="900" y="105"/>
                  </a:lnTo>
                  <a:lnTo>
                    <a:pt x="919" y="101"/>
                  </a:lnTo>
                  <a:lnTo>
                    <a:pt x="930" y="93"/>
                  </a:lnTo>
                  <a:lnTo>
                    <a:pt x="900" y="93"/>
                  </a:lnTo>
                  <a:lnTo>
                    <a:pt x="885" y="90"/>
                  </a:lnTo>
                  <a:lnTo>
                    <a:pt x="873" y="81"/>
                  </a:lnTo>
                  <a:lnTo>
                    <a:pt x="865" y="69"/>
                  </a:lnTo>
                  <a:lnTo>
                    <a:pt x="862" y="52"/>
                  </a:lnTo>
                  <a:lnTo>
                    <a:pt x="865" y="37"/>
                  </a:lnTo>
                  <a:lnTo>
                    <a:pt x="873" y="24"/>
                  </a:lnTo>
                  <a:lnTo>
                    <a:pt x="885" y="15"/>
                  </a:lnTo>
                  <a:lnTo>
                    <a:pt x="900" y="12"/>
                  </a:lnTo>
                  <a:lnTo>
                    <a:pt x="931" y="12"/>
                  </a:lnTo>
                  <a:lnTo>
                    <a:pt x="920" y="4"/>
                  </a:lnTo>
                  <a:lnTo>
                    <a:pt x="900" y="0"/>
                  </a:lnTo>
                  <a:close/>
                  <a:moveTo>
                    <a:pt x="931" y="12"/>
                  </a:moveTo>
                  <a:lnTo>
                    <a:pt x="900" y="12"/>
                  </a:lnTo>
                  <a:lnTo>
                    <a:pt x="915" y="15"/>
                  </a:lnTo>
                  <a:lnTo>
                    <a:pt x="927" y="23"/>
                  </a:lnTo>
                  <a:lnTo>
                    <a:pt x="935" y="36"/>
                  </a:lnTo>
                  <a:lnTo>
                    <a:pt x="938" y="52"/>
                  </a:lnTo>
                  <a:lnTo>
                    <a:pt x="935" y="68"/>
                  </a:lnTo>
                  <a:lnTo>
                    <a:pt x="927" y="81"/>
                  </a:lnTo>
                  <a:lnTo>
                    <a:pt x="915" y="90"/>
                  </a:lnTo>
                  <a:lnTo>
                    <a:pt x="900" y="93"/>
                  </a:lnTo>
                  <a:lnTo>
                    <a:pt x="930" y="93"/>
                  </a:lnTo>
                  <a:lnTo>
                    <a:pt x="935" y="90"/>
                  </a:lnTo>
                  <a:lnTo>
                    <a:pt x="946" y="73"/>
                  </a:lnTo>
                  <a:lnTo>
                    <a:pt x="950" y="52"/>
                  </a:lnTo>
                  <a:lnTo>
                    <a:pt x="946" y="32"/>
                  </a:lnTo>
                  <a:lnTo>
                    <a:pt x="935" y="15"/>
                  </a:lnTo>
                  <a:lnTo>
                    <a:pt x="931" y="12"/>
                  </a:lnTo>
                  <a:close/>
                  <a:moveTo>
                    <a:pt x="997" y="3"/>
                  </a:moveTo>
                  <a:lnTo>
                    <a:pt x="983" y="3"/>
                  </a:lnTo>
                  <a:lnTo>
                    <a:pt x="983" y="103"/>
                  </a:lnTo>
                  <a:lnTo>
                    <a:pt x="996" y="103"/>
                  </a:lnTo>
                  <a:lnTo>
                    <a:pt x="996" y="21"/>
                  </a:lnTo>
                  <a:lnTo>
                    <a:pt x="1010" y="21"/>
                  </a:lnTo>
                  <a:lnTo>
                    <a:pt x="997" y="3"/>
                  </a:lnTo>
                  <a:close/>
                  <a:moveTo>
                    <a:pt x="1010" y="21"/>
                  </a:moveTo>
                  <a:lnTo>
                    <a:pt x="996" y="21"/>
                  </a:lnTo>
                  <a:lnTo>
                    <a:pt x="1050" y="103"/>
                  </a:lnTo>
                  <a:lnTo>
                    <a:pt x="1064" y="103"/>
                  </a:lnTo>
                  <a:lnTo>
                    <a:pt x="1064" y="84"/>
                  </a:lnTo>
                  <a:lnTo>
                    <a:pt x="1051" y="84"/>
                  </a:lnTo>
                  <a:lnTo>
                    <a:pt x="1010" y="21"/>
                  </a:lnTo>
                  <a:close/>
                  <a:moveTo>
                    <a:pt x="1064" y="3"/>
                  </a:moveTo>
                  <a:lnTo>
                    <a:pt x="1051" y="3"/>
                  </a:lnTo>
                  <a:lnTo>
                    <a:pt x="1051" y="84"/>
                  </a:lnTo>
                  <a:lnTo>
                    <a:pt x="1064" y="84"/>
                  </a:lnTo>
                  <a:lnTo>
                    <a:pt x="1064" y="3"/>
                  </a:lnTo>
                  <a:close/>
                  <a:moveTo>
                    <a:pt x="1144" y="3"/>
                  </a:moveTo>
                  <a:lnTo>
                    <a:pt x="1130" y="3"/>
                  </a:lnTo>
                  <a:lnTo>
                    <a:pt x="1092" y="103"/>
                  </a:lnTo>
                  <a:lnTo>
                    <a:pt x="1106" y="103"/>
                  </a:lnTo>
                  <a:lnTo>
                    <a:pt x="1116" y="74"/>
                  </a:lnTo>
                  <a:lnTo>
                    <a:pt x="1171" y="74"/>
                  </a:lnTo>
                  <a:lnTo>
                    <a:pt x="1167" y="63"/>
                  </a:lnTo>
                  <a:lnTo>
                    <a:pt x="1121" y="63"/>
                  </a:lnTo>
                  <a:lnTo>
                    <a:pt x="1137" y="18"/>
                  </a:lnTo>
                  <a:lnTo>
                    <a:pt x="1150" y="18"/>
                  </a:lnTo>
                  <a:lnTo>
                    <a:pt x="1144" y="3"/>
                  </a:lnTo>
                  <a:close/>
                  <a:moveTo>
                    <a:pt x="1171" y="74"/>
                  </a:moveTo>
                  <a:lnTo>
                    <a:pt x="1157" y="74"/>
                  </a:lnTo>
                  <a:lnTo>
                    <a:pt x="1168" y="103"/>
                  </a:lnTo>
                  <a:lnTo>
                    <a:pt x="1182" y="103"/>
                  </a:lnTo>
                  <a:lnTo>
                    <a:pt x="1171" y="74"/>
                  </a:lnTo>
                  <a:close/>
                  <a:moveTo>
                    <a:pt x="1150" y="18"/>
                  </a:moveTo>
                  <a:lnTo>
                    <a:pt x="1137" y="18"/>
                  </a:lnTo>
                  <a:lnTo>
                    <a:pt x="1153" y="63"/>
                  </a:lnTo>
                  <a:lnTo>
                    <a:pt x="1167" y="63"/>
                  </a:lnTo>
                  <a:lnTo>
                    <a:pt x="1150" y="18"/>
                  </a:lnTo>
                  <a:close/>
                  <a:moveTo>
                    <a:pt x="1223" y="3"/>
                  </a:moveTo>
                  <a:lnTo>
                    <a:pt x="1210" y="3"/>
                  </a:lnTo>
                  <a:lnTo>
                    <a:pt x="1210" y="103"/>
                  </a:lnTo>
                  <a:lnTo>
                    <a:pt x="1275" y="103"/>
                  </a:lnTo>
                  <a:lnTo>
                    <a:pt x="1275" y="91"/>
                  </a:lnTo>
                  <a:lnTo>
                    <a:pt x="1223" y="91"/>
                  </a:lnTo>
                  <a:lnTo>
                    <a:pt x="1223" y="3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</p:grpSp>
      <p:pic>
        <p:nvPicPr>
          <p:cNvPr id="22" name="Picture 21" descr="Y:\08_Meetings\2016_Meetings\2016_09_07_Brussels_Danube Transport Day\08_pictures\pictures silvia\20160907_EP-040346A_DHO_178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88" r="10269" b="9642"/>
          <a:stretch/>
        </p:blipFill>
        <p:spPr bwMode="auto">
          <a:xfrm>
            <a:off x="611121" y="3861047"/>
            <a:ext cx="3384815" cy="220610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3" name="Picture 22" descr="Y:\08_Meetings\2016_Meetings\2016_09_07_Brussels_Danube Transport Day\08_pictures\pictures silvia\20160907_EP-040346A_DHO_014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4404" y="1652804"/>
            <a:ext cx="1440159" cy="989144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Picture 23" descr="Y:\08_Meetings\2016_Meetings\2016_09_07_Brussels_Danube Transport Day\08_pictures\pictures silvia\13.JPG"/>
          <p:cNvPicPr preferRelativeResize="0"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89" t="4916" r="-481" b="3954"/>
          <a:stretch/>
        </p:blipFill>
        <p:spPr bwMode="auto">
          <a:xfrm>
            <a:off x="5956572" y="1651948"/>
            <a:ext cx="1440000" cy="99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Picture 24" descr="Y:\08_Meetings\2016_Meetings\2016_09_07_Brussels_Danube Transport Day\08_pictures\pictures silvia\DSC_1090.JPG"/>
          <p:cNvPicPr preferRelativeResize="0"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3973" y="1652610"/>
            <a:ext cx="1440000" cy="99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Picture 25" descr="Y:\08_Meetings\2016_Meetings\2016_09_07_Brussels_Danube Transport Day\08_pictures\pictures silvia\19.JPG"/>
          <p:cNvPicPr preferRelativeResize="0"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70" t="19937"/>
          <a:stretch/>
        </p:blipFill>
        <p:spPr bwMode="auto">
          <a:xfrm>
            <a:off x="4455037" y="3251389"/>
            <a:ext cx="1440000" cy="99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Y:\08_Meetings\2016_Meetings\2016_09_07_Brussels_Danube Transport Day\08_pictures\pictures silvia\DSC_1100.JPG"/>
          <p:cNvPicPr preferRelativeResize="0">
            <a:picLocks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2" t="33551" r="14915" b="8958"/>
          <a:stretch/>
        </p:blipFill>
        <p:spPr bwMode="auto">
          <a:xfrm>
            <a:off x="5966568" y="3258632"/>
            <a:ext cx="1440000" cy="99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27" descr="Y:\08_Meetings\2016_Meetings\2016_09_07_Brussels_Danube Transport Day\08_pictures\pictures silvia\16.JPG"/>
          <p:cNvPicPr preferRelativeResize="0"/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44" t="19628"/>
          <a:stretch/>
        </p:blipFill>
        <p:spPr bwMode="auto">
          <a:xfrm>
            <a:off x="7485239" y="3240756"/>
            <a:ext cx="1440000" cy="99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Picture 28" descr="Y:\08_Meetings\2016_Meetings\2016_09_07_Brussels_Danube Transport Day\08_pictures\pictures silvia\20160907_EP-040346A_DHO_098.jpg"/>
          <p:cNvPicPr preferRelativeResize="0"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829" y="4911217"/>
            <a:ext cx="1440000" cy="99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" name="Picture 29" descr="Y:\08_Meetings\2016_Meetings\2016_09_07_Brussels_Danube Transport Day\08_pictures\pictures silvia\20160907_EP-040346A_DHO_085.jpg"/>
          <p:cNvPicPr preferRelativeResize="0"/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375" y="4916546"/>
            <a:ext cx="1440000" cy="990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Picture 30" descr="Y:\08_Meetings\2016_Meetings\2016_09_07_Brussels_Danube Transport Day\08_pictures\pictures silvia\20160907_EP-040346A_DHO_088.jpg"/>
          <p:cNvPicPr preferRelativeResize="0">
            <a:picLocks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81" b="8061"/>
          <a:stretch/>
        </p:blipFill>
        <p:spPr bwMode="auto">
          <a:xfrm>
            <a:off x="7503132" y="4924755"/>
            <a:ext cx="1440000" cy="990000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Rectangle 31"/>
          <p:cNvSpPr/>
          <p:nvPr/>
        </p:nvSpPr>
        <p:spPr>
          <a:xfrm>
            <a:off x="4280146" y="1340768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84455">
              <a:spcBef>
                <a:spcPts val="215"/>
              </a:spcBef>
            </a:pPr>
            <a:r>
              <a:rPr lang="de-AT" sz="1400" dirty="0" smtClean="0">
                <a:solidFill>
                  <a:srgbClr val="006373"/>
                </a:solidFill>
                <a:latin typeface="Arial"/>
                <a:ea typeface="Arial"/>
              </a:rPr>
              <a:t>Policy makers</a:t>
            </a:r>
            <a:endParaRPr lang="en-GB" sz="1400" dirty="0">
              <a:solidFill>
                <a:srgbClr val="006373"/>
              </a:solidFill>
              <a:latin typeface="Arial"/>
              <a:ea typeface="Arial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277948" y="2946210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84455">
              <a:spcBef>
                <a:spcPts val="215"/>
              </a:spcBef>
            </a:pPr>
            <a:r>
              <a:rPr lang="de-AT" sz="1400" dirty="0" smtClean="0">
                <a:solidFill>
                  <a:srgbClr val="006373"/>
                </a:solidFill>
                <a:latin typeface="Arial"/>
                <a:ea typeface="Arial"/>
              </a:rPr>
              <a:t>MEPs</a:t>
            </a:r>
            <a:endParaRPr lang="en-GB" sz="1400" dirty="0">
              <a:solidFill>
                <a:srgbClr val="006373"/>
              </a:solidFill>
              <a:latin typeface="Arial"/>
              <a:ea typeface="Arial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295542" y="4581645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pPr marL="84455">
              <a:spcBef>
                <a:spcPts val="215"/>
              </a:spcBef>
            </a:pPr>
            <a:r>
              <a:rPr lang="de-AT" sz="1400" dirty="0" smtClean="0">
                <a:solidFill>
                  <a:srgbClr val="006373"/>
                </a:solidFill>
                <a:latin typeface="Arial"/>
                <a:ea typeface="Arial"/>
              </a:rPr>
              <a:t>Key industry representatives from the Danube Region </a:t>
            </a:r>
            <a:endParaRPr lang="en-GB" sz="1400" dirty="0">
              <a:solidFill>
                <a:srgbClr val="006373"/>
              </a:solidFill>
              <a:latin typeface="Arial"/>
              <a:ea typeface="Arial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4499918" y="2695113"/>
            <a:ext cx="144023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4455">
              <a:spcBef>
                <a:spcPts val="215"/>
              </a:spcBef>
            </a:pPr>
            <a:r>
              <a:rPr lang="de-AT" sz="900" dirty="0" smtClean="0">
                <a:latin typeface="Arial"/>
                <a:ea typeface="Arial"/>
              </a:rPr>
              <a:t>Com. Corina Cretu</a:t>
            </a:r>
            <a:endParaRPr lang="en-GB" sz="900" dirty="0">
              <a:latin typeface="Arial"/>
              <a:ea typeface="Arial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5796210" y="2695864"/>
            <a:ext cx="170692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4455">
              <a:spcBef>
                <a:spcPts val="215"/>
              </a:spcBef>
            </a:pPr>
            <a:r>
              <a:rPr lang="de-AT" sz="900" dirty="0" smtClean="0">
                <a:latin typeface="Arial"/>
                <a:ea typeface="Arial"/>
              </a:rPr>
              <a:t>Herald Ruijters/ DG MOVE</a:t>
            </a:r>
            <a:endParaRPr lang="en-GB" sz="900" dirty="0">
              <a:latin typeface="Arial"/>
              <a:ea typeface="Arial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380312" y="2685122"/>
            <a:ext cx="170692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4455">
              <a:spcBef>
                <a:spcPts val="215"/>
              </a:spcBef>
            </a:pPr>
            <a:r>
              <a:rPr lang="de-AT" sz="900" dirty="0" smtClean="0">
                <a:latin typeface="Arial"/>
                <a:ea typeface="Arial"/>
              </a:rPr>
              <a:t>Ionut Mosteanu / RO MT</a:t>
            </a:r>
            <a:endParaRPr lang="en-GB" sz="900" dirty="0">
              <a:latin typeface="Arial"/>
              <a:ea typeface="Arial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452981" y="4248632"/>
            <a:ext cx="1440234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4455">
              <a:spcBef>
                <a:spcPts val="215"/>
              </a:spcBef>
            </a:pPr>
            <a:r>
              <a:rPr lang="de-AT" sz="900" dirty="0" smtClean="0">
                <a:latin typeface="Arial"/>
                <a:ea typeface="Arial"/>
              </a:rPr>
              <a:t>Georgi Pirinski / BG</a:t>
            </a:r>
            <a:endParaRPr lang="en-GB" sz="900" dirty="0">
              <a:latin typeface="Arial"/>
              <a:ea typeface="Arial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5905829" y="4248632"/>
            <a:ext cx="158322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4455">
              <a:spcBef>
                <a:spcPts val="215"/>
              </a:spcBef>
            </a:pPr>
            <a:r>
              <a:rPr lang="de-AT" sz="900" dirty="0" smtClean="0">
                <a:latin typeface="Arial"/>
                <a:ea typeface="Arial"/>
              </a:rPr>
              <a:t>Gessine  Meissner / DE</a:t>
            </a:r>
            <a:endParaRPr lang="en-GB" sz="900" dirty="0">
              <a:latin typeface="Arial"/>
              <a:ea typeface="Arial"/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7597291" y="4253717"/>
            <a:ext cx="158322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4455">
              <a:spcBef>
                <a:spcPts val="215"/>
              </a:spcBef>
            </a:pPr>
            <a:r>
              <a:rPr lang="de-AT" sz="900" dirty="0" smtClean="0">
                <a:latin typeface="Arial"/>
                <a:ea typeface="Arial"/>
              </a:rPr>
              <a:t>Ismail Ertug / DE </a:t>
            </a:r>
            <a:endParaRPr lang="en-GB" sz="900" dirty="0">
              <a:latin typeface="Arial"/>
              <a:ea typeface="Arial"/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4277948" y="5914755"/>
            <a:ext cx="18062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4455">
              <a:spcBef>
                <a:spcPts val="215"/>
              </a:spcBef>
            </a:pPr>
            <a:r>
              <a:rPr lang="de-AT" sz="900" dirty="0" smtClean="0">
                <a:latin typeface="Arial"/>
                <a:ea typeface="Arial"/>
              </a:rPr>
              <a:t>W. Lüftner / Lüftner Cruises</a:t>
            </a:r>
            <a:endParaRPr lang="en-GB" sz="900" dirty="0">
              <a:latin typeface="Arial"/>
              <a:ea typeface="Arial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806392" y="5951739"/>
            <a:ext cx="18062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4455">
              <a:spcBef>
                <a:spcPts val="215"/>
              </a:spcBef>
            </a:pPr>
            <a:r>
              <a:rPr lang="de-AT" sz="900" dirty="0">
                <a:latin typeface="Arial"/>
                <a:ea typeface="Arial"/>
              </a:rPr>
              <a:t>M</a:t>
            </a:r>
            <a:r>
              <a:rPr lang="de-AT" sz="900" dirty="0" smtClean="0">
                <a:latin typeface="Arial"/>
                <a:ea typeface="Arial"/>
              </a:rPr>
              <a:t>. Viefers / Rhenus Logistics</a:t>
            </a:r>
            <a:endParaRPr lang="en-GB" sz="900" dirty="0">
              <a:latin typeface="Arial"/>
              <a:ea typeface="Arial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452320" y="5951739"/>
            <a:ext cx="18062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84455">
              <a:spcBef>
                <a:spcPts val="215"/>
              </a:spcBef>
            </a:pPr>
            <a:r>
              <a:rPr lang="de-AT" sz="900" dirty="0" smtClean="0">
                <a:latin typeface="Arial"/>
                <a:ea typeface="Arial"/>
              </a:rPr>
              <a:t>A. Stoean / TTS SA</a:t>
            </a:r>
            <a:endParaRPr lang="en-GB" sz="900" dirty="0">
              <a:latin typeface="Arial"/>
              <a:ea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43902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Further information</a:t>
            </a:r>
            <a:endParaRPr lang="en-GB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358775" lvl="2" indent="-358775"/>
            <a:endParaRPr lang="en-GB" sz="1800" dirty="0" smtClean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lvl="2" indent="-358775" algn="l"/>
            <a:r>
              <a:rPr lang="en-GB" sz="1600" dirty="0" smtClean="0">
                <a:solidFill>
                  <a:srgbClr val="404040"/>
                </a:solidFill>
                <a:latin typeface="Arial" charset="0"/>
                <a:cs typeface="Arial" charset="0"/>
              </a:rPr>
              <a:t>Manfred Seitz</a:t>
            </a:r>
          </a:p>
          <a:p>
            <a:pPr marL="358775" lvl="2" indent="-358775" algn="l"/>
            <a:r>
              <a:rPr lang="en-GB" sz="1600" dirty="0" smtClean="0">
                <a:solidFill>
                  <a:srgbClr val="404040"/>
                </a:solidFill>
                <a:latin typeface="Arial" charset="0"/>
                <a:cs typeface="Arial" charset="0"/>
              </a:rPr>
              <a:t>General Secretary </a:t>
            </a:r>
          </a:p>
          <a:p>
            <a:pPr marL="358775" lvl="2" indent="-358775" algn="l"/>
            <a:r>
              <a:rPr lang="en-GB" sz="1600" dirty="0" smtClean="0">
                <a:solidFill>
                  <a:srgbClr val="404040"/>
                </a:solidFill>
                <a:latin typeface="Arial" charset="0"/>
                <a:cs typeface="Arial" charset="0"/>
              </a:rPr>
              <a:t>Pro Danube International</a:t>
            </a:r>
          </a:p>
          <a:p>
            <a:pPr marL="358775" lvl="2" indent="-358775" algn="l"/>
            <a:r>
              <a:rPr lang="en-GB" sz="1600" dirty="0" smtClean="0">
                <a:solidFill>
                  <a:srgbClr val="404040"/>
                </a:solidFill>
                <a:latin typeface="Arial" charset="0"/>
                <a:cs typeface="Arial" charset="0"/>
              </a:rPr>
              <a:t>Email: </a:t>
            </a:r>
            <a:r>
              <a:rPr lang="en-GB" sz="1600" dirty="0" smtClean="0">
                <a:solidFill>
                  <a:srgbClr val="404040"/>
                </a:solidFill>
                <a:latin typeface="Arial" charset="0"/>
                <a:cs typeface="Arial" charset="0"/>
                <a:hlinkClick r:id="rId3"/>
              </a:rPr>
              <a:t>seitz@prodanube.eu</a:t>
            </a:r>
            <a:endParaRPr lang="en-GB" sz="1600" dirty="0" smtClean="0">
              <a:solidFill>
                <a:srgbClr val="404040"/>
              </a:solidFill>
              <a:latin typeface="Arial" charset="0"/>
              <a:cs typeface="Arial" charset="0"/>
            </a:endParaRPr>
          </a:p>
          <a:p>
            <a:pPr marL="358775" lvl="2" indent="-358775" algn="l"/>
            <a:r>
              <a:rPr lang="en-GB" sz="1600" dirty="0" smtClean="0">
                <a:solidFill>
                  <a:srgbClr val="404040"/>
                </a:solidFill>
                <a:latin typeface="Arial" charset="0"/>
                <a:cs typeface="Arial" charset="0"/>
              </a:rPr>
              <a:t>Mobil: +436764067878</a:t>
            </a:r>
          </a:p>
          <a:p>
            <a:pPr marL="358775" lvl="2" indent="-358775"/>
            <a:endParaRPr lang="en-GB" sz="1600" dirty="0" smtClean="0">
              <a:solidFill>
                <a:srgbClr val="404040"/>
              </a:solidFill>
              <a:latin typeface="Arial" charset="0"/>
              <a:cs typeface="Arial" charset="0"/>
            </a:endParaRPr>
          </a:p>
          <a:p>
            <a:pPr marL="358775" lvl="2" indent="-358775" algn="l"/>
            <a:r>
              <a:rPr lang="en-GB" sz="1600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Alexandru Capatu</a:t>
            </a:r>
          </a:p>
          <a:p>
            <a:pPr marL="358775" lvl="2" indent="-358775" algn="l"/>
            <a:r>
              <a:rPr lang="en-GB" sz="1600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Chairman Pro Danube International</a:t>
            </a:r>
          </a:p>
          <a:p>
            <a:pPr marL="358775" lvl="2" indent="-358775" algn="l"/>
            <a:r>
              <a:rPr lang="en-GB" sz="1600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Email: </a:t>
            </a:r>
            <a:r>
              <a:rPr lang="en-GB" sz="1600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capatu@prodanube.eu</a:t>
            </a:r>
            <a:endParaRPr lang="en-GB" sz="1600" dirty="0" smtClean="0">
              <a:solidFill>
                <a:srgbClr val="40404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lvl="2" indent="-358775" algn="l"/>
            <a:r>
              <a:rPr lang="en-GB" sz="1600" dirty="0" smtClean="0">
                <a:solidFill>
                  <a:srgbClr val="40404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Mobil: +436643025874</a:t>
            </a:r>
            <a:endParaRPr lang="en-GB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58775" lvl="2" indent="-358775"/>
            <a:endParaRPr lang="en-GB" sz="1600" dirty="0" smtClean="0">
              <a:solidFill>
                <a:srgbClr val="404040"/>
              </a:solidFill>
              <a:latin typeface="Arial" charset="0"/>
              <a:cs typeface="Arial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4048" y="1602000"/>
            <a:ext cx="3672408" cy="404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Rationale &amp; Concept</a:t>
            </a:r>
            <a:endParaRPr lang="en-GB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53158" y="1484784"/>
            <a:ext cx="8064896" cy="463531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1600" dirty="0" smtClean="0"/>
              <a:t>Eco-efficient &amp; reliable </a:t>
            </a:r>
            <a:r>
              <a:rPr lang="en-GB" sz="1600" dirty="0"/>
              <a:t>transport </a:t>
            </a:r>
            <a:r>
              <a:rPr lang="en-GB" sz="1600" dirty="0" smtClean="0"/>
              <a:t>system needed for sustainable growth in region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 smtClean="0"/>
              <a:t>Danube logistics can provide </a:t>
            </a:r>
            <a:r>
              <a:rPr lang="en-GB" sz="1600" dirty="0"/>
              <a:t>cost-effective logistics </a:t>
            </a:r>
            <a:r>
              <a:rPr lang="en-GB" sz="1600" dirty="0" smtClean="0"/>
              <a:t>solutions to many industries supporting competitiveness, growth &amp; jobs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 smtClean="0"/>
              <a:t>High economic </a:t>
            </a:r>
            <a:r>
              <a:rPr lang="en-GB" sz="1600" dirty="0"/>
              <a:t>potentials </a:t>
            </a:r>
            <a:r>
              <a:rPr lang="en-GB" sz="1600" dirty="0" smtClean="0"/>
              <a:t>of Danube withhold by infrastructure shortcomings, unfavourable regulatory framework &amp; structural problems</a:t>
            </a:r>
          </a:p>
          <a:p>
            <a:pPr marL="0" indent="0">
              <a:buNone/>
            </a:pPr>
            <a:endParaRPr lang="en-GB" sz="1600" dirty="0" smtClean="0"/>
          </a:p>
        </p:txBody>
      </p:sp>
    </p:spTree>
    <p:extLst>
      <p:ext uri="{BB962C8B-B14F-4D97-AF65-F5344CB8AC3E}">
        <p14:creationId xmlns:p14="http://schemas.microsoft.com/office/powerpoint/2010/main" val="2566253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0" y="0"/>
            <a:ext cx="9144000" cy="6669360"/>
            <a:chOff x="0" y="0"/>
            <a:chExt cx="9144000" cy="6669360"/>
          </a:xfrm>
        </p:grpSpPr>
        <p:grpSp>
          <p:nvGrpSpPr>
            <p:cNvPr id="11" name="Group 10"/>
            <p:cNvGrpSpPr/>
            <p:nvPr/>
          </p:nvGrpSpPr>
          <p:grpSpPr>
            <a:xfrm>
              <a:off x="0" y="0"/>
              <a:ext cx="9144000" cy="6669360"/>
              <a:chOff x="0" y="0"/>
              <a:chExt cx="9144000" cy="6669360"/>
            </a:xfrm>
          </p:grpSpPr>
          <p:pic>
            <p:nvPicPr>
              <p:cNvPr id="7" name="Picture 6"/>
              <p:cNvPicPr/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sharpenSoften amount="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0"/>
                <a:ext cx="9144000" cy="6669360"/>
              </a:xfrm>
              <a:prstGeom prst="rect">
                <a:avLst/>
              </a:prstGeom>
              <a:ln w="5080">
                <a:noFill/>
              </a:ln>
            </p:spPr>
          </p:pic>
          <p:pic>
            <p:nvPicPr>
              <p:cNvPr id="8" name="Picture 7"/>
              <p:cNvPicPr/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21105" y="2564904"/>
                <a:ext cx="2664296" cy="2477001"/>
              </a:xfrm>
              <a:prstGeom prst="rect">
                <a:avLst/>
              </a:prstGeom>
              <a:ln w="1905">
                <a:solidFill>
                  <a:schemeClr val="accent5">
                    <a:lumMod val="75000"/>
                  </a:schemeClr>
                </a:solidFill>
              </a:ln>
            </p:spPr>
          </p:pic>
          <p:sp>
            <p:nvSpPr>
              <p:cNvPr id="9" name="Rectangle 8"/>
              <p:cNvSpPr/>
              <p:nvPr/>
            </p:nvSpPr>
            <p:spPr>
              <a:xfrm>
                <a:off x="323528" y="5230741"/>
                <a:ext cx="8568952" cy="1396088"/>
              </a:xfrm>
              <a:prstGeom prst="rect">
                <a:avLst/>
              </a:prstGeom>
              <a:noFill/>
              <a:ln w="190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0" name="Picture 9"/>
              <p:cNvPicPr/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956376" y="4293097"/>
                <a:ext cx="792088" cy="748808"/>
              </a:xfrm>
              <a:prstGeom prst="rect">
                <a:avLst/>
              </a:prstGeom>
            </p:spPr>
          </p:pic>
        </p:grpSp>
        <p:sp>
          <p:nvSpPr>
            <p:cNvPr id="12" name="Text Box 2"/>
            <p:cNvSpPr txBox="1">
              <a:spLocks noChangeArrowheads="1"/>
            </p:cNvSpPr>
            <p:nvPr/>
          </p:nvSpPr>
          <p:spPr bwMode="auto">
            <a:xfrm>
              <a:off x="4572000" y="188640"/>
              <a:ext cx="4448175" cy="430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91440" tIns="45720" rIns="91440" bIns="45720" anchor="t" anchorCtr="0">
              <a:spAutoFit/>
            </a:bodyPr>
            <a:lstStyle/>
            <a:p>
              <a:pPr marL="82550" algn="r">
                <a:spcAft>
                  <a:spcPts val="0"/>
                </a:spcAft>
              </a:pPr>
              <a:r>
                <a:rPr lang="en-GB" sz="1300" dirty="0">
                  <a:solidFill>
                    <a:srgbClr val="31849B"/>
                  </a:solidFill>
                  <a:effectLst/>
                  <a:latin typeface="Arial"/>
                  <a:ea typeface="Arial"/>
                </a:rPr>
                <a:t>Inland Waterway Transport on Danube 2014</a:t>
              </a:r>
              <a:endParaRPr lang="en-GB" sz="950" dirty="0">
                <a:effectLst/>
                <a:latin typeface="Arial"/>
                <a:ea typeface="Arial"/>
              </a:endParaRPr>
            </a:p>
            <a:p>
              <a:pPr marL="82550" algn="r">
                <a:spcAft>
                  <a:spcPts val="0"/>
                </a:spcAft>
              </a:pPr>
              <a:r>
                <a:rPr lang="en-GB" sz="900" dirty="0">
                  <a:solidFill>
                    <a:srgbClr val="000000"/>
                  </a:solidFill>
                  <a:effectLst/>
                  <a:latin typeface="Arial"/>
                  <a:ea typeface="Arial"/>
                </a:rPr>
                <a:t> </a:t>
              </a:r>
              <a:r>
                <a:rPr lang="en-GB" sz="800" dirty="0">
                  <a:solidFill>
                    <a:srgbClr val="595959"/>
                  </a:solidFill>
                  <a:effectLst/>
                  <a:latin typeface="Arial"/>
                  <a:ea typeface="Arial"/>
                </a:rPr>
                <a:t>(© </a:t>
              </a:r>
              <a:r>
                <a:rPr lang="en-GB" sz="800" dirty="0" smtClean="0">
                  <a:solidFill>
                    <a:srgbClr val="595959"/>
                  </a:solidFill>
                  <a:effectLst/>
                  <a:latin typeface="Arial"/>
                  <a:ea typeface="Arial"/>
                </a:rPr>
                <a:t>via donau</a:t>
              </a:r>
              <a:r>
                <a:rPr lang="en-GB" sz="800" dirty="0">
                  <a:solidFill>
                    <a:srgbClr val="595959"/>
                  </a:solidFill>
                  <a:effectLst/>
                  <a:latin typeface="Arial"/>
                  <a:ea typeface="Arial"/>
                </a:rPr>
                <a:t>)</a:t>
              </a:r>
              <a:endParaRPr lang="en-GB" sz="950" dirty="0">
                <a:effectLst/>
                <a:latin typeface="Arial"/>
                <a:ea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4973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467544" y="1562309"/>
            <a:ext cx="8496944" cy="4170947"/>
            <a:chOff x="323528" y="1484784"/>
            <a:chExt cx="8640960" cy="4392488"/>
          </a:xfrm>
        </p:grpSpPr>
        <p:pic>
          <p:nvPicPr>
            <p:cNvPr id="7" name="Picture 6"/>
            <p:cNvPicPr/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3528" y="1484784"/>
              <a:ext cx="8640960" cy="4392488"/>
            </a:xfrm>
            <a:prstGeom prst="rect">
              <a:avLst/>
            </a:prstGeom>
          </p:spPr>
        </p:pic>
        <p:sp>
          <p:nvSpPr>
            <p:cNvPr id="8" name="TextBox 7"/>
            <p:cNvSpPr txBox="1"/>
            <p:nvPr/>
          </p:nvSpPr>
          <p:spPr>
            <a:xfrm>
              <a:off x="7812360" y="5517232"/>
              <a:ext cx="11521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 dirty="0" smtClean="0"/>
                <a:t>© via donau</a:t>
              </a:r>
              <a:endParaRPr lang="en-GB" sz="1200" dirty="0"/>
            </a:p>
          </p:txBody>
        </p:sp>
      </p:grpSp>
      <p:sp>
        <p:nvSpPr>
          <p:cNvPr id="10" name="Title 1"/>
          <p:cNvSpPr>
            <a:spLocks noGrp="1"/>
          </p:cNvSpPr>
          <p:nvPr>
            <p:ph type="ctrTitle"/>
          </p:nvPr>
        </p:nvSpPr>
        <p:spPr>
          <a:xfrm>
            <a:off x="763200" y="687600"/>
            <a:ext cx="7923600" cy="532800"/>
          </a:xfrm>
        </p:spPr>
        <p:txBody>
          <a:bodyPr/>
          <a:lstStyle/>
          <a:p>
            <a:r>
              <a:rPr lang="de-AT" dirty="0" smtClean="0"/>
              <a:t>Availability of fairway depth 2012-2015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6251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Rationale &amp; Concept</a:t>
            </a:r>
            <a:endParaRPr lang="en-GB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653158" y="1484784"/>
            <a:ext cx="8064896" cy="463531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1600" dirty="0" smtClean="0"/>
              <a:t>Eco-efficient &amp; reliable </a:t>
            </a:r>
            <a:r>
              <a:rPr lang="en-GB" sz="1600" dirty="0"/>
              <a:t>transport </a:t>
            </a:r>
            <a:r>
              <a:rPr lang="en-GB" sz="1600" dirty="0" smtClean="0"/>
              <a:t>system needed for sustainable growth in region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 smtClean="0"/>
              <a:t>Danube logistics can provide </a:t>
            </a:r>
            <a:r>
              <a:rPr lang="en-GB" sz="1600" dirty="0"/>
              <a:t>cost-effective logistics </a:t>
            </a:r>
            <a:r>
              <a:rPr lang="en-GB" sz="1600" dirty="0" smtClean="0"/>
              <a:t>solutions to many industries supporting competitiveness, growth &amp; jobs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 smtClean="0"/>
              <a:t>High economic </a:t>
            </a:r>
            <a:r>
              <a:rPr lang="en-GB" sz="1600" dirty="0"/>
              <a:t>potentials </a:t>
            </a:r>
            <a:r>
              <a:rPr lang="en-GB" sz="1600" dirty="0" smtClean="0"/>
              <a:t>of Danube withhold by infrastructure shortcomings, unfavourable regulatory framework &amp; structural problems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 smtClean="0"/>
              <a:t>Long-term cooperation of public &amp; private sector can break vicious cycle of infrastructure degradation &amp; reduction of transport demand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1600" dirty="0" smtClean="0"/>
              <a:t>Restoration of trust into Danube through commitment of stakeholders facilitated by a new policy and business framework: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900" dirty="0" smtClean="0"/>
          </a:p>
          <a:p>
            <a:pPr marL="0" indent="0" algn="ctr">
              <a:buNone/>
            </a:pPr>
            <a:r>
              <a:rPr lang="en-GB" sz="2400" b="1" dirty="0" smtClean="0">
                <a:solidFill>
                  <a:srgbClr val="00B050"/>
                </a:solidFill>
              </a:rPr>
              <a:t>“Green Deal for Danube river transport”</a:t>
            </a:r>
          </a:p>
          <a:p>
            <a:pPr marL="0" indent="0" algn="ctr">
              <a:buNone/>
            </a:pPr>
            <a:endParaRPr lang="en-GB" sz="100" b="1" dirty="0" smtClean="0">
              <a:solidFill>
                <a:srgbClr val="007A37"/>
              </a:solidFill>
            </a:endParaRPr>
          </a:p>
          <a:p>
            <a:pPr marL="1520825" lvl="1" indent="-18097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GB" sz="1400" dirty="0" smtClean="0"/>
              <a:t>intensive, coordinated </a:t>
            </a:r>
            <a:r>
              <a:rPr lang="en-GB" sz="1400" dirty="0"/>
              <a:t>cooperation </a:t>
            </a:r>
            <a:r>
              <a:rPr lang="en-GB" sz="1400" dirty="0" smtClean="0"/>
              <a:t>of public and private </a:t>
            </a:r>
          </a:p>
          <a:p>
            <a:pPr marL="1520825" lvl="1" indent="-18097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GB" sz="1400" dirty="0" smtClean="0"/>
              <a:t>Improved efficiency &amp; environmental </a:t>
            </a:r>
            <a:r>
              <a:rPr lang="en-GB" sz="1400" dirty="0"/>
              <a:t>performance of Danube </a:t>
            </a:r>
            <a:r>
              <a:rPr lang="en-GB" sz="1400" dirty="0" smtClean="0"/>
              <a:t>logistics</a:t>
            </a:r>
          </a:p>
          <a:p>
            <a:pPr marL="1520825" lvl="1" indent="-180975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GB" sz="1400" dirty="0" smtClean="0"/>
              <a:t>tangible results supporting sustainable economic growth</a:t>
            </a:r>
          </a:p>
        </p:txBody>
      </p:sp>
    </p:spTree>
    <p:extLst>
      <p:ext uri="{BB962C8B-B14F-4D97-AF65-F5344CB8AC3E}">
        <p14:creationId xmlns:p14="http://schemas.microsoft.com/office/powerpoint/2010/main" val="882528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Commitment National Governments</a:t>
            </a:r>
            <a:endParaRPr lang="en-GB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4427984" y="1484784"/>
            <a:ext cx="3948601" cy="4592378"/>
          </a:xfrm>
        </p:spPr>
        <p:txBody>
          <a:bodyPr/>
          <a:lstStyle/>
          <a:p>
            <a:pPr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en-GB" sz="1600" dirty="0" smtClean="0"/>
              <a:t>Rehabilitation of infrastructure &amp; state of technology waterway maintenance</a:t>
            </a:r>
          </a:p>
          <a:p>
            <a:pPr lvl="1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PRECONDITION for prosperity of IWT</a:t>
            </a:r>
            <a:endParaRPr lang="en-GB" sz="1400" dirty="0"/>
          </a:p>
          <a:p>
            <a:pPr lv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Important steps made / pilot activities &amp; projects already launched / others in preparation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 smtClean="0"/>
              <a:t>Setting up of State Aid Schemes similar to Western Europe to stimulate Fleet Modernization &amp; Inland Terminals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 smtClean="0"/>
              <a:t>Elimination / reduction of abundant administrative barriers imposed by border, navigation, port, canal, waterway &amp; other authorities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400" dirty="0" smtClean="0"/>
              <a:t>Simplification – Harmonization – Digitalization considering PDI concept “Same River – Same Rules”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461" y="1496427"/>
            <a:ext cx="3381499" cy="4213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3277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Titel 1"/>
          <p:cNvSpPr>
            <a:spLocks noGrp="1"/>
          </p:cNvSpPr>
          <p:nvPr>
            <p:ph type="ctrTitle"/>
          </p:nvPr>
        </p:nvSpPr>
        <p:spPr bwMode="auto">
          <a:xfrm>
            <a:off x="332027" y="520196"/>
            <a:ext cx="8363272" cy="799306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sz="2000" dirty="0"/>
              <a:t>DANTE – Improving Administrative Procedures and Processes for Danube IWT</a:t>
            </a:r>
            <a:endParaRPr lang="en-GB" altLang="en-US" sz="2000" dirty="0" smtClean="0">
              <a:latin typeface="Arial" charset="0"/>
              <a:cs typeface="Arial" charset="0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483605"/>
            <a:ext cx="4275465" cy="3241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275248" y="4781922"/>
            <a:ext cx="4697302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Quick facts: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Project duration: January 2017 – June 2019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Budget: 2M EUR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28 partners from 11 countries incl. the Danube and Sava River Commissions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33240" y="1424583"/>
            <a:ext cx="4094744" cy="478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9388" indent="-179388">
              <a:spcAft>
                <a:spcPts val="600"/>
              </a:spcAft>
              <a:buSzTx/>
              <a:buFont typeface="Arial" pitchFamily="34" charset="0"/>
              <a:buChar char="•"/>
              <a:defRPr/>
            </a:pPr>
            <a:r>
              <a:rPr lang="en-GB" alt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Improve administrative procedures </a:t>
            </a:r>
            <a:r>
              <a:rPr lang="en-GB" alt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and reduce bureaucratic processes as well as related 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charges and </a:t>
            </a:r>
            <a:r>
              <a:rPr lang="en-GB" alt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fees for IWT on Danube and navigable tributaries</a:t>
            </a:r>
          </a:p>
          <a:p>
            <a:pPr marL="179388" indent="-179388">
              <a:spcAft>
                <a:spcPts val="600"/>
              </a:spcAft>
              <a:buSzTx/>
              <a:buFont typeface="Arial" pitchFamily="34" charset="0"/>
              <a:buChar char="•"/>
              <a:defRPr/>
            </a:pPr>
            <a:r>
              <a:rPr lang="en-GB" alt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Reduce time losses and costs </a:t>
            </a:r>
            <a:r>
              <a:rPr lang="en-GB" alt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caused by unnecessary administrative regulations and processes for Danube businesses</a:t>
            </a:r>
          </a:p>
          <a:p>
            <a:pPr marL="179388" indent="-179388">
              <a:spcAft>
                <a:spcPts val="600"/>
              </a:spcAft>
              <a:buSzTx/>
              <a:buFont typeface="Arial" pitchFamily="34" charset="0"/>
              <a:buChar char="•"/>
              <a:defRPr/>
            </a:pPr>
            <a:r>
              <a:rPr lang="en-GB" alt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Eliminate / reduce red tape </a:t>
            </a:r>
            <a:r>
              <a:rPr lang="en-GB" alt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and abuse of administrative power</a:t>
            </a:r>
          </a:p>
          <a:p>
            <a:pPr marL="179388" indent="-179388">
              <a:spcAft>
                <a:spcPts val="600"/>
              </a:spcAft>
              <a:buSzTx/>
              <a:buFont typeface="Arial" pitchFamily="34" charset="0"/>
              <a:buChar char="•"/>
              <a:defRPr/>
            </a:pPr>
            <a:r>
              <a:rPr lang="en-GB" alt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Harmonize regulations and administrative processes for transport and transhipment operations (“</a:t>
            </a:r>
            <a:r>
              <a:rPr lang="en-GB" altLang="de-DE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Same River-Same Rules</a:t>
            </a:r>
            <a:r>
              <a:rPr lang="en-GB" altLang="de-DE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” concept)</a:t>
            </a:r>
          </a:p>
          <a:p>
            <a:pPr marL="179388" indent="-179388">
              <a:spcAft>
                <a:spcPts val="600"/>
              </a:spcAft>
              <a:buSzTx/>
              <a:buFont typeface="Arial" pitchFamily="34" charset="0"/>
              <a:buChar char="•"/>
              <a:defRPr/>
            </a:pPr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Five thematic areas:</a:t>
            </a:r>
          </a:p>
          <a:p>
            <a:pPr marL="636588" lvl="1" indent="-179388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Border Police and Tax &amp; Customs authorities</a:t>
            </a:r>
          </a:p>
          <a:p>
            <a:pPr marL="636588" lvl="1" indent="-179388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Navigation authorities</a:t>
            </a:r>
          </a:p>
          <a:p>
            <a:pPr marL="636588" lvl="1" indent="-179388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Port authorities</a:t>
            </a:r>
          </a:p>
          <a:p>
            <a:pPr marL="636588" lvl="3" indent="-179388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Waterway and Canal administrations</a:t>
            </a:r>
          </a:p>
          <a:p>
            <a:pPr marL="636588" lvl="1" indent="-179388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Other authorities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5897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824" y="687600"/>
            <a:ext cx="7923600" cy="532800"/>
          </a:xfrm>
        </p:spPr>
        <p:txBody>
          <a:bodyPr/>
          <a:lstStyle/>
          <a:p>
            <a:r>
              <a:rPr lang="en-GB" dirty="0" smtClean="0"/>
              <a:t>Commitment Vessel &amp; Fleet Operators 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781946" y="1602000"/>
            <a:ext cx="3732577" cy="4635312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1600" dirty="0" smtClean="0"/>
              <a:t>Lack of waterway maintenance resulted into heavy financial &amp; cargo losses</a:t>
            </a:r>
          </a:p>
          <a:p>
            <a:pPr lvl="1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400" dirty="0" smtClean="0"/>
              <a:t>No financial means for modernization / greening of fleet / vicious cycle of (service) deterioration 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 smtClean="0"/>
              <a:t>Major fleet operators shall deliver fleet investment plans until 2025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 smtClean="0"/>
              <a:t>Implementation of pilot projects in CEF &amp; other EU funded programs</a:t>
            </a:r>
          </a:p>
          <a:p>
            <a:pPr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600" dirty="0" smtClean="0"/>
              <a:t>Basis for State Aid Schemes / EFSI / Fleet Investment Fund / ERDF &amp; Cohesion / wide scale deployment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GB" sz="1400" dirty="0" smtClean="0"/>
              <a:t>Fleet greening / innovation based on H2020 PROMINENT / DG Regio Study “Innovative Danube vessel”, LNG Masterplan RMD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312" y="1700807"/>
            <a:ext cx="3949870" cy="4392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00005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70467" y="687600"/>
            <a:ext cx="8416333" cy="532800"/>
          </a:xfrm>
        </p:spPr>
        <p:txBody>
          <a:bodyPr/>
          <a:lstStyle/>
          <a:p>
            <a:r>
              <a:rPr lang="de-DE" dirty="0" smtClean="0"/>
              <a:t>Lead Project LNG Masterplan RMD - Status 12/2015</a:t>
            </a:r>
            <a:endParaRPr lang="de-DE" dirty="0"/>
          </a:p>
        </p:txBody>
      </p:sp>
      <p:grpSp>
        <p:nvGrpSpPr>
          <p:cNvPr id="3" name="Group 2"/>
          <p:cNvGrpSpPr/>
          <p:nvPr/>
        </p:nvGrpSpPr>
        <p:grpSpPr>
          <a:xfrm>
            <a:off x="323528" y="1364854"/>
            <a:ext cx="8496944" cy="5376514"/>
            <a:chOff x="270467" y="1332957"/>
            <a:chExt cx="8187772" cy="5183388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8087" y="1340768"/>
              <a:ext cx="5940152" cy="41769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0467" y="1332957"/>
              <a:ext cx="2285310" cy="51833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8087" y="5459287"/>
              <a:ext cx="5940152" cy="10570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729215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D_NEU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2_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3_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4_Office-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1_PD_NEU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PD_NEU</Template>
  <TotalTime>0</TotalTime>
  <Words>1065</Words>
  <Application>Microsoft Office PowerPoint</Application>
  <PresentationFormat>Bildschirmpräsentation (4:3)</PresentationFormat>
  <Paragraphs>125</Paragraphs>
  <Slides>16</Slides>
  <Notes>3</Notes>
  <HiddenSlides>0</HiddenSlides>
  <MMClips>0</MMClips>
  <ScaleCrop>false</ScaleCrop>
  <HeadingPairs>
    <vt:vector size="4" baseType="variant">
      <vt:variant>
        <vt:lpstr>Design</vt:lpstr>
      </vt:variant>
      <vt:variant>
        <vt:i4>6</vt:i4>
      </vt:variant>
      <vt:variant>
        <vt:lpstr>Folientitel</vt:lpstr>
      </vt:variant>
      <vt:variant>
        <vt:i4>16</vt:i4>
      </vt:variant>
    </vt:vector>
  </HeadingPairs>
  <TitlesOfParts>
    <vt:vector size="22" baseType="lpstr">
      <vt:lpstr>PD_NEU</vt:lpstr>
      <vt:lpstr>Office-Design</vt:lpstr>
      <vt:lpstr>2_Office-Design</vt:lpstr>
      <vt:lpstr>3_Office-Design</vt:lpstr>
      <vt:lpstr>4_Office-Design</vt:lpstr>
      <vt:lpstr>1_PD_NEU</vt:lpstr>
      <vt:lpstr>Green Deal for Danube River Transport    7th Workshop on the Follow-up of the Joint Statement 16 September 2016</vt:lpstr>
      <vt:lpstr>Rationale &amp; Concept</vt:lpstr>
      <vt:lpstr>PowerPoint-Präsentation</vt:lpstr>
      <vt:lpstr>Availability of fairway depth 2012-2015</vt:lpstr>
      <vt:lpstr>Rationale &amp; Concept</vt:lpstr>
      <vt:lpstr>Commitment National Governments</vt:lpstr>
      <vt:lpstr>DANTE – Improving Administrative Procedures and Processes for Danube IWT</vt:lpstr>
      <vt:lpstr>Commitment Vessel &amp; Fleet Operators </vt:lpstr>
      <vt:lpstr>Lead Project LNG Masterplan RMD - Status 12/2015</vt:lpstr>
      <vt:lpstr>Commitment Ports &amp; Terminal Operators</vt:lpstr>
      <vt:lpstr>PowerPoint-Präsentation</vt:lpstr>
      <vt:lpstr>Trimodal Logistics Center – High Performance Green Port Giurgiu</vt:lpstr>
      <vt:lpstr>Commitment Danube IWT users &amp; logistics operators</vt:lpstr>
      <vt:lpstr>Benefits &amp; Implementation</vt:lpstr>
      <vt:lpstr>Green Deal launching</vt:lpstr>
      <vt:lpstr>Further information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Manfred Seitz</dc:creator>
  <cp:lastModifiedBy>Manfred Seitz</cp:lastModifiedBy>
  <cp:revision>870</cp:revision>
  <cp:lastPrinted>2016-09-02T11:51:53Z</cp:lastPrinted>
  <dcterms:created xsi:type="dcterms:W3CDTF">2012-03-18T15:35:26Z</dcterms:created>
  <dcterms:modified xsi:type="dcterms:W3CDTF">2016-09-16T07:16:54Z</dcterms:modified>
</cp:coreProperties>
</file>