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4" r:id="rId1"/>
  </p:sldMasterIdLst>
  <p:notesMasterIdLst>
    <p:notesMasterId r:id="rId31"/>
  </p:notesMasterIdLst>
  <p:handoutMasterIdLst>
    <p:handoutMasterId r:id="rId32"/>
  </p:handoutMasterIdLst>
  <p:sldIdLst>
    <p:sldId id="256" r:id="rId2"/>
    <p:sldId id="422" r:id="rId3"/>
    <p:sldId id="355" r:id="rId4"/>
    <p:sldId id="356" r:id="rId5"/>
    <p:sldId id="343" r:id="rId6"/>
    <p:sldId id="401" r:id="rId7"/>
    <p:sldId id="345" r:id="rId8"/>
    <p:sldId id="408" r:id="rId9"/>
    <p:sldId id="347" r:id="rId10"/>
    <p:sldId id="376" r:id="rId11"/>
    <p:sldId id="385" r:id="rId12"/>
    <p:sldId id="386" r:id="rId13"/>
    <p:sldId id="389" r:id="rId14"/>
    <p:sldId id="390" r:id="rId15"/>
    <p:sldId id="392" r:id="rId16"/>
    <p:sldId id="393" r:id="rId17"/>
    <p:sldId id="420" r:id="rId18"/>
    <p:sldId id="394" r:id="rId19"/>
    <p:sldId id="396" r:id="rId20"/>
    <p:sldId id="399" r:id="rId21"/>
    <p:sldId id="400" r:id="rId22"/>
    <p:sldId id="413" r:id="rId23"/>
    <p:sldId id="414" r:id="rId24"/>
    <p:sldId id="416" r:id="rId25"/>
    <p:sldId id="418" r:id="rId26"/>
    <p:sldId id="412" r:id="rId27"/>
    <p:sldId id="419" r:id="rId28"/>
    <p:sldId id="411" r:id="rId29"/>
    <p:sldId id="421" r:id="rId30"/>
  </p:sldIdLst>
  <p:sldSz cx="9144000" cy="6858000" type="screen4x3"/>
  <p:notesSz cx="6718300" cy="9867900"/>
  <p:defaultTextStyle>
    <a:defPPr>
      <a:defRPr lang="de-DE"/>
    </a:defPPr>
    <a:lvl1pPr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6BC"/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3" autoAdjust="0"/>
    <p:restoredTop sz="94710" autoAdjust="0"/>
  </p:normalViewPr>
  <p:slideViewPr>
    <p:cSldViewPr>
      <p:cViewPr varScale="1">
        <p:scale>
          <a:sx n="74" d="100"/>
          <a:sy n="74" d="100"/>
        </p:scale>
        <p:origin x="-104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8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11580" cy="49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6721" y="1"/>
            <a:ext cx="2911579" cy="49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819"/>
            <a:ext cx="2911580" cy="4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6721" y="9374819"/>
            <a:ext cx="2911579" cy="4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99"/>
                </a:solidFill>
              </a:defRPr>
            </a:lvl1pPr>
          </a:lstStyle>
          <a:p>
            <a:fld id="{9950DB8D-9B57-4D35-A011-31A7EA0097A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4364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4694" cy="52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DE" altLang="de-DE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5650" y="0"/>
            <a:ext cx="2884694" cy="52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altLang="de-DE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3925" y="750888"/>
            <a:ext cx="4908550" cy="3681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0956" y="4658450"/>
            <a:ext cx="4934345" cy="443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Textformatierung des Masters zu bearbeiten.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92037"/>
            <a:ext cx="2884694" cy="4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DE" altLang="de-DE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5650" y="9392037"/>
            <a:ext cx="2884694" cy="4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AEFDA0F-AD29-4294-AAA9-AB0C40E90FF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4837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02588" indent="-270347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082959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515200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1949012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401686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854359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307033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759707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fld id="{64614B6C-A54C-4C83-9FD7-72E4EA93524A}" type="slidenum">
              <a:rPr lang="de-DE" altLang="de-DE" sz="1100"/>
              <a:pPr/>
              <a:t>4</a:t>
            </a:fld>
            <a:endParaRPr lang="de-DE" altLang="de-DE" sz="11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447" y="4688406"/>
            <a:ext cx="4923406" cy="4758333"/>
          </a:xfrm>
          <a:noFill/>
        </p:spPr>
        <p:txBody>
          <a:bodyPr/>
          <a:lstStyle/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HW-Ereignisse sind Naturereignisse. 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früher schon immer gegeben - auch in Zukunft mit Extremereignissen rechnen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Hochwassergedächtnis (vor allem, wenn man nicht direkt Betroffener war) vergisst leider nur allzu schnell.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Bild der HW-Katastrophe bei Neustadt während des Pfingst-HWs 1999 - rd. 23 Mio. m³ in den Polder ergossen - rd. 700 Gebäude betroffen, rd. 70 Mio. € Schadenssumme</a:t>
            </a:r>
          </a:p>
          <a:p>
            <a:pPr eaLnBrk="1" hangingPunct="1"/>
            <a:endParaRPr lang="de-DE" altLang="de-DE" smtClean="0">
              <a:ea typeface="ＭＳ Ｐゴシック" pitchFamily="-80" charset="-128"/>
            </a:endParaRP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Thema: Überregionale HW-Schutzplanung Donau</a:t>
            </a:r>
            <a:br>
              <a:rPr lang="de-DE" altLang="de-DE" smtClean="0">
                <a:ea typeface="ＭＳ Ｐゴシック" pitchFamily="-80" charset="-128"/>
              </a:rPr>
            </a:br>
            <a:r>
              <a:rPr lang="de-DE" altLang="de-DE" smtClean="0">
                <a:ea typeface="ＭＳ Ｐゴシック" pitchFamily="-80" charset="-128"/>
              </a:rPr>
              <a:t>im Wesentlichen Ergebnisse einer Untersuchung vorstellen, die die TUM (Strobl, Rutschmann) derzeit an der Donau durchführt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Betrachtung von größeren Retentionsräumen an der Donau und ihre Wirkungen auf extreme Hochwasserabflüsse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Ergebnisse für den oberen Abschnitt zwischen Neu-Ulm und Kelheim liegen bereits vor. Der östliche Abschnitt und eine Gesamtbetrachtung der Dnau ist derzeit in Bearbeitung.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3731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Second dike line</a:t>
            </a:r>
          </a:p>
          <a:p>
            <a:endParaRPr lang="de-DE" altLang="de-DE" smtClean="0"/>
          </a:p>
          <a:p>
            <a:r>
              <a:rPr lang="de-DE" altLang="de-DE" smtClean="0"/>
              <a:t>For Agricultural used areas the present degree of protection is adequate</a:t>
            </a:r>
          </a:p>
          <a:p>
            <a:endParaRPr lang="de-DE" altLang="de-DE" smtClean="0"/>
          </a:p>
          <a:p>
            <a:r>
              <a:rPr lang="de-DE" altLang="de-DE" smtClean="0"/>
              <a:t>So protection for a 100 yaer flood is only necessary for settlements</a:t>
            </a:r>
          </a:p>
        </p:txBody>
      </p:sp>
      <p:sp>
        <p:nvSpPr>
          <p:cNvPr id="7373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B6F897-A80C-48B8-BBBB-C3E8051DC697}" type="slidenum">
              <a:rPr lang="de-DE" altLang="de-DE" sz="1200"/>
              <a:pPr/>
              <a:t>15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Relocation of dikes nearer to the settlemens</a:t>
            </a:r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A23884E-7B20-48BE-BCCC-D683B52C3791}" type="slidenum">
              <a:rPr lang="de-DE" altLang="de-DE" sz="1200"/>
              <a:pPr/>
              <a:t>18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68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Hightening of existing dikes</a:t>
            </a:r>
          </a:p>
        </p:txBody>
      </p:sp>
      <p:sp>
        <p:nvSpPr>
          <p:cNvPr id="768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EB087157-62AB-4C8F-90A9-3E07BABFF15E}" type="slidenum">
              <a:rPr lang="de-DE" altLang="de-DE" sz="1200"/>
              <a:pPr/>
              <a:t>19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7" y="4686626"/>
            <a:ext cx="5374007" cy="4439303"/>
          </a:xfrm>
          <a:noFill/>
        </p:spPr>
        <p:txBody>
          <a:bodyPr lIns="90515" tIns="45257" rIns="90515" bIns="45257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07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23</a:t>
            </a:fld>
            <a:endParaRPr lang="de-DE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412666"/>
              </p:ext>
            </p:extLst>
          </p:nvPr>
        </p:nvGraphicFramePr>
        <p:xfrm>
          <a:off x="0" y="4700824"/>
          <a:ext cx="6701413" cy="500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170"/>
                <a:gridCol w="1611268"/>
                <a:gridCol w="988732"/>
                <a:gridCol w="3713242"/>
              </a:tblGrid>
              <a:tr h="226967">
                <a:tc gridSpan="3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 dirty="0">
                          <a:effectLst/>
                        </a:rPr>
                        <a:t>Donau, Landesgrenze BW bis </a:t>
                      </a:r>
                      <a:r>
                        <a:rPr lang="de-DE" sz="1400" u="none" strike="noStrike" dirty="0" smtClean="0">
                          <a:effectLst/>
                        </a:rPr>
                        <a:t>Kelheim</a:t>
                      </a:r>
                      <a:endParaRPr lang="de-D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223066">
                <a:tc gridSpan="4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>
                          <a:effectLst/>
                        </a:rPr>
                        <a:t>Umsetzung von Maßnahmen zur Verbesserung der Durchgängigkeit</a:t>
                      </a:r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23066">
                <a:tc gridSpan="2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 dirty="0">
                          <a:effectLst/>
                        </a:rPr>
                        <a:t>Stand: 8.9.2015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122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Nr.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Staustufe (lech bis Vohburg)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Ansprechpartner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>
                          <a:effectLst/>
                        </a:rPr>
                        <a:t>Stand (bisher umgesetzt, derzeit in Planung, vorgesehen bis 2021 bzw 2027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Vohburg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Durchgängig, Einweihung war im Juli 2015 (techn. FAA (Schlitzpass), durch EON gebaut)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Bergheim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 seit 2010 (im Zuge DAD-Projekt)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4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Bittenbrunn (oberhalb Neuburg)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Planung, Umsetzung i.R. des Projektes Polder Riedenheim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Bertholdsheim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 (durch EON)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Donauwörth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 (durch BEW, Umgehungsgerinne)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Schwenningen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Höchstädt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Dillingen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10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Faimingen 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Gundelfingen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Offingen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 dirty="0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Günzburg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Leipheim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15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Elchingen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16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Böfingerhalde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Durchgängig, Umgehungsgerinne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418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Hinsichtlich der Zuständigkeit für die Umsetzung der im Maßnahmenprogramm bzw. den Bewirtschaftungsplänen festgelegten Maßnahmen zur Erreichung der Ziele der Wasserrahmenrichtlinie (WRRL) bestehen Divergenzen zwischen dem Freistaat Bayern und dem Bund.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Die Verpflichtung zur wasserwirtschaftlichen Gewässerunterhaltung – welche unter Beachtung der Ziele der WRRL zu erfolgen hat und den Anforderungen entsprechen muss, die im Maßnahmenprogramm an die Gewässerunterhaltung gestellt sind (§ 39 Abs. 2 Wasserhaushaltsgesetz (WHG)) – obliegt unstreitig dem Bund. Bezüglich der wasserwirtschaftlichen Ausbaupflicht hingegen bestehen unterschiedliche Rechtsauffassungen. Nach bayerischer Auslegung ist der Bund als Eigentümer der Bundeswasserstraße Donau (Art. 39 Abs. 1 Nr. 1 i. V. m. Art. 22 Abs. 1 Nr. 1 a. E. Bayerisches Wassergesetz, § 4 Abs. 1 WHG) und nicht der Freistaat in der Verantwortung. Der Bund erkennt dies jedoch bisher nicht an.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Im Rechtsausschuss der Länderarbeitsgemeinschaft Wasser (LAWA-AR) in dem die Angelegenheit behandelt wurde, wird die bayerische Position von den anderen Ländern mehrheitlich geteilt.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Eine Einigung ist bislang noch nicht abzusehen. 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9204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4909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>
                <a:solidFill>
                  <a:prstClr val="black"/>
                </a:solidFill>
              </a:rPr>
              <a:pPr/>
              <a:t>26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141874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84140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8" y="4686627"/>
            <a:ext cx="5374007" cy="4439302"/>
          </a:xfrm>
          <a:noFill/>
        </p:spPr>
        <p:txBody>
          <a:bodyPr lIns="90661" tIns="45331" rIns="90661" bIns="45331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FDA0F-AD29-4294-AAA9-AB0C40E90FFF}" type="slidenum">
              <a:rPr lang="de-DE" altLang="de-DE" smtClean="0"/>
              <a:pPr/>
              <a:t>29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29071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8" y="4686627"/>
            <a:ext cx="5374007" cy="4439302"/>
          </a:xfrm>
          <a:noFill/>
        </p:spPr>
        <p:txBody>
          <a:bodyPr lIns="90661" tIns="45331" rIns="90661" bIns="45331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5539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Fischerdorf</a:t>
            </a:r>
          </a:p>
        </p:txBody>
      </p:sp>
      <p:sp>
        <p:nvSpPr>
          <p:cNvPr id="6554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B7720864-6264-4286-8089-EF80136A8E93}" type="slidenum">
              <a:rPr lang="de-DE" altLang="de-DE" sz="1200"/>
              <a:pPr/>
              <a:t>8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25513" y="750888"/>
            <a:ext cx="4905375" cy="36798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FDA0F-AD29-4294-AAA9-AB0C40E90FFF}" type="slidenum">
              <a:rPr lang="de-DE" altLang="de-DE" smtClean="0">
                <a:solidFill>
                  <a:srgbClr val="1F497D"/>
                </a:solidFill>
              </a:rPr>
              <a:pPr/>
              <a:t>9</a:t>
            </a:fld>
            <a:endParaRPr lang="de-DE" altLang="de-DE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18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Schlitzwand: slurry wall</a:t>
            </a:r>
          </a:p>
          <a:p>
            <a:endParaRPr lang="de-DE" altLang="de-DE" smtClean="0"/>
          </a:p>
          <a:p>
            <a:r>
              <a:rPr lang="de-DE" altLang="de-DE" smtClean="0"/>
              <a:t>Spundwand: steel pillings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758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altLang="de-DE" smtClean="0"/>
          </a:p>
        </p:txBody>
      </p:sp>
      <p:sp>
        <p:nvSpPr>
          <p:cNvPr id="67588" name="Fußzeilenplatzhalt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DE" altLang="de-DE" sz="1200"/>
          </a:p>
        </p:txBody>
      </p:sp>
      <p:sp>
        <p:nvSpPr>
          <p:cNvPr id="67589" name="Foliennummernplatzhalt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80FF4981-EFB1-497A-8A96-56B963F8F3F6}" type="slidenum">
              <a:rPr lang="de-DE" altLang="de-DE" sz="1200"/>
              <a:pPr/>
              <a:t>12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7" y="4686626"/>
            <a:ext cx="5374007" cy="4439303"/>
          </a:xfrm>
          <a:noFill/>
        </p:spPr>
        <p:txBody>
          <a:bodyPr lIns="90515" tIns="45257" rIns="90515" bIns="45257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168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tabLst>
                <a:tab pos="364654" algn="l"/>
              </a:tabLst>
            </a:pPr>
            <a:r>
              <a:rPr lang="de-DE" altLang="de-DE" smtClean="0"/>
              <a:t>Punkt 1: Landesentwicklungsprogramm Bayern 	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Punkt 2 (Erhöhte Wasserstände durch Bewuchs Hochwasser 2002 (50 cm) und flussbauliche Regelung (10 cm))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Punkte 3 bis 5 WHG (Wasserhaushaltsgesetz Bund)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 </a:t>
            </a:r>
          </a:p>
        </p:txBody>
      </p:sp>
      <p:sp>
        <p:nvSpPr>
          <p:cNvPr id="71684" name="Fußzeilenplatzhalter 3"/>
          <p:cNvSpPr txBox="1">
            <a:spLocks noGrp="1"/>
          </p:cNvSpPr>
          <p:nvPr/>
        </p:nvSpPr>
        <p:spPr bwMode="auto">
          <a:xfrm>
            <a:off x="0" y="9374819"/>
            <a:ext cx="2911580" cy="4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05" tIns="45254" rIns="90505" bIns="45254" anchor="b"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endParaRPr lang="de-DE" altLang="de-DE" sz="1100"/>
          </a:p>
        </p:txBody>
      </p:sp>
      <p:sp>
        <p:nvSpPr>
          <p:cNvPr id="71685" name="Foliennummernplatzhalter 4"/>
          <p:cNvSpPr txBox="1">
            <a:spLocks noGrp="1"/>
          </p:cNvSpPr>
          <p:nvPr/>
        </p:nvSpPr>
        <p:spPr bwMode="auto">
          <a:xfrm>
            <a:off x="3806721" y="9374819"/>
            <a:ext cx="2911579" cy="4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05" tIns="45254" rIns="90505" bIns="45254" anchor="b"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fld id="{F2C5128C-17C4-46C0-B528-B4AD96C3C7E0}" type="slidenum">
              <a:rPr lang="de-DE" altLang="de-DE" sz="1100"/>
              <a:pPr algn="r"/>
              <a:t>14</a:t>
            </a:fld>
            <a:endParaRPr lang="de-DE" altLang="de-DE" sz="11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ftr" sz="quarter" idx="3"/>
          </p:nvPr>
        </p:nvSpPr>
        <p:spPr>
          <a:xfrm>
            <a:off x="3763963" y="6477000"/>
            <a:ext cx="3048000" cy="3810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smtClean="0"/>
              <a:t>  </a:t>
            </a:r>
            <a:endParaRPr lang="de-DE" altLang="de-DE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00850" y="6477000"/>
            <a:ext cx="939800" cy="381000"/>
          </a:xfrm>
        </p:spPr>
        <p:txBody>
          <a:bodyPr lIns="87273" rIns="87273"/>
          <a:lstStyle>
            <a:lvl1pPr>
              <a:defRPr/>
            </a:lvl1pPr>
          </a:lstStyle>
          <a:p>
            <a:r>
              <a:rPr lang="de-DE" altLang="de-DE"/>
              <a:t> </a:t>
            </a:r>
            <a:fld id="{049AC485-5A3B-43C6-A896-8C4359AB5CEE}" type="slidenum">
              <a:rPr lang="de-DE" altLang="de-DE"/>
              <a:pPr/>
              <a:t>‹Nr.›</a:t>
            </a:fld>
            <a:endParaRPr lang="de-DE" altLang="de-DE" sz="1300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60400" y="1443038"/>
            <a:ext cx="7170738" cy="151447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de-DE" altLang="de-DE" noProof="0" dirty="0" smtClean="0"/>
              <a:t>Mastertitelformat bearbeiten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60400" y="2987675"/>
            <a:ext cx="7170738" cy="1733550"/>
          </a:xfrm>
        </p:spPr>
        <p:txBody>
          <a:bodyPr anchor="b"/>
          <a:lstStyle>
            <a:lvl1pPr marL="0" indent="0" algn="ctr">
              <a:buFont typeface="Symbol" pitchFamily="18" charset="2"/>
              <a:buNone/>
              <a:defRPr sz="180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altLang="de-DE" noProof="0" smtClean="0"/>
              <a:t>Master-Untertitelformat bearbeiten</a:t>
            </a:r>
          </a:p>
        </p:txBody>
      </p:sp>
      <p:pic>
        <p:nvPicPr>
          <p:cNvPr id="8" name="Picture 17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7" t="9991"/>
          <a:stretch/>
        </p:blipFill>
        <p:spPr bwMode="auto">
          <a:xfrm>
            <a:off x="7877262" y="302004"/>
            <a:ext cx="1173076" cy="9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 userDrawn="1"/>
        </p:nvSpPr>
        <p:spPr>
          <a:xfrm>
            <a:off x="4139952" y="52560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Bavarian State </a:t>
            </a:r>
            <a:r>
              <a:rPr lang="de-DE" sz="1600" dirty="0" err="1" smtClean="0"/>
              <a:t>Ministry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endParaRPr lang="de-DE" sz="1600" dirty="0" smtClean="0"/>
          </a:p>
          <a:p>
            <a:r>
              <a:rPr lang="de-DE" sz="1600" dirty="0" smtClean="0"/>
              <a:t>Environment</a:t>
            </a:r>
            <a:r>
              <a:rPr lang="de-DE" sz="1600" baseline="0" dirty="0" smtClean="0"/>
              <a:t> </a:t>
            </a:r>
            <a:r>
              <a:rPr lang="de-DE" sz="1600" baseline="0" dirty="0" err="1" smtClean="0"/>
              <a:t>and</a:t>
            </a:r>
            <a:r>
              <a:rPr lang="de-DE" sz="1600" baseline="0" dirty="0" smtClean="0"/>
              <a:t> Consumer </a:t>
            </a:r>
            <a:r>
              <a:rPr lang="de-DE" sz="1600" baseline="0" dirty="0" err="1" smtClean="0"/>
              <a:t>Protection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195CB138-22ED-403D-82F9-38585E696B4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730845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038850" y="1438275"/>
            <a:ext cx="1792288" cy="48910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60400" y="1438275"/>
            <a:ext cx="5226050" cy="489108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F79575CC-55F7-4D6F-98E5-938D5423B762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355530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D07831B-188F-424F-887F-8D272D328B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255476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79E65780-553C-4A16-99F0-7C2F296C8C2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4178723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19689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18850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AA36B044-40DE-49D6-A2A4-585816F015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970702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60400" y="2238375"/>
            <a:ext cx="3508375" cy="409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321175" y="2238375"/>
            <a:ext cx="3509963" cy="409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58A2D622-15F5-4E6B-AFB1-3AD6DE16137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29570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D07831B-188F-424F-887F-8D272D328B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472991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4FDEA67B-98C4-4886-8546-543DDD1A5589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520044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98535EE1-1B6A-4E86-8099-D658F2B4E2EA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823593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13557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268760"/>
            <a:ext cx="4309318" cy="48574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2636912"/>
            <a:ext cx="3008313" cy="34892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6F457464-A5D2-474D-BCC4-6D5B25046CDC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203596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412776"/>
            <a:ext cx="5486400" cy="33147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60B1AE1-D9A0-4DFF-987A-B3B9395CF58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17293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9F7FF"/>
            </a:gs>
            <a:gs pos="100000">
              <a:srgbClr val="FFFFFF"/>
            </a:gs>
          </a:gsLst>
          <a:lin ang="1890000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0400" y="2238375"/>
            <a:ext cx="7170738" cy="409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0400" y="1438275"/>
            <a:ext cx="7170738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Mastertitelformat bearbeiten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00413" y="6477000"/>
            <a:ext cx="35004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54" tIns="43627" rIns="87254" bIns="43627" numCol="1" anchor="t" anchorCtr="0" compatLnSpc="1">
            <a:prstTxWarp prst="textNoShape">
              <a:avLst/>
            </a:prstTxWarp>
          </a:bodyPr>
          <a:lstStyle>
            <a:lvl1pPr defTabSz="871538">
              <a:defRPr sz="1200">
                <a:solidFill>
                  <a:srgbClr val="4D4D4D"/>
                </a:solidFill>
              </a:defRPr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00850" y="6477000"/>
            <a:ext cx="9699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3637" rIns="0" bIns="43637" numCol="1" anchor="t" anchorCtr="0" compatLnSpc="1">
            <a:prstTxWarp prst="textNoShape">
              <a:avLst/>
            </a:prstTxWarp>
          </a:bodyPr>
          <a:lstStyle>
            <a:lvl1pPr defTabSz="871538">
              <a:defRPr sz="1200">
                <a:solidFill>
                  <a:srgbClr val="4D4D4D"/>
                </a:solidFill>
              </a:defRPr>
            </a:lvl1pPr>
          </a:lstStyle>
          <a:p>
            <a:r>
              <a:rPr lang="de-DE" altLang="de-DE"/>
              <a:t>Folie: </a:t>
            </a:r>
            <a:fld id="{413360A9-09AE-4819-8828-6B44A733D052}" type="slidenum">
              <a:rPr lang="de-DE" altLang="de-DE"/>
              <a:pPr/>
              <a:t>‹Nr.›</a:t>
            </a:fld>
            <a:endParaRPr lang="de-DE" altLang="de-DE" sz="1300"/>
          </a:p>
        </p:txBody>
      </p:sp>
      <p:pic>
        <p:nvPicPr>
          <p:cNvPr id="39953" name="Picture 17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7" t="9991"/>
          <a:stretch/>
        </p:blipFill>
        <p:spPr bwMode="auto">
          <a:xfrm>
            <a:off x="7877262" y="302004"/>
            <a:ext cx="1173076" cy="9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feld 9"/>
          <p:cNvSpPr txBox="1"/>
          <p:nvPr userDrawn="1"/>
        </p:nvSpPr>
        <p:spPr>
          <a:xfrm>
            <a:off x="4140000" y="52560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Bavarian State </a:t>
            </a:r>
            <a:r>
              <a:rPr lang="de-DE" sz="1600" dirty="0" err="1" smtClean="0"/>
              <a:t>Ministry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endParaRPr lang="de-DE" sz="1600" dirty="0" smtClean="0"/>
          </a:p>
          <a:p>
            <a:r>
              <a:rPr lang="de-DE" sz="1600" dirty="0" smtClean="0"/>
              <a:t>Environment</a:t>
            </a:r>
            <a:r>
              <a:rPr lang="de-DE" sz="1600" baseline="0" dirty="0" smtClean="0"/>
              <a:t> </a:t>
            </a:r>
            <a:r>
              <a:rPr lang="de-DE" sz="1600" baseline="0" dirty="0" err="1" smtClean="0"/>
              <a:t>and</a:t>
            </a:r>
            <a:r>
              <a:rPr lang="de-DE" sz="1600" baseline="0" dirty="0" smtClean="0"/>
              <a:t> Consumer </a:t>
            </a:r>
            <a:r>
              <a:rPr lang="de-DE" sz="1600" baseline="0" dirty="0" err="1" smtClean="0"/>
              <a:t>Protection</a:t>
            </a:r>
            <a:endParaRPr lang="de-D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5pPr>
      <a:lvl6pPr marL="4572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6pPr>
      <a:lvl7pPr marL="9144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7pPr>
      <a:lvl8pPr marL="13716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8pPr>
      <a:lvl9pPr marL="18288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9pPr>
    </p:titleStyle>
    <p:bodyStyle>
      <a:lvl1pPr marL="342900" indent="-342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Symbol" pitchFamily="18" charset="2"/>
        <a:buChar char="·"/>
        <a:tabLst>
          <a:tab pos="1112838" algn="l"/>
          <a:tab pos="1198563" algn="l"/>
        </a:tabLst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"/>
        <a:tabLst>
          <a:tab pos="1112838" algn="l"/>
          <a:tab pos="1198563" algn="l"/>
        </a:tabLst>
        <a:defRPr kumimoji="1">
          <a:solidFill>
            <a:schemeClr val="tx1"/>
          </a:solidFill>
          <a:latin typeface="+mn-lt"/>
        </a:defRPr>
      </a:lvl2pPr>
      <a:lvl3pPr marL="1112838" indent="-169863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SzPct val="80000"/>
        <a:buChar char="•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3pPr>
      <a:lvl4pPr marL="1455738" indent="-17145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 "/>
        <a:tabLst>
          <a:tab pos="1112838" algn="l"/>
          <a:tab pos="1198563" algn="l"/>
        </a:tabLst>
        <a:defRPr kumimoji="1" sz="1300">
          <a:solidFill>
            <a:schemeClr val="tx1"/>
          </a:solidFill>
          <a:latin typeface="+mn-lt"/>
        </a:defRPr>
      </a:lvl4pPr>
      <a:lvl5pPr marL="25765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5pPr>
      <a:lvl6pPr marL="30337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6pPr>
      <a:lvl7pPr marL="34909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7pPr>
      <a:lvl8pPr marL="39481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8pPr>
      <a:lvl9pPr marL="44053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lebensader-donau.de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1916832"/>
            <a:ext cx="7507610" cy="1514475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de-DE" altLang="de-DE" dirty="0" err="1" smtClean="0"/>
              <a:t>Upper</a:t>
            </a:r>
            <a:r>
              <a:rPr lang="de-DE" altLang="de-DE" dirty="0" smtClean="0"/>
              <a:t> Danube River </a:t>
            </a:r>
            <a:r>
              <a:rPr lang="de-DE" altLang="de-DE" dirty="0" err="1" smtClean="0"/>
              <a:t>Basin</a:t>
            </a:r>
            <a:r>
              <a:rPr lang="de-DE" altLang="de-DE" dirty="0" smtClean="0"/>
              <a:t>, Germany </a:t>
            </a:r>
            <a:br>
              <a:rPr lang="de-DE" altLang="de-DE" dirty="0" smtClean="0"/>
            </a:br>
            <a:r>
              <a:rPr lang="de-DE" altLang="de-DE" dirty="0" err="1" smtClean="0"/>
              <a:t>Flood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Revitalization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works</a:t>
            </a:r>
            <a:endParaRPr lang="de-DE" altLang="de-DE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de-DE" altLang="de-DE" sz="2400" dirty="0" smtClean="0"/>
              <a:t>Klaus Arzet</a:t>
            </a:r>
            <a:endParaRPr lang="de-DE" alt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392004" y="1451310"/>
            <a:ext cx="7171603" cy="955006"/>
          </a:xfrm>
          <a:noFill/>
        </p:spPr>
        <p:txBody>
          <a:bodyPr/>
          <a:lstStyle/>
          <a:p>
            <a:r>
              <a:rPr lang="de-DE" altLang="de-DE" dirty="0" smtClean="0"/>
              <a:t>Immediate </a:t>
            </a:r>
            <a:r>
              <a:rPr lang="de-DE" altLang="de-DE" dirty="0" err="1" smtClean="0"/>
              <a:t>measures</a:t>
            </a:r>
            <a:r>
              <a:rPr lang="de-DE" altLang="de-DE" dirty="0" smtClean="0"/>
              <a:t> in 2013 - 2015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03317" y="2406316"/>
            <a:ext cx="11725709" cy="4010264"/>
          </a:xfrm>
          <a:prstGeom prst="rect">
            <a:avLst/>
          </a:prstGeom>
          <a:noFill/>
        </p:spPr>
        <p:txBody>
          <a:bodyPr wrap="none" lIns="82232" tIns="41116" rIns="82232" bIns="41116">
            <a:spAutoFit/>
          </a:bodyPr>
          <a:lstStyle/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Immediate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reconstruction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destroyed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heavily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damaged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dikes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Rehabilitation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flooded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damaged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pumping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stations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Reestablishment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former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degree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protection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by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protection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against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animals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like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beavers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improvement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stability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addition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missing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dike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ways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Approvement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59 km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dikes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with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technical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gaskets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   like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steel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pillings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slurry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walls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interior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sealing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Expenses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2013: 17 Mio. €, 2014: 30 Mio. €; 2015: 11 Mio. €  </a:t>
            </a:r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2950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60217" y="2607845"/>
            <a:ext cx="7800215" cy="1514475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de-DE" altLang="de-DE" sz="2700" b="1" dirty="0" smtClean="0"/>
              <a:t>Major </a:t>
            </a:r>
            <a:r>
              <a:rPr lang="de-DE" altLang="de-DE" sz="2700" b="1" dirty="0" err="1" smtClean="0"/>
              <a:t>Objective</a:t>
            </a:r>
            <a:r>
              <a:rPr lang="de-DE" altLang="de-DE" sz="2700" b="1" dirty="0" smtClean="0"/>
              <a:t>:</a:t>
            </a:r>
            <a:br>
              <a:rPr lang="de-DE" altLang="de-DE" sz="2700" b="1" dirty="0" smtClean="0"/>
            </a:br>
            <a:r>
              <a:rPr lang="de-DE" altLang="de-DE" sz="2700" b="1" dirty="0" err="1" smtClean="0"/>
              <a:t>Protection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against</a:t>
            </a:r>
            <a:r>
              <a:rPr lang="de-DE" altLang="de-DE" sz="2700" b="1" dirty="0" smtClean="0"/>
              <a:t> </a:t>
            </a:r>
            <a:r>
              <a:rPr lang="de-DE" altLang="de-DE" sz="2700" b="1" dirty="0"/>
              <a:t>a 100-year </a:t>
            </a:r>
            <a:r>
              <a:rPr lang="de-DE" altLang="de-DE" sz="2700" b="1" dirty="0" err="1" smtClean="0"/>
              <a:t>flood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along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the</a:t>
            </a:r>
            <a:r>
              <a:rPr lang="de-DE" altLang="de-DE" sz="2700" b="1" dirty="0" smtClean="0"/>
              <a:t> Danube River </a:t>
            </a:r>
            <a:r>
              <a:rPr lang="de-DE" altLang="de-DE" sz="2700" b="1" dirty="0" err="1"/>
              <a:t>between</a:t>
            </a:r>
            <a:r>
              <a:rPr lang="de-DE" altLang="de-DE" sz="2700" b="1" dirty="0"/>
              <a:t> Straubing </a:t>
            </a:r>
            <a:r>
              <a:rPr lang="de-DE" altLang="de-DE" sz="2700" b="1" dirty="0" err="1"/>
              <a:t>and</a:t>
            </a:r>
            <a:r>
              <a:rPr lang="de-DE" altLang="de-DE" sz="2700" b="1" dirty="0"/>
              <a:t> Vilshofen</a:t>
            </a:r>
          </a:p>
        </p:txBody>
      </p:sp>
    </p:spTree>
    <p:extLst>
      <p:ext uri="{BB962C8B-B14F-4D97-AF65-F5344CB8AC3E}">
        <p14:creationId xmlns:p14="http://schemas.microsoft.com/office/powerpoint/2010/main" val="174362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2"/>
          <p:cNvSpPr>
            <a:spLocks noGrp="1"/>
          </p:cNvSpPr>
          <p:nvPr>
            <p:ph type="title" idx="4294967295"/>
          </p:nvPr>
        </p:nvSpPr>
        <p:spPr>
          <a:xfrm>
            <a:off x="471781" y="1771650"/>
            <a:ext cx="7468700" cy="4465662"/>
          </a:xfrm>
        </p:spPr>
        <p:txBody>
          <a:bodyPr/>
          <a:lstStyle/>
          <a:p>
            <a:pPr eaLnBrk="1" hangingPunct="1">
              <a:lnSpc>
                <a:spcPts val="3600"/>
              </a:lnSpc>
            </a:pPr>
            <a:r>
              <a:rPr lang="de-DE" altLang="de-DE" b="1" dirty="0"/>
              <a:t/>
            </a:r>
            <a:br>
              <a:rPr lang="de-DE" altLang="de-DE" b="1" dirty="0"/>
            </a:b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/>
              <a:t/>
            </a:r>
            <a:br>
              <a:rPr lang="de-DE" altLang="de-DE" b="1" dirty="0"/>
            </a:b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/>
              <a:t/>
            </a:r>
            <a:br>
              <a:rPr lang="de-DE" altLang="de-DE" b="1" dirty="0"/>
            </a:br>
            <a:r>
              <a:rPr lang="de-DE" altLang="de-DE" b="1" dirty="0" smtClean="0"/>
              <a:t>(</a:t>
            </a:r>
            <a:r>
              <a:rPr lang="de-DE" altLang="de-DE" dirty="0" err="1" smtClean="0"/>
              <a:t>Developement</a:t>
            </a:r>
            <a:r>
              <a:rPr lang="de-DE" altLang="de-DE" dirty="0" smtClean="0"/>
              <a:t> </a:t>
            </a:r>
            <a:r>
              <a:rPr lang="de-DE" altLang="de-DE" dirty="0" err="1"/>
              <a:t>of</a:t>
            </a:r>
            <a:r>
              <a:rPr lang="de-DE" altLang="de-DE" dirty="0"/>
              <a:t> </a:t>
            </a:r>
            <a:r>
              <a:rPr lang="de-DE" altLang="de-DE" dirty="0" err="1"/>
              <a:t>Danube</a:t>
            </a:r>
            <a:r>
              <a:rPr lang="de-DE" altLang="de-DE" dirty="0"/>
              <a:t> </a:t>
            </a:r>
            <a:r>
              <a:rPr lang="de-DE" altLang="de-DE" dirty="0" err="1" smtClean="0"/>
              <a:t>waterway</a:t>
            </a:r>
            <a:r>
              <a:rPr lang="de-DE" altLang="de-DE" b="1" dirty="0"/>
              <a:t>)</a:t>
            </a:r>
            <a:r>
              <a:rPr lang="de-DE" altLang="de-DE" dirty="0" smtClean="0"/>
              <a:t> 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>+ </a:t>
            </a:r>
            <a:r>
              <a:rPr lang="de-DE" altLang="de-DE" dirty="0"/>
              <a:t/>
            </a:r>
            <a:br>
              <a:rPr lang="de-DE" altLang="de-DE" dirty="0"/>
            </a:b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against</a:t>
            </a:r>
            <a:r>
              <a:rPr lang="de-DE" altLang="de-DE" dirty="0"/>
              <a:t> a 100-year </a:t>
            </a:r>
            <a:r>
              <a:rPr lang="de-DE" altLang="de-DE" dirty="0" err="1" smtClean="0"/>
              <a:t>flood</a:t>
            </a: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/>
              <a:t>+</a:t>
            </a:r>
            <a:br>
              <a:rPr lang="de-DE" altLang="de-DE" dirty="0"/>
            </a:br>
            <a:r>
              <a:rPr lang="de-DE" altLang="de-DE" dirty="0" smtClean="0"/>
              <a:t>Smooth </a:t>
            </a:r>
            <a:r>
              <a:rPr lang="de-DE" altLang="de-DE" dirty="0" err="1" smtClean="0"/>
              <a:t>Developement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River Danube </a:t>
            </a:r>
            <a:r>
              <a:rPr lang="de-DE" altLang="de-DE" dirty="0" err="1" smtClean="0"/>
              <a:t>between</a:t>
            </a:r>
            <a:r>
              <a:rPr lang="de-DE" altLang="de-DE" dirty="0" smtClean="0"/>
              <a:t> Straubing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Vilshofen</a:t>
            </a: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sz="2000" dirty="0" err="1" smtClean="0"/>
              <a:t>founding</a:t>
            </a:r>
            <a:r>
              <a:rPr lang="de-DE" altLang="de-DE" sz="2000" dirty="0" smtClean="0"/>
              <a:t> </a:t>
            </a:r>
            <a:r>
              <a:rPr lang="de-DE" altLang="de-DE" sz="2000" dirty="0" err="1"/>
              <a:t>bodies</a:t>
            </a:r>
            <a:r>
              <a:rPr lang="de-DE" altLang="de-DE" sz="2000" dirty="0"/>
              <a:t>: </a:t>
            </a:r>
            <a:br>
              <a:rPr lang="de-DE" altLang="de-DE" sz="2000" dirty="0"/>
            </a:br>
            <a:r>
              <a:rPr lang="de-DE" altLang="de-DE" sz="2000" dirty="0"/>
              <a:t>Federal </a:t>
            </a:r>
            <a:r>
              <a:rPr lang="de-DE" altLang="de-DE" sz="2000" dirty="0" err="1"/>
              <a:t>Republic</a:t>
            </a:r>
            <a:r>
              <a:rPr lang="de-DE" altLang="de-DE" sz="2000" dirty="0"/>
              <a:t>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Germany </a:t>
            </a:r>
            <a:r>
              <a:rPr lang="de-DE" altLang="de-DE" sz="2000" dirty="0" err="1"/>
              <a:t>and</a:t>
            </a:r>
            <a:r>
              <a:rPr lang="de-DE" altLang="de-DE" sz="2000" dirty="0"/>
              <a:t> Federal State </a:t>
            </a:r>
            <a:r>
              <a:rPr lang="de-DE" altLang="de-DE" sz="2000" dirty="0" err="1"/>
              <a:t>of</a:t>
            </a:r>
            <a:r>
              <a:rPr lang="de-DE" altLang="de-DE" sz="2000" dirty="0"/>
              <a:t> Bavaria</a:t>
            </a:r>
            <a:r>
              <a:rPr lang="de-DE" altLang="de-DE" sz="2000" dirty="0" smtClean="0"/>
              <a:t>  </a:t>
            </a:r>
            <a:br>
              <a:rPr lang="de-DE" altLang="de-DE" sz="2000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r>
              <a:rPr lang="de-DE" altLang="de-DE" dirty="0" smtClean="0"/>
              <a:t/>
            </a:r>
            <a:br>
              <a:rPr lang="de-DE" altLang="de-DE" dirty="0" smtClean="0"/>
            </a:br>
            <a:endParaRPr lang="de-DE" altLang="de-DE" sz="200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465764" y="980728"/>
            <a:ext cx="7800215" cy="936104"/>
          </a:xfrm>
          <a:prstGeom prst="rect">
            <a:avLst/>
          </a:prstGeom>
        </p:spPr>
        <p:txBody>
          <a:bodyPr/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de-DE" altLang="de-DE" b="1" dirty="0" smtClean="0"/>
              <a:t>Major </a:t>
            </a:r>
            <a:r>
              <a:rPr lang="de-DE" altLang="de-DE" b="1" dirty="0" err="1" smtClean="0"/>
              <a:t>Objective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of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current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project</a:t>
            </a:r>
            <a:endParaRPr lang="de-DE" altLang="de-DE" b="1" dirty="0"/>
          </a:p>
        </p:txBody>
      </p:sp>
    </p:spTree>
    <p:extLst>
      <p:ext uri="{BB962C8B-B14F-4D97-AF65-F5344CB8AC3E}">
        <p14:creationId xmlns:p14="http://schemas.microsoft.com/office/powerpoint/2010/main" val="2438222311"/>
      </p:ext>
    </p:extLst>
  </p:cSld>
  <p:clrMapOvr>
    <a:masterClrMapping/>
  </p:clrMapOvr>
  <p:transition advTm="63984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511233" y="2803358"/>
            <a:ext cx="950873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36868" name="Text Box 6"/>
          <p:cNvSpPr txBox="1">
            <a:spLocks noChangeArrowheads="1"/>
          </p:cNvSpPr>
          <p:nvPr/>
        </p:nvSpPr>
        <p:spPr bwMode="auto">
          <a:xfrm>
            <a:off x="4670086" y="2967289"/>
            <a:ext cx="1119189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6499060" y="6221831"/>
            <a:ext cx="918749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1703257" y="1840832"/>
            <a:ext cx="702408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36871" name="Text Box 9"/>
          <p:cNvSpPr txBox="1">
            <a:spLocks noChangeArrowheads="1"/>
          </p:cNvSpPr>
          <p:nvPr/>
        </p:nvSpPr>
        <p:spPr bwMode="auto">
          <a:xfrm>
            <a:off x="3632454" y="4074194"/>
            <a:ext cx="822633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3687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03848" y="1705138"/>
            <a:ext cx="3877455" cy="727911"/>
          </a:xfrm>
        </p:spPr>
        <p:txBody>
          <a:bodyPr tIns="35994" bIns="35994"/>
          <a:lstStyle/>
          <a:p>
            <a:pPr eaLnBrk="1" hangingPunct="1"/>
            <a:r>
              <a:rPr lang="de-DE" altLang="de-DE" sz="1600" b="1" dirty="0" err="1"/>
              <a:t>Flood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plain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HW</a:t>
            </a:r>
            <a:r>
              <a:rPr lang="de-DE" altLang="de-DE" sz="1600" b="1" baseline="-25000" dirty="0"/>
              <a:t>100</a:t>
            </a:r>
            <a:r>
              <a:rPr lang="de-DE" altLang="de-DE" sz="900" dirty="0"/>
              <a:t> </a:t>
            </a:r>
            <a:br>
              <a:rPr lang="de-DE" altLang="de-DE" sz="900" dirty="0"/>
            </a:br>
            <a:r>
              <a:rPr lang="de-DE" altLang="de-DE" sz="900" dirty="0"/>
              <a:t>(</a:t>
            </a:r>
            <a:r>
              <a:rPr lang="de-DE" altLang="de-DE" sz="900" dirty="0" smtClean="0"/>
              <a:t>Stand: </a:t>
            </a:r>
            <a:r>
              <a:rPr lang="de-DE" altLang="de-DE" sz="900" dirty="0"/>
              <a:t>ROV)</a:t>
            </a:r>
          </a:p>
        </p:txBody>
      </p:sp>
      <p:sp>
        <p:nvSpPr>
          <p:cNvPr id="9" name="Rectangle 1026"/>
          <p:cNvSpPr txBox="1">
            <a:spLocks noChangeArrowheads="1"/>
          </p:cNvSpPr>
          <p:nvPr/>
        </p:nvSpPr>
        <p:spPr bwMode="auto">
          <a:xfrm>
            <a:off x="595305" y="1075323"/>
            <a:ext cx="8101408" cy="7655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35997" rIns="0" bIns="35997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pPr eaLnBrk="1" hangingPunct="1"/>
            <a:r>
              <a:rPr lang="de-DE" altLang="de-DE" dirty="0" smtClean="0"/>
              <a:t>Targets </a:t>
            </a:r>
            <a:r>
              <a:rPr lang="de-DE" altLang="de-DE" dirty="0" err="1" smtClean="0"/>
              <a:t>for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flood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protection</a:t>
            </a:r>
            <a:endParaRPr lang="de-DE" altLang="de-DE" dirty="0"/>
          </a:p>
        </p:txBody>
      </p:sp>
      <p:sp>
        <p:nvSpPr>
          <p:cNvPr id="2" name="Rechteck 1"/>
          <p:cNvSpPr/>
          <p:nvPr/>
        </p:nvSpPr>
        <p:spPr>
          <a:xfrm>
            <a:off x="119665" y="4291515"/>
            <a:ext cx="4164303" cy="30038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de-DE" altLang="de-DE" dirty="0" err="1">
                <a:solidFill>
                  <a:schemeClr val="tx1"/>
                </a:solidFill>
              </a:rPr>
              <a:t>Protection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against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endParaRPr lang="de-DE" altLang="de-DE" dirty="0" smtClean="0">
              <a:solidFill>
                <a:schemeClr val="tx1"/>
              </a:solidFill>
            </a:endParaRPr>
          </a:p>
          <a:p>
            <a:pPr algn="l"/>
            <a:r>
              <a:rPr lang="de-DE" altLang="de-DE" dirty="0" smtClean="0">
                <a:solidFill>
                  <a:schemeClr val="tx1"/>
                </a:solidFill>
              </a:rPr>
              <a:t>100-year </a:t>
            </a:r>
            <a:r>
              <a:rPr lang="de-DE" altLang="de-DE" dirty="0" err="1">
                <a:solidFill>
                  <a:schemeClr val="tx1"/>
                </a:solidFill>
              </a:rPr>
              <a:t>flood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for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existing</a:t>
            </a:r>
            <a:endParaRPr lang="de-DE" altLang="de-DE" dirty="0">
              <a:solidFill>
                <a:schemeClr val="tx1"/>
              </a:solidFill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dirty="0" err="1" smtClean="0">
                <a:solidFill>
                  <a:schemeClr val="tx1"/>
                </a:solidFill>
              </a:rPr>
              <a:t>settlements</a:t>
            </a:r>
            <a:endParaRPr kumimoji="1" lang="de-DE" altLang="de-DE" dirty="0">
              <a:solidFill>
                <a:schemeClr val="tx1"/>
              </a:solidFill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dirty="0" err="1">
                <a:solidFill>
                  <a:schemeClr val="tx1"/>
                </a:solidFill>
              </a:rPr>
              <a:t>industrial</a:t>
            </a:r>
            <a:r>
              <a:rPr kumimoji="1" lang="de-DE" altLang="de-DE" dirty="0">
                <a:solidFill>
                  <a:schemeClr val="tx1"/>
                </a:solidFill>
              </a:rPr>
              <a:t> </a:t>
            </a:r>
            <a:r>
              <a:rPr kumimoji="1" lang="de-DE" altLang="de-DE" dirty="0" err="1">
                <a:solidFill>
                  <a:schemeClr val="tx1"/>
                </a:solidFill>
              </a:rPr>
              <a:t>areas</a:t>
            </a:r>
            <a:endParaRPr kumimoji="1" lang="de-DE" altLang="de-DE" dirty="0">
              <a:solidFill>
                <a:schemeClr val="tx1"/>
              </a:solidFill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dirty="0" err="1">
                <a:solidFill>
                  <a:schemeClr val="tx1"/>
                </a:solidFill>
              </a:rPr>
              <a:t>important</a:t>
            </a:r>
            <a:r>
              <a:rPr kumimoji="1" lang="de-DE" altLang="de-DE" dirty="0">
                <a:solidFill>
                  <a:schemeClr val="tx1"/>
                </a:solidFill>
              </a:rPr>
              <a:t> </a:t>
            </a:r>
            <a:r>
              <a:rPr kumimoji="1" lang="de-DE" altLang="de-DE" dirty="0" err="1">
                <a:solidFill>
                  <a:schemeClr val="tx1"/>
                </a:solidFill>
              </a:rPr>
              <a:t>structural</a:t>
            </a:r>
            <a:r>
              <a:rPr kumimoji="1" lang="de-DE" altLang="de-DE" dirty="0">
                <a:solidFill>
                  <a:schemeClr val="tx1"/>
                </a:solidFill>
              </a:rPr>
              <a:t> </a:t>
            </a:r>
            <a:r>
              <a:rPr kumimoji="1" lang="de-DE" altLang="de-DE" dirty="0" err="1">
                <a:solidFill>
                  <a:schemeClr val="tx1"/>
                </a:solidFill>
              </a:rPr>
              <a:t>facilities</a:t>
            </a:r>
            <a:endParaRPr kumimoji="1" lang="de-DE" altLang="de-DE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  <a:buFontTx/>
              <a:buChar char="-"/>
            </a:pP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352106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645087" y="1294900"/>
            <a:ext cx="8101408" cy="765509"/>
          </a:xfrm>
        </p:spPr>
        <p:txBody>
          <a:bodyPr tIns="35997" bIns="35997"/>
          <a:lstStyle/>
          <a:p>
            <a:pPr eaLnBrk="1" hangingPunct="1"/>
            <a:r>
              <a:rPr lang="de-DE" altLang="de-DE" dirty="0"/>
              <a:t>Targets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/>
              <a:t>protection</a:t>
            </a:r>
            <a:endParaRPr lang="de-DE" altLang="de-DE" dirty="0"/>
          </a:p>
        </p:txBody>
      </p:sp>
      <p:sp>
        <p:nvSpPr>
          <p:cNvPr id="37891" name="Text Box 10"/>
          <p:cNvSpPr txBox="1">
            <a:spLocks noChangeArrowheads="1"/>
          </p:cNvSpPr>
          <p:nvPr/>
        </p:nvSpPr>
        <p:spPr bwMode="auto">
          <a:xfrm>
            <a:off x="1115616" y="2326234"/>
            <a:ext cx="7617249" cy="31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dirty="0" err="1">
                <a:solidFill>
                  <a:schemeClr val="tx1"/>
                </a:solidFill>
              </a:rPr>
              <a:t>Protection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against</a:t>
            </a:r>
            <a:r>
              <a:rPr lang="de-DE" altLang="de-DE" dirty="0">
                <a:solidFill>
                  <a:schemeClr val="tx1"/>
                </a:solidFill>
              </a:rPr>
              <a:t> a 100-year </a:t>
            </a:r>
            <a:r>
              <a:rPr lang="de-DE" altLang="de-DE" dirty="0" err="1">
                <a:solidFill>
                  <a:schemeClr val="tx1"/>
                </a:solidFill>
              </a:rPr>
              <a:t>flood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for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existing</a:t>
            </a:r>
            <a:endParaRPr lang="de-DE" altLang="de-DE" dirty="0">
              <a:solidFill>
                <a:schemeClr val="tx1"/>
              </a:solidFill>
            </a:endParaRPr>
          </a:p>
          <a:p>
            <a:pPr algn="l"/>
            <a:endParaRPr lang="de-DE" altLang="de-DE" dirty="0"/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settlements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industrial</a:t>
            </a:r>
            <a:r>
              <a:rPr kumimoji="1" lang="de-DE" altLang="de-DE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areas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i</a:t>
            </a: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mportant</a:t>
            </a:r>
            <a:r>
              <a:rPr kumimoji="1" lang="de-DE" altLang="de-DE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structural</a:t>
            </a:r>
            <a:r>
              <a:rPr kumimoji="1" lang="de-DE" altLang="de-DE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facilities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endParaRPr lang="de-DE" alt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7297091"/>
      </p:ext>
    </p:extLst>
  </p:cSld>
  <p:clrMapOvr>
    <a:masterClrMapping/>
  </p:clrMapOvr>
  <p:transition advTm="6398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0708" r="15157" b="12209"/>
          <a:stretch>
            <a:fillRect/>
          </a:stretch>
        </p:blipFill>
        <p:spPr bwMode="auto">
          <a:xfrm>
            <a:off x="720737" y="1834896"/>
            <a:ext cx="7200488" cy="454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08614" y="1233237"/>
            <a:ext cx="6174401" cy="51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2pPr>
            <a:lvl3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3pPr>
            <a:lvl4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4pPr>
            <a:lvl5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5pPr>
            <a:lvl6pPr marL="4572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6pPr>
            <a:lvl7pPr marL="9144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7pPr>
            <a:lvl8pPr marL="13716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8pPr>
            <a:lvl9pPr marL="18288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2700" kern="0" dirty="0"/>
              <a:t>Elements </a:t>
            </a:r>
            <a:r>
              <a:rPr lang="de-DE" altLang="de-DE" sz="2700" kern="0" dirty="0" err="1"/>
              <a:t>for</a:t>
            </a:r>
            <a:r>
              <a:rPr lang="de-DE" altLang="de-DE" sz="2700" kern="0" dirty="0"/>
              <a:t> </a:t>
            </a:r>
            <a:r>
              <a:rPr lang="de-DE" altLang="de-DE" sz="2700" kern="0" dirty="0" err="1"/>
              <a:t>flood</a:t>
            </a:r>
            <a:r>
              <a:rPr lang="de-DE" altLang="de-DE" sz="2700" kern="0" dirty="0"/>
              <a:t> </a:t>
            </a:r>
            <a:r>
              <a:rPr lang="de-DE" altLang="de-DE" sz="2700" kern="0" dirty="0" err="1" smtClean="0"/>
              <a:t>protection</a:t>
            </a:r>
            <a:r>
              <a:rPr lang="de-DE" altLang="de-DE" sz="2700" kern="0" dirty="0" smtClean="0"/>
              <a:t> (I)</a:t>
            </a:r>
            <a:endParaRPr lang="de-DE" altLang="de-DE" sz="2700" kern="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84168" y="2060848"/>
            <a:ext cx="1800200" cy="93610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/>
              <a:t>s</a:t>
            </a:r>
            <a:r>
              <a:rPr lang="de-DE" altLang="de-DE" sz="2300" kern="0" dirty="0" err="1" smtClean="0"/>
              <a:t>econd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</a:t>
            </a:r>
            <a:r>
              <a:rPr lang="de-DE" altLang="de-DE" sz="2300" kern="0" dirty="0" smtClean="0"/>
              <a:t> </a:t>
            </a:r>
          </a:p>
          <a:p>
            <a:r>
              <a:rPr lang="de-DE" altLang="de-DE" sz="2300" kern="0" dirty="0" err="1" smtClean="0"/>
              <a:t>line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900272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246773"/>
            <a:ext cx="8640959" cy="511342"/>
          </a:xfrm>
        </p:spPr>
        <p:txBody>
          <a:bodyPr/>
          <a:lstStyle/>
          <a:p>
            <a:r>
              <a:rPr lang="de-DE" altLang="de-DE" dirty="0" err="1" smtClean="0"/>
              <a:t>Example</a:t>
            </a:r>
            <a:r>
              <a:rPr lang="de-DE" altLang="de-DE" dirty="0" smtClean="0"/>
              <a:t> </a:t>
            </a:r>
            <a:r>
              <a:rPr lang="de-DE" altLang="de-DE" dirty="0" err="1"/>
              <a:t>for</a:t>
            </a:r>
            <a:r>
              <a:rPr lang="de-DE" altLang="de-DE" dirty="0"/>
              <a:t> a </a:t>
            </a:r>
            <a:r>
              <a:rPr lang="de-DE" altLang="de-DE" dirty="0" err="1"/>
              <a:t>second</a:t>
            </a:r>
            <a:r>
              <a:rPr lang="de-DE" altLang="de-DE" dirty="0"/>
              <a:t> </a:t>
            </a:r>
            <a:r>
              <a:rPr lang="de-DE" altLang="de-DE" dirty="0" err="1"/>
              <a:t>dike</a:t>
            </a:r>
            <a:r>
              <a:rPr lang="de-DE" altLang="de-DE" dirty="0"/>
              <a:t> </a:t>
            </a:r>
            <a:r>
              <a:rPr lang="de-DE" altLang="de-DE" dirty="0" err="1"/>
              <a:t>line</a:t>
            </a:r>
            <a:r>
              <a:rPr lang="de-DE" altLang="de-DE" dirty="0"/>
              <a:t> – </a:t>
            </a:r>
            <a:r>
              <a:rPr lang="de-DE" altLang="de-DE" dirty="0" smtClean="0"/>
              <a:t>Polder </a:t>
            </a:r>
            <a:r>
              <a:rPr lang="de-DE" altLang="de-DE" dirty="0"/>
              <a:t>Steinkirchen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1" t="23541" r="18698" b="10312"/>
          <a:stretch>
            <a:fillRect/>
          </a:stretch>
        </p:blipFill>
        <p:spPr bwMode="auto">
          <a:xfrm>
            <a:off x="1141624" y="1895831"/>
            <a:ext cx="6862127" cy="477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037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Bavarian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flood</a:t>
            </a:r>
            <a:r>
              <a:rPr lang="de-DE" dirty="0" smtClean="0"/>
              <a:t> </a:t>
            </a:r>
            <a:r>
              <a:rPr lang="de-DE" dirty="0" err="1" smtClean="0"/>
              <a:t>polder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programm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altLang="de-DE" dirty="0" smtClean="0"/>
              <a:t>	 </a:t>
            </a:r>
            <a:endParaRPr lang="de-DE" alt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altLang="de-DE" smtClean="0"/>
              <a:t>Folie: </a:t>
            </a:r>
            <a:fld id="{79E65780-553C-4A16-99F0-7C2F296C8C2B}" type="slidenum">
              <a:rPr lang="de-DE" altLang="de-DE" smtClean="0"/>
              <a:pPr/>
              <a:t>17</a:t>
            </a:fld>
            <a:endParaRPr lang="de-DE" altLang="de-DE" sz="1300"/>
          </a:p>
        </p:txBody>
      </p:sp>
      <p:pic>
        <p:nvPicPr>
          <p:cNvPr id="12" name="Grafik 11"/>
          <p:cNvPicPr/>
          <p:nvPr/>
        </p:nvPicPr>
        <p:blipFill rotWithShape="1">
          <a:blip r:embed="rId2"/>
          <a:srcRect r="1388"/>
          <a:stretch/>
        </p:blipFill>
        <p:spPr>
          <a:xfrm>
            <a:off x="1187624" y="4869160"/>
            <a:ext cx="6958849" cy="1944216"/>
          </a:xfrm>
          <a:prstGeom prst="rect">
            <a:avLst/>
          </a:prstGeom>
        </p:spPr>
      </p:pic>
      <p:sp>
        <p:nvSpPr>
          <p:cNvPr id="9" name="Fußzeilenplatzhalter 3"/>
          <p:cNvSpPr txBox="1">
            <a:spLocks/>
          </p:cNvSpPr>
          <p:nvPr/>
        </p:nvSpPr>
        <p:spPr bwMode="auto">
          <a:xfrm>
            <a:off x="3300413" y="6477000"/>
            <a:ext cx="35004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54" tIns="43627" rIns="87254" bIns="43627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defTabSz="871538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4D4D4D"/>
                </a:solidFill>
                <a:latin typeface="Arial" charset="0"/>
                <a:ea typeface="+mn-ea"/>
                <a:cs typeface="+mn-cs"/>
              </a:defRPr>
            </a:lvl1pPr>
            <a:lvl2pPr marL="4572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2pPr>
            <a:lvl3pPr marL="9144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3pPr>
            <a:lvl4pPr marL="13716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4pPr>
            <a:lvl5pPr marL="18288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altLang="de-DE" smtClean="0"/>
              <a:t>	 </a:t>
            </a:r>
            <a:endParaRPr lang="de-DE" altLang="de-DE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" t="7988"/>
          <a:stretch/>
        </p:blipFill>
        <p:spPr bwMode="auto">
          <a:xfrm>
            <a:off x="3300414" y="1235414"/>
            <a:ext cx="5304034" cy="354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259632" y="6382489"/>
            <a:ext cx="1728192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HQ </a:t>
            </a:r>
            <a:r>
              <a:rPr lang="de-DE" dirty="0" err="1" smtClean="0"/>
              <a:t>frequent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259632" y="5302369"/>
            <a:ext cx="1728192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HQ extreme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3203848" y="4869160"/>
            <a:ext cx="5040560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Effect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flood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</a:t>
            </a:r>
            <a:r>
              <a:rPr lang="de-DE" dirty="0" err="1" smtClean="0"/>
              <a:t>measures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5292080" y="6402814"/>
            <a:ext cx="864096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800" dirty="0" smtClean="0"/>
              <a:t>Natural </a:t>
            </a:r>
          </a:p>
          <a:p>
            <a:pPr algn="ctr"/>
            <a:r>
              <a:rPr lang="de-DE" sz="800" dirty="0" smtClean="0"/>
              <a:t>Retention</a:t>
            </a:r>
            <a:endParaRPr lang="de-DE" sz="800" dirty="0"/>
          </a:p>
        </p:txBody>
      </p:sp>
      <p:sp>
        <p:nvSpPr>
          <p:cNvPr id="21" name="Textfeld 20"/>
          <p:cNvSpPr txBox="1"/>
          <p:nvPr/>
        </p:nvSpPr>
        <p:spPr>
          <a:xfrm>
            <a:off x="5292080" y="5919663"/>
            <a:ext cx="864096" cy="4616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800" dirty="0" err="1"/>
              <a:t>t</a:t>
            </a:r>
            <a:r>
              <a:rPr lang="de-DE" sz="800" dirty="0" err="1" smtClean="0"/>
              <a:t>echnical</a:t>
            </a:r>
            <a:endParaRPr lang="de-DE" sz="800" dirty="0" smtClean="0"/>
          </a:p>
          <a:p>
            <a:pPr algn="ctr"/>
            <a:r>
              <a:rPr lang="de-DE" sz="800" dirty="0" err="1"/>
              <a:t>f</a:t>
            </a:r>
            <a:r>
              <a:rPr lang="de-DE" sz="800" dirty="0" err="1" smtClean="0"/>
              <a:t>lood</a:t>
            </a:r>
            <a:r>
              <a:rPr lang="de-DE" sz="800" dirty="0" smtClean="0"/>
              <a:t> </a:t>
            </a:r>
            <a:r>
              <a:rPr lang="de-DE" sz="800" dirty="0" err="1" smtClean="0"/>
              <a:t>protection</a:t>
            </a:r>
            <a:r>
              <a:rPr lang="de-DE" sz="800" dirty="0" smtClean="0"/>
              <a:t> </a:t>
            </a:r>
            <a:endParaRPr lang="de-DE" sz="1100" dirty="0"/>
          </a:p>
        </p:txBody>
      </p:sp>
      <p:sp>
        <p:nvSpPr>
          <p:cNvPr id="22" name="Textfeld 21"/>
          <p:cNvSpPr txBox="1"/>
          <p:nvPr/>
        </p:nvSpPr>
        <p:spPr>
          <a:xfrm>
            <a:off x="4218779" y="5384249"/>
            <a:ext cx="1289325" cy="276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 smtClean="0"/>
              <a:t>flood</a:t>
            </a:r>
            <a:r>
              <a:rPr lang="de-DE" sz="1200" dirty="0" smtClean="0"/>
              <a:t> </a:t>
            </a:r>
            <a:r>
              <a:rPr lang="de-DE" sz="1200" dirty="0" err="1" smtClean="0"/>
              <a:t>polder</a:t>
            </a:r>
            <a:endParaRPr lang="de-DE" sz="1200" dirty="0"/>
          </a:p>
        </p:txBody>
      </p:sp>
      <p:sp>
        <p:nvSpPr>
          <p:cNvPr id="23" name="Textfeld 22"/>
          <p:cNvSpPr txBox="1"/>
          <p:nvPr/>
        </p:nvSpPr>
        <p:spPr>
          <a:xfrm>
            <a:off x="6024439" y="5333146"/>
            <a:ext cx="99583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 smtClean="0"/>
              <a:t>remaining</a:t>
            </a:r>
            <a:endParaRPr lang="de-DE" sz="1000" dirty="0" smtClean="0"/>
          </a:p>
          <a:p>
            <a:pPr algn="ctr"/>
            <a:r>
              <a:rPr lang="de-DE" sz="1000" dirty="0" smtClean="0"/>
              <a:t> </a:t>
            </a:r>
            <a:r>
              <a:rPr lang="de-DE" sz="1000" dirty="0" err="1" smtClean="0"/>
              <a:t>risk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9517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0708" r="15742" b="12209"/>
          <a:stretch>
            <a:fillRect/>
          </a:stretch>
        </p:blipFill>
        <p:spPr bwMode="auto">
          <a:xfrm>
            <a:off x="889918" y="1786003"/>
            <a:ext cx="6994169" cy="444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614" y="1233237"/>
            <a:ext cx="6174401" cy="511342"/>
          </a:xfrm>
        </p:spPr>
        <p:txBody>
          <a:bodyPr/>
          <a:lstStyle/>
          <a:p>
            <a:r>
              <a:rPr lang="de-DE" altLang="de-DE" dirty="0"/>
              <a:t>Elements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(II)</a:t>
            </a:r>
            <a:endParaRPr lang="de-DE" altLang="de-DE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12160" y="1965039"/>
            <a:ext cx="1800200" cy="5113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 smtClean="0"/>
              <a:t>Relocation</a:t>
            </a:r>
            <a:r>
              <a:rPr lang="de-DE" altLang="de-DE" sz="2300" kern="0" dirty="0" smtClean="0"/>
              <a:t> </a:t>
            </a:r>
          </a:p>
          <a:p>
            <a:r>
              <a:rPr lang="de-DE" altLang="de-DE" sz="2300" kern="0" dirty="0" err="1" smtClean="0"/>
              <a:t>of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696725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1625" r="15742" b="12209"/>
          <a:stretch>
            <a:fillRect/>
          </a:stretch>
        </p:blipFill>
        <p:spPr bwMode="auto">
          <a:xfrm>
            <a:off x="753747" y="1758115"/>
            <a:ext cx="7080823" cy="444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614" y="1233237"/>
            <a:ext cx="6174401" cy="511342"/>
          </a:xfrm>
        </p:spPr>
        <p:txBody>
          <a:bodyPr/>
          <a:lstStyle/>
          <a:p>
            <a:r>
              <a:rPr lang="de-DE" altLang="de-DE" dirty="0"/>
              <a:t>Elements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(III)</a:t>
            </a:r>
            <a:endParaRPr lang="de-DE" altLang="de-DE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87113" y="1916832"/>
            <a:ext cx="2736304" cy="5113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/>
              <a:t>h</a:t>
            </a:r>
            <a:r>
              <a:rPr lang="de-DE" altLang="de-DE" sz="2300" kern="0" dirty="0" err="1" smtClean="0"/>
              <a:t>eightening</a:t>
            </a:r>
            <a:endParaRPr lang="de-DE" altLang="de-DE" sz="2300" kern="0" dirty="0" smtClean="0"/>
          </a:p>
          <a:p>
            <a:r>
              <a:rPr lang="de-DE" altLang="de-DE" sz="2300" kern="0" dirty="0" err="1"/>
              <a:t>o</a:t>
            </a:r>
            <a:r>
              <a:rPr lang="de-DE" altLang="de-DE" sz="2300" kern="0" dirty="0" err="1" smtClean="0"/>
              <a:t>f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existing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dikes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544870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60400" y="2238375"/>
            <a:ext cx="7656016" cy="409098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protection</a:t>
            </a:r>
            <a:r>
              <a:rPr lang="de-DE" sz="2400" dirty="0" smtClean="0"/>
              <a:t> </a:t>
            </a:r>
            <a:r>
              <a:rPr lang="de-DE" sz="2400" dirty="0" err="1" smtClean="0"/>
              <a:t>issues</a:t>
            </a:r>
            <a:r>
              <a:rPr lang="de-DE" sz="2400" dirty="0" smtClean="0"/>
              <a:t> </a:t>
            </a:r>
            <a:r>
              <a:rPr lang="de-DE" sz="2400" dirty="0" err="1" smtClean="0"/>
              <a:t>along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Danube</a:t>
            </a:r>
            <a:r>
              <a:rPr lang="de-DE" sz="2400" dirty="0" smtClean="0"/>
              <a:t> River -General </a:t>
            </a:r>
            <a:r>
              <a:rPr lang="de-DE" sz="2400" dirty="0" err="1" smtClean="0"/>
              <a:t>findings</a:t>
            </a:r>
            <a:r>
              <a:rPr lang="de-DE" sz="2400" dirty="0" smtClean="0"/>
              <a:t> after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event</a:t>
            </a:r>
            <a:r>
              <a:rPr lang="de-DE" sz="2400" dirty="0" smtClean="0"/>
              <a:t> June 2013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smtClean="0"/>
              <a:t>Major </a:t>
            </a:r>
            <a:r>
              <a:rPr lang="de-DE" sz="2400" dirty="0" err="1" smtClean="0"/>
              <a:t>elements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protection</a:t>
            </a:r>
            <a:r>
              <a:rPr lang="de-DE" sz="2400" dirty="0" smtClean="0"/>
              <a:t> </a:t>
            </a:r>
            <a:r>
              <a:rPr lang="de-DE" sz="2400" dirty="0" err="1" smtClean="0"/>
              <a:t>measures</a:t>
            </a:r>
            <a:endParaRPr lang="de-DE" sz="2400" dirty="0" smtClean="0"/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smtClean="0">
                <a:solidFill>
                  <a:srgbClr val="000000"/>
                </a:solidFill>
              </a:rPr>
              <a:t>„Option A +“ : Smooth </a:t>
            </a:r>
            <a:r>
              <a:rPr lang="de-DE" sz="2400" dirty="0" err="1" smtClean="0">
                <a:solidFill>
                  <a:srgbClr val="000000"/>
                </a:solidFill>
              </a:rPr>
              <a:t>development</a:t>
            </a:r>
            <a:r>
              <a:rPr lang="de-DE" sz="2400" dirty="0" smtClean="0">
                <a:solidFill>
                  <a:srgbClr val="000000"/>
                </a:solidFill>
              </a:rPr>
              <a:t>, </a:t>
            </a:r>
            <a:r>
              <a:rPr lang="de-DE" sz="2400" dirty="0" err="1" smtClean="0">
                <a:solidFill>
                  <a:srgbClr val="000000"/>
                </a:solidFill>
              </a:rPr>
              <a:t>enhancing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hydromorphological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active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structures</a:t>
            </a:r>
            <a:endParaRPr lang="de-DE" dirty="0" smtClean="0"/>
          </a:p>
          <a:p>
            <a:pPr>
              <a:lnSpc>
                <a:spcPct val="150000"/>
              </a:lnSpc>
            </a:pPr>
            <a:endParaRPr lang="de-DE" dirty="0" smtClean="0"/>
          </a:p>
          <a:p>
            <a:pPr>
              <a:lnSpc>
                <a:spcPct val="150000"/>
              </a:lnSpc>
            </a:pPr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46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628800"/>
            <a:ext cx="6862126" cy="5119437"/>
          </a:xfrm>
        </p:spPr>
      </p:pic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4239543" y="1916832"/>
            <a:ext cx="3448117" cy="3627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84960" tIns="42480" rIns="84960" bIns="42480">
            <a:spAutoFit/>
          </a:bodyPr>
          <a:lstStyle>
            <a:lvl1pPr defTabSz="942975"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 defTabSz="942975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800" b="1" dirty="0" err="1" smtClean="0">
                <a:latin typeface="+mn-lt"/>
              </a:rPr>
              <a:t>Expenses</a:t>
            </a:r>
            <a:r>
              <a:rPr lang="de-DE" altLang="de-DE" sz="1800" b="1" dirty="0" smtClean="0">
                <a:latin typeface="+mn-lt"/>
              </a:rPr>
              <a:t> so </a:t>
            </a:r>
            <a:r>
              <a:rPr lang="de-DE" altLang="de-DE" sz="1800" b="1" dirty="0" err="1" smtClean="0">
                <a:latin typeface="+mn-lt"/>
              </a:rPr>
              <a:t>far</a:t>
            </a:r>
            <a:r>
              <a:rPr lang="de-DE" altLang="de-DE" sz="1800" b="1" dirty="0" smtClean="0">
                <a:latin typeface="+mn-lt"/>
              </a:rPr>
              <a:t>:  ~ 200 </a:t>
            </a:r>
            <a:r>
              <a:rPr lang="de-DE" altLang="de-DE" sz="1800" b="1" dirty="0">
                <a:latin typeface="+mn-lt"/>
              </a:rPr>
              <a:t>Mio. €</a:t>
            </a:r>
          </a:p>
        </p:txBody>
      </p:sp>
      <p:sp>
        <p:nvSpPr>
          <p:cNvPr id="47108" name="Titel 1"/>
          <p:cNvSpPr>
            <a:spLocks noGrp="1"/>
          </p:cNvSpPr>
          <p:nvPr>
            <p:ph type="title" idx="4294967295"/>
          </p:nvPr>
        </p:nvSpPr>
        <p:spPr>
          <a:xfrm>
            <a:off x="1115616" y="1196752"/>
            <a:ext cx="6631050" cy="383507"/>
          </a:xfrm>
        </p:spPr>
        <p:txBody>
          <a:bodyPr tIns="35994" bIns="35994"/>
          <a:lstStyle/>
          <a:p>
            <a:pPr eaLnBrk="1" hangingPunct="1"/>
            <a:r>
              <a:rPr lang="de-DE" altLang="de-DE" dirty="0" err="1"/>
              <a:t>Already</a:t>
            </a:r>
            <a:r>
              <a:rPr lang="de-DE" altLang="de-DE" dirty="0"/>
              <a:t> </a:t>
            </a:r>
            <a:r>
              <a:rPr lang="de-DE" altLang="de-DE" dirty="0" err="1"/>
              <a:t>realised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measures</a:t>
            </a:r>
            <a:endParaRPr lang="de-DE" altLang="de-DE" dirty="0"/>
          </a:p>
        </p:txBody>
      </p:sp>
      <p:sp>
        <p:nvSpPr>
          <p:cNvPr id="5" name="Inhaltsplatzhalter 4"/>
          <p:cNvSpPr txBox="1">
            <a:spLocks/>
          </p:cNvSpPr>
          <p:nvPr/>
        </p:nvSpPr>
        <p:spPr>
          <a:xfrm>
            <a:off x="1187624" y="5661248"/>
            <a:ext cx="4991720" cy="1046609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342900" indent="-342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 kumimoji="1" sz="2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71525" indent="-257175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"/>
              <a:tabLst>
                <a:tab pos="1112838" algn="l"/>
                <a:tab pos="1198563" algn="l"/>
              </a:tabLst>
              <a:defRPr kumimoji="1">
                <a:solidFill>
                  <a:schemeClr val="tx1"/>
                </a:solidFill>
                <a:latin typeface="+mn-lt"/>
              </a:defRPr>
            </a:lvl2pPr>
            <a:lvl3pPr marL="1112838" indent="-169863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SzPct val="80000"/>
              <a:buChar char="•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3pPr>
            <a:lvl4pPr marL="1455738" indent="-17145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 "/>
              <a:tabLst>
                <a:tab pos="1112838" algn="l"/>
                <a:tab pos="1198563" algn="l"/>
              </a:tabLst>
              <a:defRPr kumimoji="1" sz="1300">
                <a:solidFill>
                  <a:schemeClr val="tx1"/>
                </a:solidFill>
                <a:latin typeface="+mn-lt"/>
              </a:defRPr>
            </a:lvl4pPr>
            <a:lvl5pPr marL="2576513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5pPr>
            <a:lvl6pPr marL="3033713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6pPr>
            <a:lvl7pPr marL="3490913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7pPr>
            <a:lvl8pPr marL="3948113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8pPr>
            <a:lvl9pPr marL="4405313" indent="-215900" algn="l" defTabSz="871538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tabLst>
                <a:tab pos="1112838" algn="l"/>
                <a:tab pos="1198563" algn="l"/>
              </a:tabLst>
              <a:defRPr kumimoji="1" sz="14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de-DE" altLang="de-DE" dirty="0" err="1" smtClean="0"/>
              <a:t>Finalisation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planned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until</a:t>
            </a:r>
            <a:r>
              <a:rPr lang="de-DE" altLang="de-DE" dirty="0" smtClean="0"/>
              <a:t> 2024</a:t>
            </a:r>
          </a:p>
          <a:p>
            <a:r>
              <a:rPr lang="de-DE" altLang="de-DE" dirty="0" smtClean="0"/>
              <a:t>Total </a:t>
            </a:r>
            <a:r>
              <a:rPr lang="de-DE" altLang="de-DE" dirty="0" err="1" smtClean="0"/>
              <a:t>investment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costs</a:t>
            </a:r>
            <a:r>
              <a:rPr lang="de-DE" altLang="de-DE" dirty="0" smtClean="0"/>
              <a:t> : 660 Mio. €</a:t>
            </a:r>
          </a:p>
        </p:txBody>
      </p:sp>
    </p:spTree>
    <p:extLst>
      <p:ext uri="{BB962C8B-B14F-4D97-AF65-F5344CB8AC3E}">
        <p14:creationId xmlns:p14="http://schemas.microsoft.com/office/powerpoint/2010/main" val="28583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Realisation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project</a:t>
            </a:r>
            <a:endParaRPr lang="de-DE" altLang="de-DE" dirty="0" smtClean="0"/>
          </a:p>
        </p:txBody>
      </p:sp>
      <p:sp>
        <p:nvSpPr>
          <p:cNvPr id="48131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smtClean="0"/>
              <a:t>Realisation </a:t>
            </a:r>
            <a:r>
              <a:rPr lang="de-DE" altLang="de-DE" dirty="0" err="1" smtClean="0"/>
              <a:t>until</a:t>
            </a:r>
            <a:r>
              <a:rPr lang="de-DE" altLang="de-DE" dirty="0" smtClean="0"/>
              <a:t> 2024</a:t>
            </a:r>
          </a:p>
          <a:p>
            <a:r>
              <a:rPr lang="de-DE" altLang="de-DE" dirty="0" smtClean="0"/>
              <a:t>Total </a:t>
            </a:r>
            <a:r>
              <a:rPr lang="de-DE" altLang="de-DE" dirty="0" err="1" smtClean="0"/>
              <a:t>investment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costs</a:t>
            </a:r>
            <a:r>
              <a:rPr lang="de-DE" altLang="de-DE" dirty="0" smtClean="0"/>
              <a:t> : 660 Mio. €</a:t>
            </a:r>
          </a:p>
        </p:txBody>
      </p:sp>
      <p:sp>
        <p:nvSpPr>
          <p:cNvPr id="48132" name="Fußzeilenplatzhalt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1334322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57" y="1211038"/>
            <a:ext cx="7712273" cy="546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1310410" y="1196752"/>
            <a:ext cx="46009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smtClean="0">
                <a:solidFill>
                  <a:schemeClr val="tx1"/>
                </a:solidFill>
              </a:rPr>
              <a:t>Danube </a:t>
            </a:r>
            <a:r>
              <a:rPr lang="de-DE" sz="2400" dirty="0" err="1" smtClean="0">
                <a:solidFill>
                  <a:schemeClr val="tx1"/>
                </a:solidFill>
              </a:rPr>
              <a:t>river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and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tributaries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as</a:t>
            </a:r>
            <a:endParaRPr lang="de-DE" sz="2400" dirty="0" smtClean="0">
              <a:solidFill>
                <a:schemeClr val="tx1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err="1" smtClean="0">
                <a:solidFill>
                  <a:schemeClr val="tx1"/>
                </a:solidFill>
              </a:rPr>
              <a:t>major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corridors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for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fish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migration</a:t>
            </a:r>
            <a:endParaRPr lang="de-DE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59" y="404664"/>
            <a:ext cx="8611938" cy="59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408259" y="4765536"/>
            <a:ext cx="55313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400" dirty="0" err="1" smtClean="0">
                <a:solidFill>
                  <a:srgbClr val="000000"/>
                </a:solidFill>
              </a:rPr>
              <a:t>Potamodrome</a:t>
            </a:r>
            <a:r>
              <a:rPr lang="de-DE" sz="1400" dirty="0" smtClean="0">
                <a:solidFill>
                  <a:srgbClr val="000000"/>
                </a:solidFill>
              </a:rPr>
              <a:t>  </a:t>
            </a:r>
            <a:r>
              <a:rPr lang="de-DE" sz="1400" dirty="0" err="1" smtClean="0">
                <a:solidFill>
                  <a:srgbClr val="000000"/>
                </a:solidFill>
              </a:rPr>
              <a:t>Species</a:t>
            </a:r>
            <a:r>
              <a:rPr lang="de-DE" sz="1400" dirty="0" smtClean="0">
                <a:solidFill>
                  <a:srgbClr val="000000"/>
                </a:solidFill>
              </a:rPr>
              <a:t>: </a:t>
            </a:r>
            <a:r>
              <a:rPr lang="de-DE" sz="1400" dirty="0" err="1" smtClean="0">
                <a:solidFill>
                  <a:srgbClr val="000000"/>
                </a:solidFill>
              </a:rPr>
              <a:t>short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migration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distances</a:t>
            </a:r>
            <a:r>
              <a:rPr lang="de-DE" sz="1400" dirty="0" smtClean="0">
                <a:solidFill>
                  <a:srgbClr val="000000"/>
                </a:solidFill>
              </a:rPr>
              <a:t> (</a:t>
            </a:r>
            <a:r>
              <a:rPr lang="de-DE" sz="1400" dirty="0" err="1" smtClean="0">
                <a:solidFill>
                  <a:srgbClr val="000000"/>
                </a:solidFill>
              </a:rPr>
              <a:t>rivers</a:t>
            </a:r>
            <a:r>
              <a:rPr lang="de-DE" sz="1400" dirty="0" smtClean="0">
                <a:solidFill>
                  <a:srgbClr val="000000"/>
                </a:solidFill>
              </a:rPr>
              <a:t>) 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400" dirty="0" err="1" smtClean="0">
                <a:solidFill>
                  <a:srgbClr val="000000"/>
                </a:solidFill>
              </a:rPr>
              <a:t>Diadrome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Species</a:t>
            </a:r>
            <a:r>
              <a:rPr lang="de-DE" sz="1400" dirty="0" smtClean="0">
                <a:solidFill>
                  <a:srgbClr val="000000"/>
                </a:solidFill>
              </a:rPr>
              <a:t>: </a:t>
            </a:r>
            <a:r>
              <a:rPr lang="de-DE" sz="1400" dirty="0" err="1" smtClean="0">
                <a:solidFill>
                  <a:srgbClr val="000000"/>
                </a:solidFill>
              </a:rPr>
              <a:t>long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migration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distances</a:t>
            </a:r>
            <a:r>
              <a:rPr lang="de-DE" sz="1400" dirty="0" smtClean="0">
                <a:solidFill>
                  <a:srgbClr val="000000"/>
                </a:solidFill>
              </a:rPr>
              <a:t> (</a:t>
            </a:r>
            <a:r>
              <a:rPr lang="de-DE" sz="1400" dirty="0" err="1" smtClean="0">
                <a:solidFill>
                  <a:srgbClr val="000000"/>
                </a:solidFill>
              </a:rPr>
              <a:t>sea</a:t>
            </a:r>
            <a:r>
              <a:rPr lang="de-DE" sz="1400" dirty="0" smtClean="0">
                <a:solidFill>
                  <a:srgbClr val="000000"/>
                </a:solidFill>
              </a:rPr>
              <a:t>/</a:t>
            </a:r>
            <a:r>
              <a:rPr lang="de-DE" sz="1400" dirty="0" err="1" smtClean="0">
                <a:solidFill>
                  <a:srgbClr val="000000"/>
                </a:solidFill>
              </a:rPr>
              <a:t>rivers</a:t>
            </a:r>
            <a:r>
              <a:rPr lang="de-DE" sz="1400" dirty="0" smtClean="0">
                <a:solidFill>
                  <a:srgbClr val="000000"/>
                </a:solidFill>
              </a:rPr>
              <a:t>)</a:t>
            </a: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 bwMode="auto">
          <a:xfrm>
            <a:off x="504890" y="476672"/>
            <a:ext cx="841867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2400" dirty="0" err="1" smtClean="0">
                <a:solidFill>
                  <a:srgbClr val="000000"/>
                </a:solidFill>
              </a:rPr>
              <a:t>Classification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of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measures</a:t>
            </a:r>
            <a:r>
              <a:rPr lang="de-DE" sz="2400" dirty="0" smtClean="0">
                <a:solidFill>
                  <a:srgbClr val="000000"/>
                </a:solidFill>
              </a:rPr>
              <a:t> relevant </a:t>
            </a:r>
            <a:r>
              <a:rPr lang="de-DE" sz="2400" dirty="0" err="1" smtClean="0">
                <a:solidFill>
                  <a:srgbClr val="000000"/>
                </a:solidFill>
              </a:rPr>
              <a:t>for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fish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migration</a:t>
            </a:r>
            <a:endParaRPr lang="de-DE" sz="2400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2400" dirty="0" err="1" smtClean="0">
                <a:solidFill>
                  <a:srgbClr val="000000"/>
                </a:solidFill>
              </a:rPr>
              <a:t>along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technical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weirs</a:t>
            </a:r>
            <a:r>
              <a:rPr lang="de-DE" sz="2400" dirty="0" smtClean="0">
                <a:solidFill>
                  <a:srgbClr val="000000"/>
                </a:solidFill>
              </a:rPr>
              <a:t> in </a:t>
            </a:r>
            <a:r>
              <a:rPr lang="de-DE" sz="2400" dirty="0" err="1" smtClean="0">
                <a:solidFill>
                  <a:srgbClr val="000000"/>
                </a:solidFill>
              </a:rPr>
              <a:t>federal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shipping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ways</a:t>
            </a:r>
            <a:endParaRPr lang="de-DE" sz="2400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 bwMode="auto">
          <a:xfrm>
            <a:off x="7793579" y="6491288"/>
            <a:ext cx="122661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200" dirty="0" err="1" smtClean="0">
                <a:solidFill>
                  <a:srgbClr val="000000"/>
                </a:solidFill>
              </a:rPr>
              <a:t>source</a:t>
            </a:r>
            <a:r>
              <a:rPr lang="de-DE" sz="1200" dirty="0" smtClean="0">
                <a:solidFill>
                  <a:srgbClr val="000000"/>
                </a:solidFill>
              </a:rPr>
              <a:t>: bfg/LfU</a:t>
            </a:r>
            <a:endParaRPr 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299" y="2780928"/>
            <a:ext cx="1781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97" y="2221950"/>
            <a:ext cx="6929600" cy="3762152"/>
          </a:xfrm>
          <a:prstGeom prst="rect">
            <a:avLst/>
          </a:prstGeom>
          <a:ln>
            <a:solidFill>
              <a:srgbClr val="0070C0"/>
            </a:solidFill>
            <a:headEnd type="arrow"/>
            <a:tailEnd type="arrow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 bwMode="auto">
          <a:xfrm>
            <a:off x="611560" y="1196752"/>
            <a:ext cx="74975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smtClean="0"/>
              <a:t>Implementation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concepts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improvement</a:t>
            </a:r>
            <a:r>
              <a:rPr lang="de-DE" sz="2400" dirty="0" smtClean="0"/>
              <a:t> 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hydromorphological</a:t>
            </a:r>
            <a:r>
              <a:rPr lang="de-DE" sz="2400" dirty="0" smtClean="0"/>
              <a:t> </a:t>
            </a:r>
            <a:r>
              <a:rPr lang="de-DE" sz="2400" dirty="0" err="1" smtClean="0"/>
              <a:t>status</a:t>
            </a:r>
            <a:r>
              <a:rPr lang="de-DE" sz="2400" dirty="0" smtClean="0"/>
              <a:t> </a:t>
            </a:r>
            <a:r>
              <a:rPr lang="de-DE" sz="2400" dirty="0" err="1" smtClean="0"/>
              <a:t>along</a:t>
            </a:r>
            <a:r>
              <a:rPr lang="de-DE" sz="2400" dirty="0" smtClean="0"/>
              <a:t> </a:t>
            </a:r>
            <a:r>
              <a:rPr lang="de-DE" sz="2400" dirty="0" err="1" smtClean="0"/>
              <a:t>federal</a:t>
            </a:r>
            <a:r>
              <a:rPr lang="de-DE" sz="2400" dirty="0" smtClean="0"/>
              <a:t> </a:t>
            </a:r>
            <a:r>
              <a:rPr lang="de-DE" sz="2400" dirty="0" err="1" smtClean="0"/>
              <a:t>shipways</a:t>
            </a:r>
            <a:endParaRPr lang="de-DE" sz="2400" dirty="0">
              <a:solidFill>
                <a:srgbClr val="0070C0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 flipH="1">
            <a:off x="5292080" y="4653136"/>
            <a:ext cx="144016" cy="128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3635375" y="3598970"/>
            <a:ext cx="1152649" cy="504056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4788024" y="4103026"/>
            <a:ext cx="576064" cy="640085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>
            <a:off x="5364088" y="4717157"/>
            <a:ext cx="720080" cy="224011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084168" y="4941168"/>
            <a:ext cx="719857" cy="28803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2123728" y="3140968"/>
            <a:ext cx="1511647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V="1">
            <a:off x="1763688" y="3140968"/>
            <a:ext cx="360040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V="1">
            <a:off x="7344094" y="5219296"/>
            <a:ext cx="864691" cy="9522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Textfeld 28677"/>
          <p:cNvSpPr txBox="1"/>
          <p:nvPr/>
        </p:nvSpPr>
        <p:spPr bwMode="auto">
          <a:xfrm>
            <a:off x="7258106" y="4756502"/>
            <a:ext cx="1659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FWK ohne UK</a:t>
            </a: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28680" name="Textfeld 28679"/>
          <p:cNvSpPr txBox="1"/>
          <p:nvPr/>
        </p:nvSpPr>
        <p:spPr bwMode="auto">
          <a:xfrm>
            <a:off x="7258106" y="5460832"/>
            <a:ext cx="14542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FWK mit UK</a:t>
            </a:r>
            <a:endParaRPr lang="de-DE" sz="1800" dirty="0">
              <a:solidFill>
                <a:srgbClr val="000000"/>
              </a:solidFill>
            </a:endParaRPr>
          </a:p>
        </p:txBody>
      </p:sp>
      <p:cxnSp>
        <p:nvCxnSpPr>
          <p:cNvPr id="43" name="Gerade Verbindung mit Pfeil 42"/>
          <p:cNvCxnSpPr/>
          <p:nvPr/>
        </p:nvCxnSpPr>
        <p:spPr>
          <a:xfrm flipV="1">
            <a:off x="7379197" y="5888782"/>
            <a:ext cx="864691" cy="952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82" name="Gerade Verbindung mit Pfeil 28681"/>
          <p:cNvCxnSpPr/>
          <p:nvPr/>
        </p:nvCxnSpPr>
        <p:spPr>
          <a:xfrm>
            <a:off x="611560" y="3123100"/>
            <a:ext cx="1152128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3" name="Geschweifte Klammer rechts 28682"/>
          <p:cNvSpPr/>
          <p:nvPr/>
        </p:nvSpPr>
        <p:spPr>
          <a:xfrm>
            <a:off x="3851920" y="3140968"/>
            <a:ext cx="1728192" cy="12821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685" name="Fensterinhalt horizontal verschieben 28684"/>
          <p:cNvSpPr/>
          <p:nvPr/>
        </p:nvSpPr>
        <p:spPr>
          <a:xfrm rot="2004395">
            <a:off x="3694530" y="2773890"/>
            <a:ext cx="2593839" cy="134403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</a:rPr>
              <a:t>Danube </a:t>
            </a:r>
            <a:r>
              <a:rPr lang="de-DE" sz="1400" dirty="0" err="1" smtClean="0">
                <a:solidFill>
                  <a:schemeClr val="tx1"/>
                </a:solidFill>
              </a:rPr>
              <a:t>consruction</a:t>
            </a:r>
            <a:r>
              <a:rPr lang="de-DE" sz="1400" dirty="0" smtClean="0">
                <a:solidFill>
                  <a:schemeClr val="tx1"/>
                </a:solidFill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</a:rPr>
              <a:t>works</a:t>
            </a:r>
            <a:r>
              <a:rPr lang="de-DE" sz="1400" dirty="0" smtClean="0">
                <a:solidFill>
                  <a:schemeClr val="tx1"/>
                </a:solidFill>
              </a:rPr>
              <a:t>/</a:t>
            </a:r>
          </a:p>
          <a:p>
            <a:pPr algn="ctr"/>
            <a:r>
              <a:rPr lang="de-DE" sz="1400" dirty="0" err="1" smtClean="0">
                <a:solidFill>
                  <a:schemeClr val="tx1"/>
                </a:solidFill>
              </a:rPr>
              <a:t>flood</a:t>
            </a:r>
            <a:r>
              <a:rPr lang="de-DE" sz="1400" dirty="0" smtClean="0">
                <a:solidFill>
                  <a:schemeClr val="tx1"/>
                </a:solidFill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</a:rPr>
              <a:t>protection</a:t>
            </a:r>
            <a:endParaRPr lang="de-DE" sz="1400" dirty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„Option A +“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 bwMode="auto">
          <a:xfrm>
            <a:off x="179512" y="1124744"/>
            <a:ext cx="66997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000" dirty="0" smtClean="0">
                <a:solidFill>
                  <a:srgbClr val="0070C0"/>
                </a:solidFill>
              </a:rPr>
              <a:t>„Option A +“ </a:t>
            </a:r>
            <a:r>
              <a:rPr lang="de-DE" sz="2000" dirty="0" smtClean="0"/>
              <a:t>:</a:t>
            </a:r>
            <a:r>
              <a:rPr lang="de-DE" sz="2000" dirty="0" smtClean="0">
                <a:solidFill>
                  <a:srgbClr val="00B0F0"/>
                </a:solidFill>
              </a:rPr>
              <a:t> </a:t>
            </a:r>
            <a:r>
              <a:rPr lang="de-DE" sz="2000" dirty="0" smtClean="0">
                <a:solidFill>
                  <a:srgbClr val="000000"/>
                </a:solidFill>
              </a:rPr>
              <a:t>Danube </a:t>
            </a:r>
            <a:r>
              <a:rPr lang="de-DE" sz="2000" dirty="0" err="1" smtClean="0">
                <a:solidFill>
                  <a:srgbClr val="000000"/>
                </a:solidFill>
              </a:rPr>
              <a:t>ecological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river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construction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works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endParaRPr lang="de-DE" sz="2000" dirty="0">
              <a:solidFill>
                <a:srgbClr val="000000"/>
              </a:solidFill>
            </a:endParaRPr>
          </a:p>
        </p:txBody>
      </p:sp>
      <p:grpSp>
        <p:nvGrpSpPr>
          <p:cNvPr id="10" name="Gruppieren 18"/>
          <p:cNvGrpSpPr>
            <a:grpSpLocks/>
          </p:cNvGrpSpPr>
          <p:nvPr/>
        </p:nvGrpSpPr>
        <p:grpSpPr bwMode="auto">
          <a:xfrm>
            <a:off x="326950" y="1690199"/>
            <a:ext cx="5000195" cy="2590821"/>
            <a:chOff x="1079612" y="1196752"/>
            <a:chExt cx="7752379" cy="5184775"/>
          </a:xfrm>
        </p:grpSpPr>
        <p:sp>
          <p:nvSpPr>
            <p:cNvPr id="11" name="Freihandform 17"/>
            <p:cNvSpPr>
              <a:spLocks/>
            </p:cNvSpPr>
            <p:nvPr/>
          </p:nvSpPr>
          <p:spPr bwMode="auto">
            <a:xfrm>
              <a:off x="3981504" y="2060848"/>
              <a:ext cx="108479" cy="441325"/>
            </a:xfrm>
            <a:custGeom>
              <a:avLst/>
              <a:gdLst>
                <a:gd name="T0" fmla="*/ 48154 w 108479"/>
                <a:gd name="T1" fmla="*/ 0 h 441325"/>
                <a:gd name="T2" fmla="*/ 6879 w 108479"/>
                <a:gd name="T3" fmla="*/ 31750 h 441325"/>
                <a:gd name="T4" fmla="*/ 6879 w 108479"/>
                <a:gd name="T5" fmla="*/ 57150 h 441325"/>
                <a:gd name="T6" fmla="*/ 13229 w 108479"/>
                <a:gd name="T7" fmla="*/ 73025 h 441325"/>
                <a:gd name="T8" fmla="*/ 29104 w 108479"/>
                <a:gd name="T9" fmla="*/ 92075 h 441325"/>
                <a:gd name="T10" fmla="*/ 38629 w 108479"/>
                <a:gd name="T11" fmla="*/ 123825 h 441325"/>
                <a:gd name="T12" fmla="*/ 38629 w 108479"/>
                <a:gd name="T13" fmla="*/ 133350 h 441325"/>
                <a:gd name="T14" fmla="*/ 44979 w 108479"/>
                <a:gd name="T15" fmla="*/ 171450 h 441325"/>
                <a:gd name="T16" fmla="*/ 35454 w 108479"/>
                <a:gd name="T17" fmla="*/ 190500 h 441325"/>
                <a:gd name="T18" fmla="*/ 32279 w 108479"/>
                <a:gd name="T19" fmla="*/ 225425 h 441325"/>
                <a:gd name="T20" fmla="*/ 32279 w 108479"/>
                <a:gd name="T21" fmla="*/ 244475 h 441325"/>
                <a:gd name="T22" fmla="*/ 32279 w 108479"/>
                <a:gd name="T23" fmla="*/ 266700 h 441325"/>
                <a:gd name="T24" fmla="*/ 32279 w 108479"/>
                <a:gd name="T25" fmla="*/ 282575 h 441325"/>
                <a:gd name="T26" fmla="*/ 44979 w 108479"/>
                <a:gd name="T27" fmla="*/ 298450 h 441325"/>
                <a:gd name="T28" fmla="*/ 60854 w 108479"/>
                <a:gd name="T29" fmla="*/ 323850 h 441325"/>
                <a:gd name="T30" fmla="*/ 64029 w 108479"/>
                <a:gd name="T31" fmla="*/ 339725 h 441325"/>
                <a:gd name="T32" fmla="*/ 67204 w 108479"/>
                <a:gd name="T33" fmla="*/ 361950 h 441325"/>
                <a:gd name="T34" fmla="*/ 70379 w 108479"/>
                <a:gd name="T35" fmla="*/ 377825 h 441325"/>
                <a:gd name="T36" fmla="*/ 83079 w 108479"/>
                <a:gd name="T37" fmla="*/ 390525 h 441325"/>
                <a:gd name="T38" fmla="*/ 92604 w 108479"/>
                <a:gd name="T39" fmla="*/ 409575 h 441325"/>
                <a:gd name="T40" fmla="*/ 92604 w 108479"/>
                <a:gd name="T41" fmla="*/ 431800 h 441325"/>
                <a:gd name="T42" fmla="*/ 108479 w 108479"/>
                <a:gd name="T43" fmla="*/ 441325 h 441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479"/>
                <a:gd name="T67" fmla="*/ 0 h 441325"/>
                <a:gd name="T68" fmla="*/ 108479 w 108479"/>
                <a:gd name="T69" fmla="*/ 441325 h 44132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479" h="441325">
                  <a:moveTo>
                    <a:pt x="48154" y="0"/>
                  </a:moveTo>
                  <a:cubicBezTo>
                    <a:pt x="30956" y="11112"/>
                    <a:pt x="13758" y="22225"/>
                    <a:pt x="6879" y="31750"/>
                  </a:cubicBezTo>
                  <a:cubicBezTo>
                    <a:pt x="0" y="41275"/>
                    <a:pt x="5821" y="50271"/>
                    <a:pt x="6879" y="57150"/>
                  </a:cubicBezTo>
                  <a:cubicBezTo>
                    <a:pt x="7937" y="64029"/>
                    <a:pt x="9525" y="67204"/>
                    <a:pt x="13229" y="73025"/>
                  </a:cubicBezTo>
                  <a:cubicBezTo>
                    <a:pt x="16933" y="78846"/>
                    <a:pt x="24871" y="83608"/>
                    <a:pt x="29104" y="92075"/>
                  </a:cubicBezTo>
                  <a:cubicBezTo>
                    <a:pt x="33337" y="100542"/>
                    <a:pt x="37042" y="116946"/>
                    <a:pt x="38629" y="123825"/>
                  </a:cubicBezTo>
                  <a:cubicBezTo>
                    <a:pt x="40216" y="130704"/>
                    <a:pt x="37571" y="125413"/>
                    <a:pt x="38629" y="133350"/>
                  </a:cubicBezTo>
                  <a:cubicBezTo>
                    <a:pt x="39687" y="141287"/>
                    <a:pt x="45508" y="161925"/>
                    <a:pt x="44979" y="171450"/>
                  </a:cubicBezTo>
                  <a:cubicBezTo>
                    <a:pt x="44450" y="180975"/>
                    <a:pt x="37571" y="181504"/>
                    <a:pt x="35454" y="190500"/>
                  </a:cubicBezTo>
                  <a:cubicBezTo>
                    <a:pt x="33337" y="199496"/>
                    <a:pt x="32808" y="216429"/>
                    <a:pt x="32279" y="225425"/>
                  </a:cubicBezTo>
                  <a:cubicBezTo>
                    <a:pt x="31750" y="234421"/>
                    <a:pt x="32279" y="244475"/>
                    <a:pt x="32279" y="244475"/>
                  </a:cubicBezTo>
                  <a:lnTo>
                    <a:pt x="32279" y="266700"/>
                  </a:lnTo>
                  <a:cubicBezTo>
                    <a:pt x="32279" y="273050"/>
                    <a:pt x="30162" y="277283"/>
                    <a:pt x="32279" y="282575"/>
                  </a:cubicBezTo>
                  <a:cubicBezTo>
                    <a:pt x="34396" y="287867"/>
                    <a:pt x="40217" y="291571"/>
                    <a:pt x="44979" y="298450"/>
                  </a:cubicBezTo>
                  <a:cubicBezTo>
                    <a:pt x="49741" y="305329"/>
                    <a:pt x="57679" y="316971"/>
                    <a:pt x="60854" y="323850"/>
                  </a:cubicBezTo>
                  <a:cubicBezTo>
                    <a:pt x="64029" y="330729"/>
                    <a:pt x="62971" y="333375"/>
                    <a:pt x="64029" y="339725"/>
                  </a:cubicBezTo>
                  <a:cubicBezTo>
                    <a:pt x="65087" y="346075"/>
                    <a:pt x="66146" y="355600"/>
                    <a:pt x="67204" y="361950"/>
                  </a:cubicBezTo>
                  <a:cubicBezTo>
                    <a:pt x="68262" y="368300"/>
                    <a:pt x="67733" y="373063"/>
                    <a:pt x="70379" y="377825"/>
                  </a:cubicBezTo>
                  <a:cubicBezTo>
                    <a:pt x="73025" y="382587"/>
                    <a:pt x="79375" y="385233"/>
                    <a:pt x="83079" y="390525"/>
                  </a:cubicBezTo>
                  <a:cubicBezTo>
                    <a:pt x="86783" y="395817"/>
                    <a:pt x="91017" y="402696"/>
                    <a:pt x="92604" y="409575"/>
                  </a:cubicBezTo>
                  <a:cubicBezTo>
                    <a:pt x="94191" y="416454"/>
                    <a:pt x="89958" y="426508"/>
                    <a:pt x="92604" y="431800"/>
                  </a:cubicBezTo>
                  <a:cubicBezTo>
                    <a:pt x="95250" y="437092"/>
                    <a:pt x="101864" y="439208"/>
                    <a:pt x="108479" y="44132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612" y="1196752"/>
              <a:ext cx="7752379" cy="51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ihandform 9"/>
            <p:cNvSpPr>
              <a:spLocks/>
            </p:cNvSpPr>
            <p:nvPr/>
          </p:nvSpPr>
          <p:spPr bwMode="auto">
            <a:xfrm>
              <a:off x="1826208" y="1516199"/>
              <a:ext cx="140229" cy="695325"/>
            </a:xfrm>
            <a:custGeom>
              <a:avLst/>
              <a:gdLst>
                <a:gd name="T0" fmla="*/ 0 w 140229"/>
                <a:gd name="T1" fmla="*/ 695325 h 695325"/>
                <a:gd name="T2" fmla="*/ 22225 w 140229"/>
                <a:gd name="T3" fmla="*/ 631825 h 695325"/>
                <a:gd name="T4" fmla="*/ 22225 w 140229"/>
                <a:gd name="T5" fmla="*/ 606425 h 695325"/>
                <a:gd name="T6" fmla="*/ 22225 w 140229"/>
                <a:gd name="T7" fmla="*/ 587375 h 695325"/>
                <a:gd name="T8" fmla="*/ 25400 w 140229"/>
                <a:gd name="T9" fmla="*/ 565150 h 695325"/>
                <a:gd name="T10" fmla="*/ 38100 w 140229"/>
                <a:gd name="T11" fmla="*/ 555625 h 695325"/>
                <a:gd name="T12" fmla="*/ 50800 w 140229"/>
                <a:gd name="T13" fmla="*/ 539750 h 695325"/>
                <a:gd name="T14" fmla="*/ 50800 w 140229"/>
                <a:gd name="T15" fmla="*/ 520700 h 695325"/>
                <a:gd name="T16" fmla="*/ 50800 w 140229"/>
                <a:gd name="T17" fmla="*/ 501650 h 695325"/>
                <a:gd name="T18" fmla="*/ 57150 w 140229"/>
                <a:gd name="T19" fmla="*/ 479425 h 695325"/>
                <a:gd name="T20" fmla="*/ 66675 w 140229"/>
                <a:gd name="T21" fmla="*/ 454025 h 695325"/>
                <a:gd name="T22" fmla="*/ 63500 w 140229"/>
                <a:gd name="T23" fmla="*/ 438150 h 695325"/>
                <a:gd name="T24" fmla="*/ 57150 w 140229"/>
                <a:gd name="T25" fmla="*/ 415925 h 695325"/>
                <a:gd name="T26" fmla="*/ 57150 w 140229"/>
                <a:gd name="T27" fmla="*/ 400050 h 695325"/>
                <a:gd name="T28" fmla="*/ 57150 w 140229"/>
                <a:gd name="T29" fmla="*/ 361950 h 695325"/>
                <a:gd name="T30" fmla="*/ 60325 w 140229"/>
                <a:gd name="T31" fmla="*/ 349250 h 695325"/>
                <a:gd name="T32" fmla="*/ 69850 w 140229"/>
                <a:gd name="T33" fmla="*/ 333375 h 695325"/>
                <a:gd name="T34" fmla="*/ 73025 w 140229"/>
                <a:gd name="T35" fmla="*/ 320675 h 695325"/>
                <a:gd name="T36" fmla="*/ 79375 w 140229"/>
                <a:gd name="T37" fmla="*/ 301625 h 695325"/>
                <a:gd name="T38" fmla="*/ 85725 w 140229"/>
                <a:gd name="T39" fmla="*/ 276225 h 695325"/>
                <a:gd name="T40" fmla="*/ 95250 w 140229"/>
                <a:gd name="T41" fmla="*/ 260350 h 695325"/>
                <a:gd name="T42" fmla="*/ 95250 w 140229"/>
                <a:gd name="T43" fmla="*/ 231775 h 695325"/>
                <a:gd name="T44" fmla="*/ 95250 w 140229"/>
                <a:gd name="T45" fmla="*/ 212725 h 695325"/>
                <a:gd name="T46" fmla="*/ 95250 w 140229"/>
                <a:gd name="T47" fmla="*/ 190500 h 695325"/>
                <a:gd name="T48" fmla="*/ 104775 w 140229"/>
                <a:gd name="T49" fmla="*/ 174625 h 695325"/>
                <a:gd name="T50" fmla="*/ 133350 w 140229"/>
                <a:gd name="T51" fmla="*/ 161925 h 695325"/>
                <a:gd name="T52" fmla="*/ 136525 w 140229"/>
                <a:gd name="T53" fmla="*/ 133350 h 695325"/>
                <a:gd name="T54" fmla="*/ 136525 w 140229"/>
                <a:gd name="T55" fmla="*/ 120650 h 695325"/>
                <a:gd name="T56" fmla="*/ 139700 w 140229"/>
                <a:gd name="T57" fmla="*/ 98425 h 695325"/>
                <a:gd name="T58" fmla="*/ 139700 w 140229"/>
                <a:gd name="T59" fmla="*/ 85725 h 695325"/>
                <a:gd name="T60" fmla="*/ 136525 w 140229"/>
                <a:gd name="T61" fmla="*/ 73025 h 695325"/>
                <a:gd name="T62" fmla="*/ 133350 w 140229"/>
                <a:gd name="T63" fmla="*/ 38100 h 695325"/>
                <a:gd name="T64" fmla="*/ 133350 w 140229"/>
                <a:gd name="T65" fmla="*/ 22225 h 695325"/>
                <a:gd name="T66" fmla="*/ 133350 w 140229"/>
                <a:gd name="T67" fmla="*/ 6350 h 695325"/>
                <a:gd name="T68" fmla="*/ 139700 w 140229"/>
                <a:gd name="T69" fmla="*/ 0 h 6953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0229"/>
                <a:gd name="T106" fmla="*/ 0 h 695325"/>
                <a:gd name="T107" fmla="*/ 140229 w 140229"/>
                <a:gd name="T108" fmla="*/ 695325 h 6953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0229" h="695325">
                  <a:moveTo>
                    <a:pt x="0" y="695325"/>
                  </a:moveTo>
                  <a:cubicBezTo>
                    <a:pt x="9260" y="670983"/>
                    <a:pt x="18521" y="646642"/>
                    <a:pt x="22225" y="631825"/>
                  </a:cubicBezTo>
                  <a:cubicBezTo>
                    <a:pt x="25929" y="617008"/>
                    <a:pt x="22225" y="606425"/>
                    <a:pt x="22225" y="606425"/>
                  </a:cubicBezTo>
                  <a:cubicBezTo>
                    <a:pt x="22225" y="599017"/>
                    <a:pt x="21696" y="594254"/>
                    <a:pt x="22225" y="587375"/>
                  </a:cubicBezTo>
                  <a:cubicBezTo>
                    <a:pt x="22754" y="580496"/>
                    <a:pt x="22754" y="570442"/>
                    <a:pt x="25400" y="565150"/>
                  </a:cubicBezTo>
                  <a:cubicBezTo>
                    <a:pt x="28046" y="559858"/>
                    <a:pt x="33867" y="559858"/>
                    <a:pt x="38100" y="555625"/>
                  </a:cubicBezTo>
                  <a:cubicBezTo>
                    <a:pt x="42333" y="551392"/>
                    <a:pt x="48683" y="545571"/>
                    <a:pt x="50800" y="539750"/>
                  </a:cubicBezTo>
                  <a:cubicBezTo>
                    <a:pt x="52917" y="533929"/>
                    <a:pt x="50800" y="520700"/>
                    <a:pt x="50800" y="520700"/>
                  </a:cubicBezTo>
                  <a:cubicBezTo>
                    <a:pt x="50800" y="514350"/>
                    <a:pt x="49742" y="508529"/>
                    <a:pt x="50800" y="501650"/>
                  </a:cubicBezTo>
                  <a:cubicBezTo>
                    <a:pt x="51858" y="494771"/>
                    <a:pt x="54504" y="487362"/>
                    <a:pt x="57150" y="479425"/>
                  </a:cubicBezTo>
                  <a:cubicBezTo>
                    <a:pt x="59796" y="471488"/>
                    <a:pt x="65617" y="460904"/>
                    <a:pt x="66675" y="454025"/>
                  </a:cubicBezTo>
                  <a:cubicBezTo>
                    <a:pt x="67733" y="447146"/>
                    <a:pt x="65088" y="444500"/>
                    <a:pt x="63500" y="438150"/>
                  </a:cubicBezTo>
                  <a:cubicBezTo>
                    <a:pt x="61913" y="431800"/>
                    <a:pt x="58208" y="422275"/>
                    <a:pt x="57150" y="415925"/>
                  </a:cubicBezTo>
                  <a:cubicBezTo>
                    <a:pt x="56092" y="409575"/>
                    <a:pt x="57150" y="400050"/>
                    <a:pt x="57150" y="400050"/>
                  </a:cubicBezTo>
                  <a:cubicBezTo>
                    <a:pt x="57150" y="391054"/>
                    <a:pt x="56621" y="370417"/>
                    <a:pt x="57150" y="361950"/>
                  </a:cubicBezTo>
                  <a:cubicBezTo>
                    <a:pt x="57679" y="353483"/>
                    <a:pt x="58208" y="354012"/>
                    <a:pt x="60325" y="349250"/>
                  </a:cubicBezTo>
                  <a:cubicBezTo>
                    <a:pt x="62442" y="344488"/>
                    <a:pt x="67733" y="338137"/>
                    <a:pt x="69850" y="333375"/>
                  </a:cubicBezTo>
                  <a:cubicBezTo>
                    <a:pt x="71967" y="328613"/>
                    <a:pt x="71438" y="325967"/>
                    <a:pt x="73025" y="320675"/>
                  </a:cubicBezTo>
                  <a:cubicBezTo>
                    <a:pt x="74612" y="315383"/>
                    <a:pt x="77258" y="309033"/>
                    <a:pt x="79375" y="301625"/>
                  </a:cubicBezTo>
                  <a:cubicBezTo>
                    <a:pt x="81492" y="294217"/>
                    <a:pt x="83079" y="283104"/>
                    <a:pt x="85725" y="276225"/>
                  </a:cubicBezTo>
                  <a:cubicBezTo>
                    <a:pt x="88371" y="269346"/>
                    <a:pt x="93663" y="267758"/>
                    <a:pt x="95250" y="260350"/>
                  </a:cubicBezTo>
                  <a:cubicBezTo>
                    <a:pt x="96837" y="252942"/>
                    <a:pt x="95250" y="231775"/>
                    <a:pt x="95250" y="231775"/>
                  </a:cubicBezTo>
                  <a:lnTo>
                    <a:pt x="95250" y="212725"/>
                  </a:lnTo>
                  <a:cubicBezTo>
                    <a:pt x="95250" y="205846"/>
                    <a:pt x="93663" y="196850"/>
                    <a:pt x="95250" y="190500"/>
                  </a:cubicBezTo>
                  <a:cubicBezTo>
                    <a:pt x="96838" y="184150"/>
                    <a:pt x="98425" y="179387"/>
                    <a:pt x="104775" y="174625"/>
                  </a:cubicBezTo>
                  <a:cubicBezTo>
                    <a:pt x="111125" y="169863"/>
                    <a:pt x="128058" y="168804"/>
                    <a:pt x="133350" y="161925"/>
                  </a:cubicBezTo>
                  <a:cubicBezTo>
                    <a:pt x="138642" y="155046"/>
                    <a:pt x="135996" y="140229"/>
                    <a:pt x="136525" y="133350"/>
                  </a:cubicBezTo>
                  <a:cubicBezTo>
                    <a:pt x="137054" y="126471"/>
                    <a:pt x="135996" y="126471"/>
                    <a:pt x="136525" y="120650"/>
                  </a:cubicBezTo>
                  <a:cubicBezTo>
                    <a:pt x="137054" y="114829"/>
                    <a:pt x="139171" y="104246"/>
                    <a:pt x="139700" y="98425"/>
                  </a:cubicBezTo>
                  <a:cubicBezTo>
                    <a:pt x="140229" y="92604"/>
                    <a:pt x="140229" y="89958"/>
                    <a:pt x="139700" y="85725"/>
                  </a:cubicBezTo>
                  <a:cubicBezTo>
                    <a:pt x="139171" y="81492"/>
                    <a:pt x="137583" y="80962"/>
                    <a:pt x="136525" y="73025"/>
                  </a:cubicBezTo>
                  <a:cubicBezTo>
                    <a:pt x="135467" y="65088"/>
                    <a:pt x="133879" y="46567"/>
                    <a:pt x="133350" y="38100"/>
                  </a:cubicBezTo>
                  <a:cubicBezTo>
                    <a:pt x="132821" y="29633"/>
                    <a:pt x="133350" y="22225"/>
                    <a:pt x="133350" y="22225"/>
                  </a:cubicBezTo>
                  <a:cubicBezTo>
                    <a:pt x="133350" y="16933"/>
                    <a:pt x="132292" y="10054"/>
                    <a:pt x="133350" y="6350"/>
                  </a:cubicBezTo>
                  <a:cubicBezTo>
                    <a:pt x="134408" y="2646"/>
                    <a:pt x="139700" y="0"/>
                    <a:pt x="139700" y="0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4" name="Freihandform 12"/>
            <p:cNvSpPr>
              <a:spLocks/>
            </p:cNvSpPr>
            <p:nvPr/>
          </p:nvSpPr>
          <p:spPr bwMode="auto">
            <a:xfrm>
              <a:off x="2159732" y="1196752"/>
              <a:ext cx="313267" cy="360040"/>
            </a:xfrm>
            <a:custGeom>
              <a:avLst/>
              <a:gdLst>
                <a:gd name="T0" fmla="*/ 81492 w 313267"/>
                <a:gd name="T1" fmla="*/ 0 h 321204"/>
                <a:gd name="T2" fmla="*/ 24342 w 313267"/>
                <a:gd name="T3" fmla="*/ 56678 h 321204"/>
                <a:gd name="T4" fmla="*/ 8467 w 313267"/>
                <a:gd name="T5" fmla="*/ 75570 h 321204"/>
                <a:gd name="T6" fmla="*/ 2117 w 313267"/>
                <a:gd name="T7" fmla="*/ 176328 h 321204"/>
                <a:gd name="T8" fmla="*/ 2117 w 313267"/>
                <a:gd name="T9" fmla="*/ 245598 h 321204"/>
                <a:gd name="T10" fmla="*/ 2117 w 313267"/>
                <a:gd name="T11" fmla="*/ 302274 h 321204"/>
                <a:gd name="T12" fmla="*/ 14817 w 313267"/>
                <a:gd name="T13" fmla="*/ 365250 h 321204"/>
                <a:gd name="T14" fmla="*/ 37042 w 313267"/>
                <a:gd name="T15" fmla="*/ 377844 h 321204"/>
                <a:gd name="T16" fmla="*/ 68792 w 313267"/>
                <a:gd name="T17" fmla="*/ 396737 h 321204"/>
                <a:gd name="T18" fmla="*/ 116417 w 313267"/>
                <a:gd name="T19" fmla="*/ 390440 h 321204"/>
                <a:gd name="T20" fmla="*/ 135467 w 313267"/>
                <a:gd name="T21" fmla="*/ 415628 h 321204"/>
                <a:gd name="T22" fmla="*/ 164042 w 313267"/>
                <a:gd name="T23" fmla="*/ 453413 h 321204"/>
                <a:gd name="T24" fmla="*/ 183092 w 313267"/>
                <a:gd name="T25" fmla="*/ 459712 h 321204"/>
                <a:gd name="T26" fmla="*/ 205317 w 313267"/>
                <a:gd name="T27" fmla="*/ 528983 h 321204"/>
                <a:gd name="T28" fmla="*/ 218017 w 313267"/>
                <a:gd name="T29" fmla="*/ 566767 h 321204"/>
                <a:gd name="T30" fmla="*/ 233892 w 313267"/>
                <a:gd name="T31" fmla="*/ 604551 h 321204"/>
                <a:gd name="T32" fmla="*/ 246592 w 313267"/>
                <a:gd name="T33" fmla="*/ 636038 h 321204"/>
                <a:gd name="T34" fmla="*/ 265642 w 313267"/>
                <a:gd name="T35" fmla="*/ 598256 h 321204"/>
                <a:gd name="T36" fmla="*/ 284692 w 313267"/>
                <a:gd name="T37" fmla="*/ 573064 h 321204"/>
                <a:gd name="T38" fmla="*/ 291042 w 313267"/>
                <a:gd name="T39" fmla="*/ 535279 h 321204"/>
                <a:gd name="T40" fmla="*/ 297392 w 313267"/>
                <a:gd name="T41" fmla="*/ 503793 h 321204"/>
                <a:gd name="T42" fmla="*/ 300567 w 313267"/>
                <a:gd name="T43" fmla="*/ 459712 h 321204"/>
                <a:gd name="T44" fmla="*/ 313267 w 313267"/>
                <a:gd name="T45" fmla="*/ 434521 h 3212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3267"/>
                <a:gd name="T70" fmla="*/ 0 h 321204"/>
                <a:gd name="T71" fmla="*/ 313267 w 313267"/>
                <a:gd name="T72" fmla="*/ 321204 h 3212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3267" h="321204">
                  <a:moveTo>
                    <a:pt x="81492" y="0"/>
                  </a:moveTo>
                  <a:lnTo>
                    <a:pt x="24342" y="28575"/>
                  </a:lnTo>
                  <a:cubicBezTo>
                    <a:pt x="12171" y="34925"/>
                    <a:pt x="12171" y="28046"/>
                    <a:pt x="8467" y="38100"/>
                  </a:cubicBezTo>
                  <a:cubicBezTo>
                    <a:pt x="4763" y="48154"/>
                    <a:pt x="3175" y="74613"/>
                    <a:pt x="2117" y="88900"/>
                  </a:cubicBezTo>
                  <a:cubicBezTo>
                    <a:pt x="1059" y="103187"/>
                    <a:pt x="2117" y="123825"/>
                    <a:pt x="2117" y="123825"/>
                  </a:cubicBezTo>
                  <a:cubicBezTo>
                    <a:pt x="2117" y="134408"/>
                    <a:pt x="0" y="142346"/>
                    <a:pt x="2117" y="152400"/>
                  </a:cubicBezTo>
                  <a:cubicBezTo>
                    <a:pt x="4234" y="162454"/>
                    <a:pt x="8996" y="177800"/>
                    <a:pt x="14817" y="184150"/>
                  </a:cubicBezTo>
                  <a:cubicBezTo>
                    <a:pt x="20638" y="190500"/>
                    <a:pt x="37042" y="190500"/>
                    <a:pt x="37042" y="190500"/>
                  </a:cubicBezTo>
                  <a:cubicBezTo>
                    <a:pt x="46038" y="193146"/>
                    <a:pt x="55563" y="198967"/>
                    <a:pt x="68792" y="200025"/>
                  </a:cubicBezTo>
                  <a:cubicBezTo>
                    <a:pt x="82021" y="201083"/>
                    <a:pt x="105305" y="195263"/>
                    <a:pt x="116417" y="196850"/>
                  </a:cubicBezTo>
                  <a:cubicBezTo>
                    <a:pt x="127529" y="198437"/>
                    <a:pt x="135467" y="209550"/>
                    <a:pt x="135467" y="209550"/>
                  </a:cubicBezTo>
                  <a:cubicBezTo>
                    <a:pt x="143404" y="214842"/>
                    <a:pt x="156105" y="224896"/>
                    <a:pt x="164042" y="228600"/>
                  </a:cubicBezTo>
                  <a:cubicBezTo>
                    <a:pt x="171979" y="232304"/>
                    <a:pt x="176213" y="225425"/>
                    <a:pt x="183092" y="231775"/>
                  </a:cubicBezTo>
                  <a:cubicBezTo>
                    <a:pt x="189971" y="238125"/>
                    <a:pt x="199496" y="257704"/>
                    <a:pt x="205317" y="266700"/>
                  </a:cubicBezTo>
                  <a:cubicBezTo>
                    <a:pt x="211138" y="275696"/>
                    <a:pt x="213255" y="279400"/>
                    <a:pt x="218017" y="285750"/>
                  </a:cubicBezTo>
                  <a:cubicBezTo>
                    <a:pt x="222779" y="292100"/>
                    <a:pt x="229130" y="298979"/>
                    <a:pt x="233892" y="304800"/>
                  </a:cubicBezTo>
                  <a:cubicBezTo>
                    <a:pt x="238654" y="310621"/>
                    <a:pt x="241300" y="321204"/>
                    <a:pt x="246592" y="320675"/>
                  </a:cubicBezTo>
                  <a:cubicBezTo>
                    <a:pt x="251884" y="320146"/>
                    <a:pt x="259292" y="306917"/>
                    <a:pt x="265642" y="301625"/>
                  </a:cubicBezTo>
                  <a:cubicBezTo>
                    <a:pt x="271992" y="296333"/>
                    <a:pt x="280459" y="294217"/>
                    <a:pt x="284692" y="288925"/>
                  </a:cubicBezTo>
                  <a:cubicBezTo>
                    <a:pt x="288925" y="283633"/>
                    <a:pt x="288925" y="275696"/>
                    <a:pt x="291042" y="269875"/>
                  </a:cubicBezTo>
                  <a:cubicBezTo>
                    <a:pt x="293159" y="264054"/>
                    <a:pt x="295805" y="260350"/>
                    <a:pt x="297392" y="254000"/>
                  </a:cubicBezTo>
                  <a:cubicBezTo>
                    <a:pt x="298980" y="247650"/>
                    <a:pt x="297921" y="237596"/>
                    <a:pt x="300567" y="231775"/>
                  </a:cubicBezTo>
                  <a:cubicBezTo>
                    <a:pt x="303213" y="225954"/>
                    <a:pt x="307975" y="222250"/>
                    <a:pt x="313267" y="21907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5" name="Freihandform 15"/>
            <p:cNvSpPr>
              <a:spLocks/>
            </p:cNvSpPr>
            <p:nvPr/>
          </p:nvSpPr>
          <p:spPr bwMode="auto">
            <a:xfrm>
              <a:off x="2921583" y="2284020"/>
              <a:ext cx="305329" cy="149754"/>
            </a:xfrm>
            <a:custGeom>
              <a:avLst/>
              <a:gdLst>
                <a:gd name="T0" fmla="*/ 0 w 305329"/>
                <a:gd name="T1" fmla="*/ 149754 h 149754"/>
                <a:gd name="T2" fmla="*/ 19050 w 305329"/>
                <a:gd name="T3" fmla="*/ 102129 h 149754"/>
                <a:gd name="T4" fmla="*/ 28575 w 305329"/>
                <a:gd name="T5" fmla="*/ 89429 h 149754"/>
                <a:gd name="T6" fmla="*/ 34925 w 305329"/>
                <a:gd name="T7" fmla="*/ 64029 h 149754"/>
                <a:gd name="T8" fmla="*/ 28575 w 305329"/>
                <a:gd name="T9" fmla="*/ 48154 h 149754"/>
                <a:gd name="T10" fmla="*/ 31750 w 305329"/>
                <a:gd name="T11" fmla="*/ 25929 h 149754"/>
                <a:gd name="T12" fmla="*/ 57150 w 305329"/>
                <a:gd name="T13" fmla="*/ 13229 h 149754"/>
                <a:gd name="T14" fmla="*/ 79375 w 305329"/>
                <a:gd name="T15" fmla="*/ 3704 h 149754"/>
                <a:gd name="T16" fmla="*/ 104775 w 305329"/>
                <a:gd name="T17" fmla="*/ 529 h 149754"/>
                <a:gd name="T18" fmla="*/ 123825 w 305329"/>
                <a:gd name="T19" fmla="*/ 3704 h 149754"/>
                <a:gd name="T20" fmla="*/ 155575 w 305329"/>
                <a:gd name="T21" fmla="*/ 22754 h 149754"/>
                <a:gd name="T22" fmla="*/ 187325 w 305329"/>
                <a:gd name="T23" fmla="*/ 29104 h 149754"/>
                <a:gd name="T24" fmla="*/ 203200 w 305329"/>
                <a:gd name="T25" fmla="*/ 38629 h 149754"/>
                <a:gd name="T26" fmla="*/ 238125 w 305329"/>
                <a:gd name="T27" fmla="*/ 41804 h 149754"/>
                <a:gd name="T28" fmla="*/ 263525 w 305329"/>
                <a:gd name="T29" fmla="*/ 54504 h 149754"/>
                <a:gd name="T30" fmla="*/ 276225 w 305329"/>
                <a:gd name="T31" fmla="*/ 54504 h 149754"/>
                <a:gd name="T32" fmla="*/ 304800 w 305329"/>
                <a:gd name="T33" fmla="*/ 54504 h 1497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5329"/>
                <a:gd name="T52" fmla="*/ 0 h 149754"/>
                <a:gd name="T53" fmla="*/ 305329 w 305329"/>
                <a:gd name="T54" fmla="*/ 149754 h 1497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5329" h="149754">
                  <a:moveTo>
                    <a:pt x="0" y="149754"/>
                  </a:moveTo>
                  <a:cubicBezTo>
                    <a:pt x="7144" y="130968"/>
                    <a:pt x="14288" y="112183"/>
                    <a:pt x="19050" y="102129"/>
                  </a:cubicBezTo>
                  <a:cubicBezTo>
                    <a:pt x="23813" y="92075"/>
                    <a:pt x="25929" y="95779"/>
                    <a:pt x="28575" y="89429"/>
                  </a:cubicBezTo>
                  <a:cubicBezTo>
                    <a:pt x="31221" y="83079"/>
                    <a:pt x="34925" y="70908"/>
                    <a:pt x="34925" y="64029"/>
                  </a:cubicBezTo>
                  <a:cubicBezTo>
                    <a:pt x="34925" y="57150"/>
                    <a:pt x="29104" y="54504"/>
                    <a:pt x="28575" y="48154"/>
                  </a:cubicBezTo>
                  <a:cubicBezTo>
                    <a:pt x="28046" y="41804"/>
                    <a:pt x="26988" y="31750"/>
                    <a:pt x="31750" y="25929"/>
                  </a:cubicBezTo>
                  <a:cubicBezTo>
                    <a:pt x="36512" y="20108"/>
                    <a:pt x="49213" y="16933"/>
                    <a:pt x="57150" y="13229"/>
                  </a:cubicBezTo>
                  <a:cubicBezTo>
                    <a:pt x="65087" y="9525"/>
                    <a:pt x="71438" y="5821"/>
                    <a:pt x="79375" y="3704"/>
                  </a:cubicBezTo>
                  <a:cubicBezTo>
                    <a:pt x="87312" y="1587"/>
                    <a:pt x="97367" y="529"/>
                    <a:pt x="104775" y="529"/>
                  </a:cubicBezTo>
                  <a:cubicBezTo>
                    <a:pt x="112183" y="529"/>
                    <a:pt x="115358" y="0"/>
                    <a:pt x="123825" y="3704"/>
                  </a:cubicBezTo>
                  <a:cubicBezTo>
                    <a:pt x="132292" y="7408"/>
                    <a:pt x="144992" y="18521"/>
                    <a:pt x="155575" y="22754"/>
                  </a:cubicBezTo>
                  <a:cubicBezTo>
                    <a:pt x="166158" y="26987"/>
                    <a:pt x="179388" y="26458"/>
                    <a:pt x="187325" y="29104"/>
                  </a:cubicBezTo>
                  <a:cubicBezTo>
                    <a:pt x="195262" y="31750"/>
                    <a:pt x="194733" y="36512"/>
                    <a:pt x="203200" y="38629"/>
                  </a:cubicBezTo>
                  <a:cubicBezTo>
                    <a:pt x="211667" y="40746"/>
                    <a:pt x="228071" y="39158"/>
                    <a:pt x="238125" y="41804"/>
                  </a:cubicBezTo>
                  <a:cubicBezTo>
                    <a:pt x="248179" y="44450"/>
                    <a:pt x="257175" y="52387"/>
                    <a:pt x="263525" y="54504"/>
                  </a:cubicBezTo>
                  <a:cubicBezTo>
                    <a:pt x="269875" y="56621"/>
                    <a:pt x="276225" y="54504"/>
                    <a:pt x="276225" y="54504"/>
                  </a:cubicBezTo>
                  <a:cubicBezTo>
                    <a:pt x="283104" y="54504"/>
                    <a:pt x="305329" y="20637"/>
                    <a:pt x="304800" y="54504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6" name="Freihandform 16"/>
            <p:cNvSpPr>
              <a:spLocks/>
            </p:cNvSpPr>
            <p:nvPr/>
          </p:nvSpPr>
          <p:spPr bwMode="auto">
            <a:xfrm>
              <a:off x="4749855" y="2235473"/>
              <a:ext cx="74174" cy="233892"/>
            </a:xfrm>
            <a:custGeom>
              <a:avLst/>
              <a:gdLst>
                <a:gd name="T0" fmla="*/ 62620 w 76729"/>
                <a:gd name="T1" fmla="*/ 0 h 233892"/>
                <a:gd name="T2" fmla="*/ 34116 w 76729"/>
                <a:gd name="T3" fmla="*/ 50800 h 233892"/>
                <a:gd name="T4" fmla="*/ 23752 w 76729"/>
                <a:gd name="T5" fmla="*/ 53975 h 233892"/>
                <a:gd name="T6" fmla="*/ 10795 w 76729"/>
                <a:gd name="T7" fmla="*/ 53975 h 233892"/>
                <a:gd name="T8" fmla="*/ 3024 w 76729"/>
                <a:gd name="T9" fmla="*/ 76200 h 233892"/>
                <a:gd name="T10" fmla="*/ 432 w 76729"/>
                <a:gd name="T11" fmla="*/ 101600 h 233892"/>
                <a:gd name="T12" fmla="*/ 432 w 76729"/>
                <a:gd name="T13" fmla="*/ 130175 h 233892"/>
                <a:gd name="T14" fmla="*/ 3024 w 76729"/>
                <a:gd name="T15" fmla="*/ 149225 h 233892"/>
                <a:gd name="T16" fmla="*/ 5615 w 76729"/>
                <a:gd name="T17" fmla="*/ 165100 h 233892"/>
                <a:gd name="T18" fmla="*/ 5615 w 76729"/>
                <a:gd name="T19" fmla="*/ 187325 h 233892"/>
                <a:gd name="T20" fmla="*/ 5615 w 76729"/>
                <a:gd name="T21" fmla="*/ 209550 h 233892"/>
                <a:gd name="T22" fmla="*/ 5615 w 76729"/>
                <a:gd name="T23" fmla="*/ 225425 h 233892"/>
                <a:gd name="T24" fmla="*/ 5615 w 76729"/>
                <a:gd name="T25" fmla="*/ 231775 h 233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729"/>
                <a:gd name="T40" fmla="*/ 0 h 233892"/>
                <a:gd name="T41" fmla="*/ 76729 w 76729"/>
                <a:gd name="T42" fmla="*/ 233892 h 233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729" h="233892">
                  <a:moveTo>
                    <a:pt x="76729" y="0"/>
                  </a:moveTo>
                  <a:cubicBezTo>
                    <a:pt x="63235" y="20902"/>
                    <a:pt x="49742" y="41804"/>
                    <a:pt x="41804" y="50800"/>
                  </a:cubicBezTo>
                  <a:cubicBezTo>
                    <a:pt x="33867" y="59796"/>
                    <a:pt x="33867" y="53446"/>
                    <a:pt x="29104" y="53975"/>
                  </a:cubicBezTo>
                  <a:cubicBezTo>
                    <a:pt x="24342" y="54504"/>
                    <a:pt x="17462" y="50271"/>
                    <a:pt x="13229" y="53975"/>
                  </a:cubicBezTo>
                  <a:cubicBezTo>
                    <a:pt x="8996" y="57679"/>
                    <a:pt x="5821" y="68263"/>
                    <a:pt x="3704" y="76200"/>
                  </a:cubicBezTo>
                  <a:cubicBezTo>
                    <a:pt x="1587" y="84137"/>
                    <a:pt x="1058" y="92604"/>
                    <a:pt x="529" y="101600"/>
                  </a:cubicBezTo>
                  <a:cubicBezTo>
                    <a:pt x="0" y="110596"/>
                    <a:pt x="0" y="122238"/>
                    <a:pt x="529" y="130175"/>
                  </a:cubicBezTo>
                  <a:cubicBezTo>
                    <a:pt x="1058" y="138113"/>
                    <a:pt x="2646" y="143404"/>
                    <a:pt x="3704" y="149225"/>
                  </a:cubicBezTo>
                  <a:cubicBezTo>
                    <a:pt x="4762" y="155046"/>
                    <a:pt x="6350" y="158750"/>
                    <a:pt x="6879" y="165100"/>
                  </a:cubicBezTo>
                  <a:cubicBezTo>
                    <a:pt x="7408" y="171450"/>
                    <a:pt x="6879" y="187325"/>
                    <a:pt x="6879" y="187325"/>
                  </a:cubicBezTo>
                  <a:lnTo>
                    <a:pt x="6879" y="209550"/>
                  </a:lnTo>
                  <a:lnTo>
                    <a:pt x="6879" y="225425"/>
                  </a:lnTo>
                  <a:cubicBezTo>
                    <a:pt x="6879" y="229129"/>
                    <a:pt x="10583" y="233892"/>
                    <a:pt x="6879" y="23177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7" name="Freihandform 20"/>
            <p:cNvSpPr>
              <a:spLocks/>
            </p:cNvSpPr>
            <p:nvPr/>
          </p:nvSpPr>
          <p:spPr bwMode="auto">
            <a:xfrm>
              <a:off x="3241675" y="2152650"/>
              <a:ext cx="31750" cy="47625"/>
            </a:xfrm>
            <a:custGeom>
              <a:avLst/>
              <a:gdLst>
                <a:gd name="T0" fmla="*/ 0 w 31750"/>
                <a:gd name="T1" fmla="*/ 0 h 47625"/>
                <a:gd name="T2" fmla="*/ 31750 w 31750"/>
                <a:gd name="T3" fmla="*/ 47625 h 47625"/>
                <a:gd name="T4" fmla="*/ 0 60000 65536"/>
                <a:gd name="T5" fmla="*/ 0 60000 65536"/>
                <a:gd name="T6" fmla="*/ 0 w 31750"/>
                <a:gd name="T7" fmla="*/ 0 h 47625"/>
                <a:gd name="T8" fmla="*/ 31750 w 31750"/>
                <a:gd name="T9" fmla="*/ 47625 h 476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750" h="47625">
                  <a:moveTo>
                    <a:pt x="0" y="0"/>
                  </a:moveTo>
                  <a:cubicBezTo>
                    <a:pt x="7673" y="12700"/>
                    <a:pt x="15346" y="25400"/>
                    <a:pt x="31750" y="4762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8" name="Freihandform 13"/>
            <p:cNvSpPr>
              <a:spLocks/>
            </p:cNvSpPr>
            <p:nvPr/>
          </p:nvSpPr>
          <p:spPr bwMode="auto">
            <a:xfrm>
              <a:off x="5989030" y="3327276"/>
              <a:ext cx="405209" cy="868759"/>
            </a:xfrm>
            <a:custGeom>
              <a:avLst/>
              <a:gdLst>
                <a:gd name="T0" fmla="*/ 336153 w 405209"/>
                <a:gd name="T1" fmla="*/ 397 h 868759"/>
                <a:gd name="T2" fmla="*/ 317103 w 405209"/>
                <a:gd name="T3" fmla="*/ 19447 h 868759"/>
                <a:gd name="T4" fmla="*/ 288528 w 405209"/>
                <a:gd name="T5" fmla="*/ 9922 h 868759"/>
                <a:gd name="T6" fmla="*/ 252809 w 405209"/>
                <a:gd name="T7" fmla="*/ 7541 h 868759"/>
                <a:gd name="T8" fmla="*/ 214709 w 405209"/>
                <a:gd name="T9" fmla="*/ 5160 h 868759"/>
                <a:gd name="T10" fmla="*/ 174228 w 405209"/>
                <a:gd name="T11" fmla="*/ 28972 h 868759"/>
                <a:gd name="T12" fmla="*/ 152797 w 405209"/>
                <a:gd name="T13" fmla="*/ 45641 h 868759"/>
                <a:gd name="T14" fmla="*/ 136128 w 405209"/>
                <a:gd name="T15" fmla="*/ 74216 h 868759"/>
                <a:gd name="T16" fmla="*/ 124222 w 405209"/>
                <a:gd name="T17" fmla="*/ 98028 h 868759"/>
                <a:gd name="T18" fmla="*/ 121841 w 405209"/>
                <a:gd name="T19" fmla="*/ 124222 h 868759"/>
                <a:gd name="T20" fmla="*/ 93266 w 405209"/>
                <a:gd name="T21" fmla="*/ 136128 h 868759"/>
                <a:gd name="T22" fmla="*/ 64691 w 405209"/>
                <a:gd name="T23" fmla="*/ 164703 h 868759"/>
                <a:gd name="T24" fmla="*/ 50403 w 405209"/>
                <a:gd name="T25" fmla="*/ 195660 h 868759"/>
                <a:gd name="T26" fmla="*/ 21828 w 405209"/>
                <a:gd name="T27" fmla="*/ 221853 h 868759"/>
                <a:gd name="T28" fmla="*/ 2778 w 405209"/>
                <a:gd name="T29" fmla="*/ 250428 h 868759"/>
                <a:gd name="T30" fmla="*/ 5159 w 405209"/>
                <a:gd name="T31" fmla="*/ 276622 h 868759"/>
                <a:gd name="T32" fmla="*/ 26591 w 405209"/>
                <a:gd name="T33" fmla="*/ 288528 h 868759"/>
                <a:gd name="T34" fmla="*/ 52784 w 405209"/>
                <a:gd name="T35" fmla="*/ 302816 h 868759"/>
                <a:gd name="T36" fmla="*/ 81359 w 405209"/>
                <a:gd name="T37" fmla="*/ 302816 h 868759"/>
                <a:gd name="T38" fmla="*/ 112316 w 405209"/>
                <a:gd name="T39" fmla="*/ 312341 h 868759"/>
                <a:gd name="T40" fmla="*/ 140891 w 405209"/>
                <a:gd name="T41" fmla="*/ 321866 h 868759"/>
                <a:gd name="T42" fmla="*/ 171847 w 405209"/>
                <a:gd name="T43" fmla="*/ 331391 h 868759"/>
                <a:gd name="T44" fmla="*/ 193278 w 405209"/>
                <a:gd name="T45" fmla="*/ 348060 h 868759"/>
                <a:gd name="T46" fmla="*/ 205184 w 405209"/>
                <a:gd name="T47" fmla="*/ 379016 h 868759"/>
                <a:gd name="T48" fmla="*/ 240903 w 405209"/>
                <a:gd name="T49" fmla="*/ 421878 h 868759"/>
                <a:gd name="T50" fmla="*/ 243284 w 405209"/>
                <a:gd name="T51" fmla="*/ 459978 h 868759"/>
                <a:gd name="T52" fmla="*/ 243284 w 405209"/>
                <a:gd name="T53" fmla="*/ 514747 h 868759"/>
                <a:gd name="T54" fmla="*/ 236141 w 405209"/>
                <a:gd name="T55" fmla="*/ 590947 h 868759"/>
                <a:gd name="T56" fmla="*/ 243284 w 405209"/>
                <a:gd name="T57" fmla="*/ 633810 h 868759"/>
                <a:gd name="T58" fmla="*/ 238522 w 405209"/>
                <a:gd name="T59" fmla="*/ 693341 h 868759"/>
                <a:gd name="T60" fmla="*/ 240903 w 405209"/>
                <a:gd name="T61" fmla="*/ 752872 h 868759"/>
                <a:gd name="T62" fmla="*/ 269478 w 405209"/>
                <a:gd name="T63" fmla="*/ 769541 h 868759"/>
                <a:gd name="T64" fmla="*/ 300434 w 405209"/>
                <a:gd name="T65" fmla="*/ 793353 h 868759"/>
                <a:gd name="T66" fmla="*/ 326628 w 405209"/>
                <a:gd name="T67" fmla="*/ 807641 h 868759"/>
                <a:gd name="T68" fmla="*/ 336153 w 405209"/>
                <a:gd name="T69" fmla="*/ 843360 h 86875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5209"/>
                <a:gd name="T106" fmla="*/ 0 h 868759"/>
                <a:gd name="T107" fmla="*/ 405209 w 405209"/>
                <a:gd name="T108" fmla="*/ 868759 h 86875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5209" h="868759">
                  <a:moveTo>
                    <a:pt x="405209" y="12303"/>
                  </a:moveTo>
                  <a:cubicBezTo>
                    <a:pt x="378023" y="6548"/>
                    <a:pt x="350837" y="794"/>
                    <a:pt x="336153" y="397"/>
                  </a:cubicBezTo>
                  <a:cubicBezTo>
                    <a:pt x="321469" y="0"/>
                    <a:pt x="320278" y="6747"/>
                    <a:pt x="317103" y="9922"/>
                  </a:cubicBezTo>
                  <a:cubicBezTo>
                    <a:pt x="313928" y="13097"/>
                    <a:pt x="319484" y="18256"/>
                    <a:pt x="317103" y="19447"/>
                  </a:cubicBezTo>
                  <a:cubicBezTo>
                    <a:pt x="314722" y="20638"/>
                    <a:pt x="307578" y="18653"/>
                    <a:pt x="302816" y="17066"/>
                  </a:cubicBezTo>
                  <a:cubicBezTo>
                    <a:pt x="298054" y="15479"/>
                    <a:pt x="292894" y="11509"/>
                    <a:pt x="288528" y="9922"/>
                  </a:cubicBezTo>
                  <a:cubicBezTo>
                    <a:pt x="284162" y="8335"/>
                    <a:pt x="282575" y="7938"/>
                    <a:pt x="276622" y="7541"/>
                  </a:cubicBezTo>
                  <a:cubicBezTo>
                    <a:pt x="270669" y="7144"/>
                    <a:pt x="258365" y="7938"/>
                    <a:pt x="252809" y="7541"/>
                  </a:cubicBezTo>
                  <a:cubicBezTo>
                    <a:pt x="247253" y="7144"/>
                    <a:pt x="249634" y="5557"/>
                    <a:pt x="243284" y="5160"/>
                  </a:cubicBezTo>
                  <a:cubicBezTo>
                    <a:pt x="236934" y="4763"/>
                    <a:pt x="223043" y="3573"/>
                    <a:pt x="214709" y="5160"/>
                  </a:cubicBezTo>
                  <a:cubicBezTo>
                    <a:pt x="206375" y="6747"/>
                    <a:pt x="200025" y="10716"/>
                    <a:pt x="193278" y="14685"/>
                  </a:cubicBezTo>
                  <a:cubicBezTo>
                    <a:pt x="186531" y="18654"/>
                    <a:pt x="179387" y="25400"/>
                    <a:pt x="174228" y="28972"/>
                  </a:cubicBezTo>
                  <a:cubicBezTo>
                    <a:pt x="169069" y="32544"/>
                    <a:pt x="165894" y="33338"/>
                    <a:pt x="162322" y="36116"/>
                  </a:cubicBezTo>
                  <a:cubicBezTo>
                    <a:pt x="158750" y="38894"/>
                    <a:pt x="155575" y="42069"/>
                    <a:pt x="152797" y="45641"/>
                  </a:cubicBezTo>
                  <a:cubicBezTo>
                    <a:pt x="150019" y="49213"/>
                    <a:pt x="148431" y="52785"/>
                    <a:pt x="145653" y="57547"/>
                  </a:cubicBezTo>
                  <a:cubicBezTo>
                    <a:pt x="142875" y="62310"/>
                    <a:pt x="139303" y="69454"/>
                    <a:pt x="136128" y="74216"/>
                  </a:cubicBezTo>
                  <a:cubicBezTo>
                    <a:pt x="132953" y="78978"/>
                    <a:pt x="128587" y="82153"/>
                    <a:pt x="126603" y="86122"/>
                  </a:cubicBezTo>
                  <a:cubicBezTo>
                    <a:pt x="124619" y="90091"/>
                    <a:pt x="124619" y="93662"/>
                    <a:pt x="124222" y="98028"/>
                  </a:cubicBezTo>
                  <a:cubicBezTo>
                    <a:pt x="123825" y="102394"/>
                    <a:pt x="124619" y="107950"/>
                    <a:pt x="124222" y="112316"/>
                  </a:cubicBezTo>
                  <a:cubicBezTo>
                    <a:pt x="123825" y="116682"/>
                    <a:pt x="124619" y="120650"/>
                    <a:pt x="121841" y="124222"/>
                  </a:cubicBezTo>
                  <a:cubicBezTo>
                    <a:pt x="119063" y="127794"/>
                    <a:pt x="112316" y="131763"/>
                    <a:pt x="107553" y="133747"/>
                  </a:cubicBezTo>
                  <a:cubicBezTo>
                    <a:pt x="102791" y="135731"/>
                    <a:pt x="98028" y="133747"/>
                    <a:pt x="93266" y="136128"/>
                  </a:cubicBezTo>
                  <a:cubicBezTo>
                    <a:pt x="88504" y="138509"/>
                    <a:pt x="83740" y="143273"/>
                    <a:pt x="78978" y="148035"/>
                  </a:cubicBezTo>
                  <a:cubicBezTo>
                    <a:pt x="74216" y="152797"/>
                    <a:pt x="68660" y="159147"/>
                    <a:pt x="64691" y="164703"/>
                  </a:cubicBezTo>
                  <a:cubicBezTo>
                    <a:pt x="60722" y="170259"/>
                    <a:pt x="57547" y="176213"/>
                    <a:pt x="55166" y="181372"/>
                  </a:cubicBezTo>
                  <a:cubicBezTo>
                    <a:pt x="52785" y="186531"/>
                    <a:pt x="53975" y="190898"/>
                    <a:pt x="50403" y="195660"/>
                  </a:cubicBezTo>
                  <a:cubicBezTo>
                    <a:pt x="46831" y="200422"/>
                    <a:pt x="38496" y="205582"/>
                    <a:pt x="33734" y="209947"/>
                  </a:cubicBezTo>
                  <a:cubicBezTo>
                    <a:pt x="28972" y="214312"/>
                    <a:pt x="25003" y="217091"/>
                    <a:pt x="21828" y="221853"/>
                  </a:cubicBezTo>
                  <a:cubicBezTo>
                    <a:pt x="18653" y="226615"/>
                    <a:pt x="17859" y="233760"/>
                    <a:pt x="14684" y="238522"/>
                  </a:cubicBezTo>
                  <a:cubicBezTo>
                    <a:pt x="11509" y="243284"/>
                    <a:pt x="5159" y="245666"/>
                    <a:pt x="2778" y="250428"/>
                  </a:cubicBezTo>
                  <a:cubicBezTo>
                    <a:pt x="397" y="255190"/>
                    <a:pt x="0" y="262731"/>
                    <a:pt x="397" y="267097"/>
                  </a:cubicBezTo>
                  <a:cubicBezTo>
                    <a:pt x="794" y="271463"/>
                    <a:pt x="3572" y="274241"/>
                    <a:pt x="5159" y="276622"/>
                  </a:cubicBezTo>
                  <a:cubicBezTo>
                    <a:pt x="6746" y="279003"/>
                    <a:pt x="6350" y="279401"/>
                    <a:pt x="9922" y="281385"/>
                  </a:cubicBezTo>
                  <a:cubicBezTo>
                    <a:pt x="13494" y="283369"/>
                    <a:pt x="21829" y="286544"/>
                    <a:pt x="26591" y="288528"/>
                  </a:cubicBezTo>
                  <a:cubicBezTo>
                    <a:pt x="31354" y="290512"/>
                    <a:pt x="34132" y="290910"/>
                    <a:pt x="38497" y="293291"/>
                  </a:cubicBezTo>
                  <a:cubicBezTo>
                    <a:pt x="42862" y="295672"/>
                    <a:pt x="47228" y="301229"/>
                    <a:pt x="52784" y="302816"/>
                  </a:cubicBezTo>
                  <a:cubicBezTo>
                    <a:pt x="58340" y="304403"/>
                    <a:pt x="71834" y="302816"/>
                    <a:pt x="71834" y="302816"/>
                  </a:cubicBezTo>
                  <a:cubicBezTo>
                    <a:pt x="76596" y="302816"/>
                    <a:pt x="77787" y="302022"/>
                    <a:pt x="81359" y="302816"/>
                  </a:cubicBezTo>
                  <a:cubicBezTo>
                    <a:pt x="84931" y="303610"/>
                    <a:pt x="88107" y="305991"/>
                    <a:pt x="93266" y="307578"/>
                  </a:cubicBezTo>
                  <a:cubicBezTo>
                    <a:pt x="98425" y="309165"/>
                    <a:pt x="106363" y="310357"/>
                    <a:pt x="112316" y="312341"/>
                  </a:cubicBezTo>
                  <a:cubicBezTo>
                    <a:pt x="118269" y="314326"/>
                    <a:pt x="124222" y="317898"/>
                    <a:pt x="128984" y="319485"/>
                  </a:cubicBezTo>
                  <a:cubicBezTo>
                    <a:pt x="133746" y="321072"/>
                    <a:pt x="135732" y="319882"/>
                    <a:pt x="140891" y="321866"/>
                  </a:cubicBezTo>
                  <a:cubicBezTo>
                    <a:pt x="146051" y="323850"/>
                    <a:pt x="154782" y="329804"/>
                    <a:pt x="159941" y="331391"/>
                  </a:cubicBezTo>
                  <a:cubicBezTo>
                    <a:pt x="165100" y="332978"/>
                    <a:pt x="168672" y="330200"/>
                    <a:pt x="171847" y="331391"/>
                  </a:cubicBezTo>
                  <a:cubicBezTo>
                    <a:pt x="175022" y="332582"/>
                    <a:pt x="175419" y="335757"/>
                    <a:pt x="178991" y="338535"/>
                  </a:cubicBezTo>
                  <a:cubicBezTo>
                    <a:pt x="182563" y="341313"/>
                    <a:pt x="190500" y="344488"/>
                    <a:pt x="193278" y="348060"/>
                  </a:cubicBezTo>
                  <a:cubicBezTo>
                    <a:pt x="196056" y="351632"/>
                    <a:pt x="193675" y="354807"/>
                    <a:pt x="195659" y="359966"/>
                  </a:cubicBezTo>
                  <a:cubicBezTo>
                    <a:pt x="197643" y="365125"/>
                    <a:pt x="201215" y="370682"/>
                    <a:pt x="205184" y="379016"/>
                  </a:cubicBezTo>
                  <a:cubicBezTo>
                    <a:pt x="209153" y="387350"/>
                    <a:pt x="213519" y="402828"/>
                    <a:pt x="219472" y="409972"/>
                  </a:cubicBezTo>
                  <a:cubicBezTo>
                    <a:pt x="225425" y="417116"/>
                    <a:pt x="236934" y="417116"/>
                    <a:pt x="240903" y="421878"/>
                  </a:cubicBezTo>
                  <a:cubicBezTo>
                    <a:pt x="244872" y="426640"/>
                    <a:pt x="242887" y="432197"/>
                    <a:pt x="243284" y="438547"/>
                  </a:cubicBezTo>
                  <a:cubicBezTo>
                    <a:pt x="243681" y="444897"/>
                    <a:pt x="243284" y="459978"/>
                    <a:pt x="243284" y="459978"/>
                  </a:cubicBezTo>
                  <a:lnTo>
                    <a:pt x="243284" y="488553"/>
                  </a:lnTo>
                  <a:cubicBezTo>
                    <a:pt x="243284" y="497681"/>
                    <a:pt x="244475" y="505619"/>
                    <a:pt x="243284" y="514747"/>
                  </a:cubicBezTo>
                  <a:cubicBezTo>
                    <a:pt x="242093" y="523875"/>
                    <a:pt x="237331" y="530622"/>
                    <a:pt x="236141" y="543322"/>
                  </a:cubicBezTo>
                  <a:cubicBezTo>
                    <a:pt x="234951" y="556022"/>
                    <a:pt x="236141" y="590947"/>
                    <a:pt x="236141" y="590947"/>
                  </a:cubicBezTo>
                  <a:cubicBezTo>
                    <a:pt x="236141" y="602853"/>
                    <a:pt x="234951" y="607616"/>
                    <a:pt x="236141" y="614760"/>
                  </a:cubicBezTo>
                  <a:cubicBezTo>
                    <a:pt x="237331" y="621904"/>
                    <a:pt x="241697" y="624682"/>
                    <a:pt x="243284" y="633810"/>
                  </a:cubicBezTo>
                  <a:cubicBezTo>
                    <a:pt x="244872" y="642938"/>
                    <a:pt x="246460" y="659606"/>
                    <a:pt x="245666" y="669528"/>
                  </a:cubicBezTo>
                  <a:cubicBezTo>
                    <a:pt x="244872" y="679450"/>
                    <a:pt x="239713" y="683816"/>
                    <a:pt x="238522" y="693341"/>
                  </a:cubicBezTo>
                  <a:cubicBezTo>
                    <a:pt x="237331" y="702866"/>
                    <a:pt x="238125" y="716756"/>
                    <a:pt x="238522" y="726678"/>
                  </a:cubicBezTo>
                  <a:cubicBezTo>
                    <a:pt x="238919" y="736600"/>
                    <a:pt x="236934" y="746919"/>
                    <a:pt x="240903" y="752872"/>
                  </a:cubicBezTo>
                  <a:cubicBezTo>
                    <a:pt x="244872" y="758825"/>
                    <a:pt x="257572" y="759619"/>
                    <a:pt x="262334" y="762397"/>
                  </a:cubicBezTo>
                  <a:cubicBezTo>
                    <a:pt x="267097" y="765175"/>
                    <a:pt x="266303" y="765572"/>
                    <a:pt x="269478" y="769541"/>
                  </a:cubicBezTo>
                  <a:cubicBezTo>
                    <a:pt x="272653" y="773510"/>
                    <a:pt x="276225" y="782241"/>
                    <a:pt x="281384" y="786210"/>
                  </a:cubicBezTo>
                  <a:cubicBezTo>
                    <a:pt x="286543" y="790179"/>
                    <a:pt x="294481" y="791369"/>
                    <a:pt x="300434" y="793353"/>
                  </a:cubicBezTo>
                  <a:cubicBezTo>
                    <a:pt x="306387" y="795337"/>
                    <a:pt x="312737" y="795735"/>
                    <a:pt x="317103" y="798116"/>
                  </a:cubicBezTo>
                  <a:cubicBezTo>
                    <a:pt x="321469" y="800497"/>
                    <a:pt x="323453" y="804069"/>
                    <a:pt x="326628" y="807641"/>
                  </a:cubicBezTo>
                  <a:cubicBezTo>
                    <a:pt x="329803" y="811213"/>
                    <a:pt x="334566" y="813594"/>
                    <a:pt x="336153" y="819547"/>
                  </a:cubicBezTo>
                  <a:cubicBezTo>
                    <a:pt x="337741" y="825500"/>
                    <a:pt x="336153" y="843360"/>
                    <a:pt x="336153" y="843360"/>
                  </a:cubicBezTo>
                  <a:cubicBezTo>
                    <a:pt x="336153" y="848519"/>
                    <a:pt x="352425" y="868759"/>
                    <a:pt x="336153" y="850503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9" name="Freihandform 21"/>
            <p:cNvSpPr>
              <a:spLocks/>
            </p:cNvSpPr>
            <p:nvPr/>
          </p:nvSpPr>
          <p:spPr bwMode="auto">
            <a:xfrm>
              <a:off x="6444208" y="4401108"/>
              <a:ext cx="445293" cy="544513"/>
            </a:xfrm>
            <a:custGeom>
              <a:avLst/>
              <a:gdLst>
                <a:gd name="T0" fmla="*/ 0 w 445293"/>
                <a:gd name="T1" fmla="*/ 0 h 544513"/>
                <a:gd name="T2" fmla="*/ 50006 w 445293"/>
                <a:gd name="T3" fmla="*/ 9525 h 544513"/>
                <a:gd name="T4" fmla="*/ 73818 w 445293"/>
                <a:gd name="T5" fmla="*/ 28575 h 544513"/>
                <a:gd name="T6" fmla="*/ 73818 w 445293"/>
                <a:gd name="T7" fmla="*/ 47625 h 544513"/>
                <a:gd name="T8" fmla="*/ 88106 w 445293"/>
                <a:gd name="T9" fmla="*/ 80963 h 544513"/>
                <a:gd name="T10" fmla="*/ 95250 w 445293"/>
                <a:gd name="T11" fmla="*/ 100013 h 544513"/>
                <a:gd name="T12" fmla="*/ 95250 w 445293"/>
                <a:gd name="T13" fmla="*/ 126206 h 544513"/>
                <a:gd name="T14" fmla="*/ 92868 w 445293"/>
                <a:gd name="T15" fmla="*/ 152400 h 544513"/>
                <a:gd name="T16" fmla="*/ 80962 w 445293"/>
                <a:gd name="T17" fmla="*/ 180975 h 544513"/>
                <a:gd name="T18" fmla="*/ 83343 w 445293"/>
                <a:gd name="T19" fmla="*/ 204788 h 544513"/>
                <a:gd name="T20" fmla="*/ 85725 w 445293"/>
                <a:gd name="T21" fmla="*/ 221456 h 544513"/>
                <a:gd name="T22" fmla="*/ 104775 w 445293"/>
                <a:gd name="T23" fmla="*/ 264319 h 544513"/>
                <a:gd name="T24" fmla="*/ 111918 w 445293"/>
                <a:gd name="T25" fmla="*/ 288131 h 544513"/>
                <a:gd name="T26" fmla="*/ 119062 w 445293"/>
                <a:gd name="T27" fmla="*/ 300038 h 544513"/>
                <a:gd name="T28" fmla="*/ 135731 w 445293"/>
                <a:gd name="T29" fmla="*/ 319088 h 544513"/>
                <a:gd name="T30" fmla="*/ 135731 w 445293"/>
                <a:gd name="T31" fmla="*/ 347663 h 544513"/>
                <a:gd name="T32" fmla="*/ 135731 w 445293"/>
                <a:gd name="T33" fmla="*/ 383381 h 544513"/>
                <a:gd name="T34" fmla="*/ 133350 w 445293"/>
                <a:gd name="T35" fmla="*/ 411956 h 544513"/>
                <a:gd name="T36" fmla="*/ 138112 w 445293"/>
                <a:gd name="T37" fmla="*/ 435769 h 544513"/>
                <a:gd name="T38" fmla="*/ 142875 w 445293"/>
                <a:gd name="T39" fmla="*/ 450056 h 544513"/>
                <a:gd name="T40" fmla="*/ 157162 w 445293"/>
                <a:gd name="T41" fmla="*/ 454819 h 544513"/>
                <a:gd name="T42" fmla="*/ 183356 w 445293"/>
                <a:gd name="T43" fmla="*/ 457200 h 544513"/>
                <a:gd name="T44" fmla="*/ 202406 w 445293"/>
                <a:gd name="T45" fmla="*/ 461963 h 544513"/>
                <a:gd name="T46" fmla="*/ 226218 w 445293"/>
                <a:gd name="T47" fmla="*/ 478631 h 544513"/>
                <a:gd name="T48" fmla="*/ 247650 w 445293"/>
                <a:gd name="T49" fmla="*/ 478631 h 544513"/>
                <a:gd name="T50" fmla="*/ 273843 w 445293"/>
                <a:gd name="T51" fmla="*/ 483394 h 544513"/>
                <a:gd name="T52" fmla="*/ 290512 w 445293"/>
                <a:gd name="T53" fmla="*/ 497681 h 544513"/>
                <a:gd name="T54" fmla="*/ 321468 w 445293"/>
                <a:gd name="T55" fmla="*/ 516731 h 544513"/>
                <a:gd name="T56" fmla="*/ 338137 w 445293"/>
                <a:gd name="T57" fmla="*/ 521494 h 544513"/>
                <a:gd name="T58" fmla="*/ 357187 w 445293"/>
                <a:gd name="T59" fmla="*/ 533400 h 544513"/>
                <a:gd name="T60" fmla="*/ 388143 w 445293"/>
                <a:gd name="T61" fmla="*/ 533400 h 544513"/>
                <a:gd name="T62" fmla="*/ 402431 w 445293"/>
                <a:gd name="T63" fmla="*/ 533400 h 544513"/>
                <a:gd name="T64" fmla="*/ 428625 w 445293"/>
                <a:gd name="T65" fmla="*/ 542925 h 544513"/>
                <a:gd name="T66" fmla="*/ 440531 w 445293"/>
                <a:gd name="T67" fmla="*/ 542925 h 544513"/>
                <a:gd name="T68" fmla="*/ 445293 w 445293"/>
                <a:gd name="T69" fmla="*/ 538163 h 5445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5293"/>
                <a:gd name="T106" fmla="*/ 0 h 544513"/>
                <a:gd name="T107" fmla="*/ 445293 w 445293"/>
                <a:gd name="T108" fmla="*/ 544513 h 5445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5293" h="544513">
                  <a:moveTo>
                    <a:pt x="0" y="0"/>
                  </a:moveTo>
                  <a:cubicBezTo>
                    <a:pt x="18851" y="2381"/>
                    <a:pt x="37703" y="4763"/>
                    <a:pt x="50006" y="9525"/>
                  </a:cubicBezTo>
                  <a:cubicBezTo>
                    <a:pt x="62309" y="14287"/>
                    <a:pt x="69849" y="22225"/>
                    <a:pt x="73818" y="28575"/>
                  </a:cubicBezTo>
                  <a:cubicBezTo>
                    <a:pt x="77787" y="34925"/>
                    <a:pt x="71437" y="38894"/>
                    <a:pt x="73818" y="47625"/>
                  </a:cubicBezTo>
                  <a:cubicBezTo>
                    <a:pt x="76199" y="56356"/>
                    <a:pt x="84534" y="72232"/>
                    <a:pt x="88106" y="80963"/>
                  </a:cubicBezTo>
                  <a:cubicBezTo>
                    <a:pt x="91678" y="89694"/>
                    <a:pt x="94059" y="92473"/>
                    <a:pt x="95250" y="100013"/>
                  </a:cubicBezTo>
                  <a:cubicBezTo>
                    <a:pt x="96441" y="107553"/>
                    <a:pt x="95647" y="117475"/>
                    <a:pt x="95250" y="126206"/>
                  </a:cubicBezTo>
                  <a:cubicBezTo>
                    <a:pt x="94853" y="134937"/>
                    <a:pt x="95249" y="143272"/>
                    <a:pt x="92868" y="152400"/>
                  </a:cubicBezTo>
                  <a:cubicBezTo>
                    <a:pt x="90487" y="161528"/>
                    <a:pt x="82550" y="172244"/>
                    <a:pt x="80962" y="180975"/>
                  </a:cubicBezTo>
                  <a:cubicBezTo>
                    <a:pt x="79374" y="189706"/>
                    <a:pt x="82549" y="198041"/>
                    <a:pt x="83343" y="204788"/>
                  </a:cubicBezTo>
                  <a:cubicBezTo>
                    <a:pt x="84137" y="211535"/>
                    <a:pt x="82153" y="211534"/>
                    <a:pt x="85725" y="221456"/>
                  </a:cubicBezTo>
                  <a:cubicBezTo>
                    <a:pt x="89297" y="231378"/>
                    <a:pt x="100410" y="253207"/>
                    <a:pt x="104775" y="264319"/>
                  </a:cubicBezTo>
                  <a:cubicBezTo>
                    <a:pt x="109140" y="275431"/>
                    <a:pt x="109537" y="282178"/>
                    <a:pt x="111918" y="288131"/>
                  </a:cubicBezTo>
                  <a:cubicBezTo>
                    <a:pt x="114299" y="294084"/>
                    <a:pt x="115093" y="294878"/>
                    <a:pt x="119062" y="300038"/>
                  </a:cubicBezTo>
                  <a:cubicBezTo>
                    <a:pt x="123031" y="305198"/>
                    <a:pt x="132953" y="311151"/>
                    <a:pt x="135731" y="319088"/>
                  </a:cubicBezTo>
                  <a:cubicBezTo>
                    <a:pt x="138509" y="327025"/>
                    <a:pt x="135731" y="347663"/>
                    <a:pt x="135731" y="347663"/>
                  </a:cubicBezTo>
                  <a:cubicBezTo>
                    <a:pt x="135731" y="358378"/>
                    <a:pt x="136128" y="372666"/>
                    <a:pt x="135731" y="383381"/>
                  </a:cubicBezTo>
                  <a:cubicBezTo>
                    <a:pt x="135334" y="394096"/>
                    <a:pt x="132953" y="403225"/>
                    <a:pt x="133350" y="411956"/>
                  </a:cubicBezTo>
                  <a:cubicBezTo>
                    <a:pt x="133747" y="420687"/>
                    <a:pt x="136525" y="429419"/>
                    <a:pt x="138112" y="435769"/>
                  </a:cubicBezTo>
                  <a:cubicBezTo>
                    <a:pt x="139700" y="442119"/>
                    <a:pt x="139700" y="446881"/>
                    <a:pt x="142875" y="450056"/>
                  </a:cubicBezTo>
                  <a:cubicBezTo>
                    <a:pt x="146050" y="453231"/>
                    <a:pt x="150415" y="453628"/>
                    <a:pt x="157162" y="454819"/>
                  </a:cubicBezTo>
                  <a:cubicBezTo>
                    <a:pt x="163909" y="456010"/>
                    <a:pt x="175815" y="456009"/>
                    <a:pt x="183356" y="457200"/>
                  </a:cubicBezTo>
                  <a:cubicBezTo>
                    <a:pt x="190897" y="458391"/>
                    <a:pt x="195262" y="458391"/>
                    <a:pt x="202406" y="461963"/>
                  </a:cubicBezTo>
                  <a:cubicBezTo>
                    <a:pt x="209550" y="465535"/>
                    <a:pt x="218677" y="475853"/>
                    <a:pt x="226218" y="478631"/>
                  </a:cubicBezTo>
                  <a:cubicBezTo>
                    <a:pt x="233759" y="481409"/>
                    <a:pt x="239713" y="477837"/>
                    <a:pt x="247650" y="478631"/>
                  </a:cubicBezTo>
                  <a:cubicBezTo>
                    <a:pt x="255587" y="479425"/>
                    <a:pt x="266699" y="480219"/>
                    <a:pt x="273843" y="483394"/>
                  </a:cubicBezTo>
                  <a:cubicBezTo>
                    <a:pt x="280987" y="486569"/>
                    <a:pt x="282574" y="492125"/>
                    <a:pt x="290512" y="497681"/>
                  </a:cubicBezTo>
                  <a:cubicBezTo>
                    <a:pt x="298450" y="503237"/>
                    <a:pt x="313531" y="512762"/>
                    <a:pt x="321468" y="516731"/>
                  </a:cubicBezTo>
                  <a:cubicBezTo>
                    <a:pt x="329406" y="520700"/>
                    <a:pt x="332184" y="518716"/>
                    <a:pt x="338137" y="521494"/>
                  </a:cubicBezTo>
                  <a:cubicBezTo>
                    <a:pt x="344090" y="524272"/>
                    <a:pt x="348853" y="531416"/>
                    <a:pt x="357187" y="533400"/>
                  </a:cubicBezTo>
                  <a:cubicBezTo>
                    <a:pt x="365521" y="535384"/>
                    <a:pt x="388143" y="533400"/>
                    <a:pt x="388143" y="533400"/>
                  </a:cubicBezTo>
                  <a:cubicBezTo>
                    <a:pt x="395684" y="533400"/>
                    <a:pt x="395684" y="531813"/>
                    <a:pt x="402431" y="533400"/>
                  </a:cubicBezTo>
                  <a:cubicBezTo>
                    <a:pt x="409178" y="534988"/>
                    <a:pt x="422275" y="541338"/>
                    <a:pt x="428625" y="542925"/>
                  </a:cubicBezTo>
                  <a:cubicBezTo>
                    <a:pt x="434975" y="544513"/>
                    <a:pt x="437753" y="543719"/>
                    <a:pt x="440531" y="542925"/>
                  </a:cubicBezTo>
                  <a:cubicBezTo>
                    <a:pt x="443309" y="542131"/>
                    <a:pt x="445293" y="539354"/>
                    <a:pt x="445293" y="538163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20" name="Freihandform 22"/>
            <p:cNvSpPr>
              <a:spLocks/>
            </p:cNvSpPr>
            <p:nvPr/>
          </p:nvSpPr>
          <p:spPr bwMode="auto">
            <a:xfrm>
              <a:off x="6408204" y="4833156"/>
              <a:ext cx="169069" cy="46434"/>
            </a:xfrm>
            <a:custGeom>
              <a:avLst/>
              <a:gdLst>
                <a:gd name="T0" fmla="*/ 0 w 169069"/>
                <a:gd name="T1" fmla="*/ 46434 h 46434"/>
                <a:gd name="T2" fmla="*/ 50006 w 169069"/>
                <a:gd name="T3" fmla="*/ 27384 h 46434"/>
                <a:gd name="T4" fmla="*/ 59531 w 169069"/>
                <a:gd name="T5" fmla="*/ 13097 h 46434"/>
                <a:gd name="T6" fmla="*/ 69056 w 169069"/>
                <a:gd name="T7" fmla="*/ 10716 h 46434"/>
                <a:gd name="T8" fmla="*/ 95250 w 169069"/>
                <a:gd name="T9" fmla="*/ 1191 h 46434"/>
                <a:gd name="T10" fmla="*/ 119062 w 169069"/>
                <a:gd name="T11" fmla="*/ 3572 h 46434"/>
                <a:gd name="T12" fmla="*/ 138112 w 169069"/>
                <a:gd name="T13" fmla="*/ 5953 h 46434"/>
                <a:gd name="T14" fmla="*/ 161925 w 169069"/>
                <a:gd name="T15" fmla="*/ 5953 h 46434"/>
                <a:gd name="T16" fmla="*/ 169069 w 169069"/>
                <a:gd name="T17" fmla="*/ 3572 h 464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069"/>
                <a:gd name="T28" fmla="*/ 0 h 46434"/>
                <a:gd name="T29" fmla="*/ 169069 w 169069"/>
                <a:gd name="T30" fmla="*/ 46434 h 464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069" h="46434">
                  <a:moveTo>
                    <a:pt x="0" y="46434"/>
                  </a:moveTo>
                  <a:cubicBezTo>
                    <a:pt x="20042" y="39687"/>
                    <a:pt x="40084" y="32940"/>
                    <a:pt x="50006" y="27384"/>
                  </a:cubicBezTo>
                  <a:cubicBezTo>
                    <a:pt x="59928" y="21828"/>
                    <a:pt x="56356" y="15875"/>
                    <a:pt x="59531" y="13097"/>
                  </a:cubicBezTo>
                  <a:cubicBezTo>
                    <a:pt x="62706" y="10319"/>
                    <a:pt x="63103" y="12700"/>
                    <a:pt x="69056" y="10716"/>
                  </a:cubicBezTo>
                  <a:cubicBezTo>
                    <a:pt x="75009" y="8732"/>
                    <a:pt x="86916" y="2382"/>
                    <a:pt x="95250" y="1191"/>
                  </a:cubicBezTo>
                  <a:cubicBezTo>
                    <a:pt x="103584" y="0"/>
                    <a:pt x="111918" y="2778"/>
                    <a:pt x="119062" y="3572"/>
                  </a:cubicBezTo>
                  <a:cubicBezTo>
                    <a:pt x="126206" y="4366"/>
                    <a:pt x="130968" y="5556"/>
                    <a:pt x="138112" y="5953"/>
                  </a:cubicBezTo>
                  <a:cubicBezTo>
                    <a:pt x="145256" y="6350"/>
                    <a:pt x="156766" y="6350"/>
                    <a:pt x="161925" y="5953"/>
                  </a:cubicBezTo>
                  <a:cubicBezTo>
                    <a:pt x="167084" y="5556"/>
                    <a:pt x="167085" y="4366"/>
                    <a:pt x="169069" y="3572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</p:grpSp>
      <p:sp>
        <p:nvSpPr>
          <p:cNvPr id="21" name="Rechteck 20"/>
          <p:cNvSpPr/>
          <p:nvPr/>
        </p:nvSpPr>
        <p:spPr>
          <a:xfrm>
            <a:off x="302364" y="3562508"/>
            <a:ext cx="7305638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de-DE" sz="1400" u="sng" dirty="0" smtClean="0">
                <a:solidFill>
                  <a:srgbClr val="000000"/>
                </a:solidFill>
              </a:rPr>
              <a:t>„Option </a:t>
            </a:r>
            <a:r>
              <a:rPr lang="de-DE" sz="1400" u="sng" dirty="0">
                <a:solidFill>
                  <a:srgbClr val="000000"/>
                </a:solidFill>
              </a:rPr>
              <a:t>A</a:t>
            </a:r>
            <a:r>
              <a:rPr lang="de-DE" sz="1400" u="sng" dirty="0" smtClean="0">
                <a:solidFill>
                  <a:srgbClr val="000000"/>
                </a:solidFill>
              </a:rPr>
              <a:t>+“:</a:t>
            </a:r>
          </a:p>
          <a:p>
            <a:pPr lvl="0"/>
            <a:endParaRPr lang="de-DE" sz="1200" dirty="0" smtClean="0">
              <a:solidFill>
                <a:srgbClr val="000000"/>
              </a:solidFill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1400" dirty="0" err="1" smtClean="0">
                <a:solidFill>
                  <a:srgbClr val="000000"/>
                </a:solidFill>
              </a:rPr>
              <a:t>Make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use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of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hydromorphological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measures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to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optimize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ecological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status</a:t>
            </a:r>
            <a:r>
              <a:rPr lang="de-DE" sz="1400" dirty="0" smtClean="0">
                <a:solidFill>
                  <a:srgbClr val="000000"/>
                </a:solidFill>
              </a:rPr>
              <a:t> in </a:t>
            </a:r>
            <a:r>
              <a:rPr lang="de-DE" sz="1400" dirty="0" err="1" smtClean="0">
                <a:solidFill>
                  <a:srgbClr val="000000"/>
                </a:solidFill>
              </a:rPr>
              <a:t>the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Danube</a:t>
            </a:r>
            <a:endParaRPr lang="de-DE" sz="1400" dirty="0" smtClean="0">
              <a:solidFill>
                <a:srgbClr val="000000"/>
              </a:solidFill>
            </a:endParaRPr>
          </a:p>
          <a:p>
            <a:pPr marL="171450" lvl="0" indent="-171450" algn="l">
              <a:lnSpc>
                <a:spcPts val="2000"/>
              </a:lnSpc>
              <a:buFont typeface="Wingdings" panose="05000000000000000000" pitchFamily="2" charset="2"/>
              <a:buChar char="Ø"/>
            </a:pPr>
            <a:r>
              <a:rPr lang="de-DE" sz="1400" dirty="0" smtClean="0">
                <a:solidFill>
                  <a:srgbClr val="000000"/>
                </a:solidFill>
              </a:rPr>
              <a:t>Integrative </a:t>
            </a:r>
            <a:r>
              <a:rPr lang="de-DE" sz="1400" dirty="0" err="1" smtClean="0">
                <a:solidFill>
                  <a:srgbClr val="000000"/>
                </a:solidFill>
              </a:rPr>
              <a:t>concept</a:t>
            </a:r>
            <a:r>
              <a:rPr lang="de-DE" sz="1400" dirty="0" smtClean="0">
                <a:solidFill>
                  <a:srgbClr val="000000"/>
                </a:solidFill>
              </a:rPr>
              <a:t> „</a:t>
            </a:r>
            <a:r>
              <a:rPr lang="de-DE" sz="1400" dirty="0" err="1" smtClean="0">
                <a:solidFill>
                  <a:srgbClr val="000000"/>
                </a:solidFill>
              </a:rPr>
              <a:t>vision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of</a:t>
            </a:r>
            <a:r>
              <a:rPr lang="de-DE" sz="1400" dirty="0" smtClean="0">
                <a:solidFill>
                  <a:srgbClr val="000000"/>
                </a:solidFill>
              </a:rPr>
              <a:t> all </a:t>
            </a:r>
            <a:r>
              <a:rPr lang="de-DE" sz="1400" dirty="0" err="1" smtClean="0">
                <a:solidFill>
                  <a:srgbClr val="000000"/>
                </a:solidFill>
              </a:rPr>
              <a:t>possibilities</a:t>
            </a:r>
            <a:r>
              <a:rPr lang="de-DE" sz="1400" dirty="0" smtClean="0">
                <a:solidFill>
                  <a:srgbClr val="000000"/>
                </a:solidFill>
              </a:rPr>
              <a:t>“, </a:t>
            </a:r>
            <a:r>
              <a:rPr lang="de-DE" sz="1400" dirty="0" err="1" smtClean="0">
                <a:solidFill>
                  <a:srgbClr val="000000"/>
                </a:solidFill>
              </a:rPr>
              <a:t>implemented</a:t>
            </a:r>
            <a:r>
              <a:rPr lang="de-DE" sz="1400" dirty="0" smtClean="0">
                <a:solidFill>
                  <a:srgbClr val="000000"/>
                </a:solidFill>
              </a:rPr>
              <a:t> on </a:t>
            </a:r>
            <a:r>
              <a:rPr lang="de-DE" sz="1400" dirty="0" err="1">
                <a:solidFill>
                  <a:srgbClr val="000000"/>
                </a:solidFill>
              </a:rPr>
              <a:t>the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>
                <a:solidFill>
                  <a:srgbClr val="000000"/>
                </a:solidFill>
              </a:rPr>
              <a:t>long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run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with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regard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to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revitalization</a:t>
            </a:r>
            <a:r>
              <a:rPr lang="de-DE" sz="1400" dirty="0" smtClean="0">
                <a:solidFill>
                  <a:srgbClr val="000000"/>
                </a:solidFill>
              </a:rPr>
              <a:t>, </a:t>
            </a:r>
            <a:r>
              <a:rPr lang="de-DE" sz="1400" dirty="0" err="1" smtClean="0">
                <a:solidFill>
                  <a:srgbClr val="000000"/>
                </a:solidFill>
              </a:rPr>
              <a:t>natural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development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and</a:t>
            </a:r>
            <a:r>
              <a:rPr lang="de-DE" sz="1400" dirty="0" smtClean="0">
                <a:solidFill>
                  <a:srgbClr val="000000"/>
                </a:solidFill>
              </a:rPr>
              <a:t> NATURA 2000 </a:t>
            </a:r>
            <a:r>
              <a:rPr lang="de-DE" sz="1400" dirty="0" err="1" smtClean="0">
                <a:solidFill>
                  <a:srgbClr val="000000"/>
                </a:solidFill>
              </a:rPr>
              <a:t>concepts</a:t>
            </a:r>
            <a:r>
              <a:rPr lang="de-DE" sz="1400" dirty="0" smtClean="0">
                <a:solidFill>
                  <a:srgbClr val="000000"/>
                </a:solidFill>
              </a:rPr>
              <a:t>, </a:t>
            </a:r>
            <a:r>
              <a:rPr lang="de-DE" sz="1400" dirty="0" err="1" smtClean="0">
                <a:solidFill>
                  <a:srgbClr val="000000"/>
                </a:solidFill>
              </a:rPr>
              <a:t>flood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plain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restoration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and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ecological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maintenances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of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riverbed</a:t>
            </a:r>
            <a:endParaRPr lang="de-DE" sz="1400" dirty="0" smtClean="0">
              <a:solidFill>
                <a:srgbClr val="000000"/>
              </a:solidFill>
            </a:endParaRPr>
          </a:p>
          <a:p>
            <a:pPr lvl="0" algn="l">
              <a:lnSpc>
                <a:spcPts val="2000"/>
              </a:lnSpc>
            </a:pPr>
            <a:endParaRPr lang="de-DE" sz="1400" dirty="0">
              <a:solidFill>
                <a:srgbClr val="000000"/>
              </a:solidFill>
            </a:endParaRPr>
          </a:p>
          <a:p>
            <a:pPr lvl="0" algn="l"/>
            <a:r>
              <a:rPr lang="de-DE" sz="1400" b="1" i="1" u="sng" dirty="0" smtClean="0">
                <a:solidFill>
                  <a:srgbClr val="0070C0"/>
                </a:solidFill>
              </a:rPr>
              <a:t>But</a:t>
            </a:r>
            <a:r>
              <a:rPr lang="de-DE" sz="1400" b="1" i="1" dirty="0" smtClean="0">
                <a:solidFill>
                  <a:srgbClr val="0070C0"/>
                </a:solidFill>
              </a:rPr>
              <a:t>: Timeline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of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projects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which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improve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river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navigation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and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flood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protection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along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the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river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should</a:t>
            </a:r>
            <a:r>
              <a:rPr lang="de-DE" sz="1400" b="1" i="1" dirty="0" smtClean="0">
                <a:solidFill>
                  <a:srgbClr val="0070C0"/>
                </a:solidFill>
              </a:rPr>
              <a:t> not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be</a:t>
            </a:r>
            <a:r>
              <a:rPr lang="de-DE" sz="1400" b="1" i="1" dirty="0" smtClean="0">
                <a:solidFill>
                  <a:srgbClr val="0070C0"/>
                </a:solidFill>
              </a:rPr>
              <a:t> </a:t>
            </a:r>
            <a:r>
              <a:rPr lang="de-DE" sz="1400" b="1" i="1" dirty="0" err="1" smtClean="0">
                <a:solidFill>
                  <a:srgbClr val="0070C0"/>
                </a:solidFill>
              </a:rPr>
              <a:t>delayed</a:t>
            </a:r>
            <a:endParaRPr lang="de-DE" sz="1400" b="1" i="1" dirty="0" smtClean="0">
              <a:solidFill>
                <a:srgbClr val="0070C0"/>
              </a:solidFill>
            </a:endParaRPr>
          </a:p>
          <a:p>
            <a:pPr lvl="0" algn="l"/>
            <a:endParaRPr lang="de-DE" sz="1400" i="1" dirty="0" smtClean="0">
              <a:solidFill>
                <a:srgbClr val="0070C0"/>
              </a:solidFill>
            </a:endParaRPr>
          </a:p>
          <a:p>
            <a:pPr lvl="0" algn="l">
              <a:lnSpc>
                <a:spcPts val="2000"/>
              </a:lnSpc>
            </a:pPr>
            <a:r>
              <a:rPr lang="de-DE" sz="1400" b="1" dirty="0" smtClean="0">
                <a:solidFill>
                  <a:srgbClr val="000000"/>
                </a:solidFill>
              </a:rPr>
              <a:t>Model </a:t>
            </a:r>
            <a:r>
              <a:rPr lang="de-DE" sz="1400" b="1" dirty="0" err="1" smtClean="0">
                <a:solidFill>
                  <a:srgbClr val="000000"/>
                </a:solidFill>
              </a:rPr>
              <a:t>stretches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help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to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develop</a:t>
            </a:r>
            <a:r>
              <a:rPr lang="de-DE" sz="1400" dirty="0" smtClean="0">
                <a:solidFill>
                  <a:srgbClr val="000000"/>
                </a:solidFill>
              </a:rPr>
              <a:t> a </a:t>
            </a:r>
            <a:r>
              <a:rPr lang="de-DE" sz="1400" dirty="0" err="1" smtClean="0">
                <a:solidFill>
                  <a:srgbClr val="000000"/>
                </a:solidFill>
              </a:rPr>
              <a:t>common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understanding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and</a:t>
            </a:r>
            <a:r>
              <a:rPr lang="de-DE" sz="1400" dirty="0" smtClean="0">
                <a:solidFill>
                  <a:srgbClr val="000000"/>
                </a:solidFill>
              </a:rPr>
              <a:t> design </a:t>
            </a:r>
            <a:r>
              <a:rPr lang="de-DE" sz="1400" dirty="0" err="1" smtClean="0">
                <a:solidFill>
                  <a:srgbClr val="000000"/>
                </a:solidFill>
              </a:rPr>
              <a:t>for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ecological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components</a:t>
            </a:r>
            <a:r>
              <a:rPr lang="de-DE" sz="1400" dirty="0" smtClean="0">
                <a:solidFill>
                  <a:srgbClr val="000000"/>
                </a:solidFill>
              </a:rPr>
              <a:t> like i.e. </a:t>
            </a:r>
            <a:r>
              <a:rPr lang="de-DE" sz="1400" dirty="0" err="1" smtClean="0">
                <a:solidFill>
                  <a:srgbClr val="000000"/>
                </a:solidFill>
              </a:rPr>
              <a:t>removal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of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river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embankments</a:t>
            </a:r>
            <a:r>
              <a:rPr lang="de-DE" sz="1400" dirty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or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connecting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meanders</a:t>
            </a:r>
            <a:r>
              <a:rPr lang="de-DE" sz="1400" dirty="0" smtClean="0">
                <a:solidFill>
                  <a:srgbClr val="000000"/>
                </a:solidFill>
              </a:rPr>
              <a:t>  </a:t>
            </a: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 bwMode="auto">
          <a:xfrm>
            <a:off x="4477351" y="1690199"/>
            <a:ext cx="4653348" cy="1345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de-DE" sz="1400" dirty="0" smtClean="0">
                <a:solidFill>
                  <a:srgbClr val="000000"/>
                </a:solidFill>
              </a:rPr>
              <a:t>Main </a:t>
            </a:r>
            <a:r>
              <a:rPr lang="de-DE" sz="1400" dirty="0" err="1" smtClean="0">
                <a:solidFill>
                  <a:srgbClr val="000000"/>
                </a:solidFill>
              </a:rPr>
              <a:t>objective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of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Bavarian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Government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is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to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develope</a:t>
            </a:r>
            <a:r>
              <a:rPr lang="de-DE" sz="1400" dirty="0" smtClean="0">
                <a:solidFill>
                  <a:srgbClr val="000000"/>
                </a:solidFill>
              </a:rPr>
              <a:t> a </a:t>
            </a:r>
            <a:r>
              <a:rPr lang="de-DE" sz="1400" dirty="0" err="1" smtClean="0">
                <a:solidFill>
                  <a:srgbClr val="000000"/>
                </a:solidFill>
              </a:rPr>
              <a:t>common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solution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with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the</a:t>
            </a:r>
            <a:r>
              <a:rPr lang="de-DE" sz="1400" dirty="0" smtClean="0">
                <a:solidFill>
                  <a:srgbClr val="000000"/>
                </a:solidFill>
              </a:rPr>
              <a:t> Federal </a:t>
            </a:r>
            <a:r>
              <a:rPr lang="de-DE" sz="1400" dirty="0" err="1" smtClean="0">
                <a:solidFill>
                  <a:srgbClr val="000000"/>
                </a:solidFill>
              </a:rPr>
              <a:t>Government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which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combines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the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hydraulic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construction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work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without</a:t>
            </a:r>
            <a:r>
              <a:rPr lang="de-DE" sz="1400" dirty="0" smtClean="0">
                <a:solidFill>
                  <a:srgbClr val="000000"/>
                </a:solidFill>
              </a:rPr>
              <a:t> an additional  </a:t>
            </a:r>
            <a:r>
              <a:rPr lang="de-DE" sz="1400" dirty="0" err="1" smtClean="0">
                <a:solidFill>
                  <a:srgbClr val="000000"/>
                </a:solidFill>
              </a:rPr>
              <a:t>weir</a:t>
            </a:r>
            <a:r>
              <a:rPr lang="de-DE" sz="1400" dirty="0" smtClean="0">
                <a:solidFill>
                  <a:srgbClr val="000000"/>
                </a:solidFill>
              </a:rPr>
              <a:t> = so </a:t>
            </a:r>
            <a:r>
              <a:rPr lang="de-DE" sz="1400" dirty="0" err="1" smtClean="0">
                <a:solidFill>
                  <a:srgbClr val="000000"/>
                </a:solidFill>
              </a:rPr>
              <a:t>called</a:t>
            </a:r>
            <a:r>
              <a:rPr lang="de-DE" sz="1400" dirty="0" smtClean="0">
                <a:solidFill>
                  <a:srgbClr val="000000"/>
                </a:solidFill>
              </a:rPr>
              <a:t> Option A +</a:t>
            </a:r>
            <a:endParaRPr lang="de-DE" sz="1400" dirty="0">
              <a:solidFill>
                <a:srgbClr val="000000"/>
              </a:solidFill>
            </a:endParaRPr>
          </a:p>
        </p:txBody>
      </p:sp>
      <p:pic>
        <p:nvPicPr>
          <p:cNvPr id="23" name="Picture 1" descr="C:\Users\rnb-kraenklg\Desktop\Vortrag Geschiebebewirtschaftung\Donau-Isarschüttkeg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002" y="4345372"/>
            <a:ext cx="1329314" cy="225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96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93" y="777905"/>
            <a:ext cx="7956104" cy="552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73048" y="4743953"/>
            <a:ext cx="123623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flattened</a:t>
            </a:r>
            <a:r>
              <a:rPr lang="de-DE" sz="1000" b="1" dirty="0" smtClean="0">
                <a:solidFill>
                  <a:srgbClr val="00B050"/>
                </a:solidFill>
              </a:rPr>
              <a:t>  </a:t>
            </a:r>
            <a:r>
              <a:rPr lang="de-DE" sz="1000" b="1" dirty="0" err="1" smtClean="0">
                <a:solidFill>
                  <a:srgbClr val="00B050"/>
                </a:solidFill>
              </a:rPr>
              <a:t>banks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gravel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areas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for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fish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breeding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 bwMode="auto">
          <a:xfrm>
            <a:off x="0" y="3262918"/>
            <a:ext cx="96372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deadwood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breakwaters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pools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 bwMode="auto">
          <a:xfrm>
            <a:off x="3448223" y="5052085"/>
            <a:ext cx="32657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 bwMode="auto">
          <a:xfrm>
            <a:off x="3636122" y="4651975"/>
            <a:ext cx="14334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 bwMode="auto">
          <a:xfrm>
            <a:off x="2497686" y="5879028"/>
            <a:ext cx="97815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Deadwood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Breakwaters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pools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 bwMode="auto">
          <a:xfrm>
            <a:off x="3709321" y="4094762"/>
            <a:ext cx="117698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 bwMode="auto">
          <a:xfrm>
            <a:off x="95282" y="2708920"/>
            <a:ext cx="126983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revitalized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banks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gravel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islands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 bwMode="auto">
          <a:xfrm>
            <a:off x="95282" y="2130196"/>
            <a:ext cx="17331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meanders</a:t>
            </a: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 bwMode="auto">
          <a:xfrm>
            <a:off x="2890133" y="3667090"/>
            <a:ext cx="200093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 bwMode="auto">
          <a:xfrm>
            <a:off x="4824324" y="3467035"/>
            <a:ext cx="168828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continuity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smtClean="0">
                <a:solidFill>
                  <a:srgbClr val="00B050"/>
                </a:solidFill>
              </a:rPr>
              <a:t>at </a:t>
            </a:r>
            <a:r>
              <a:rPr lang="de-DE" sz="1000" b="1" dirty="0" err="1" smtClean="0">
                <a:solidFill>
                  <a:srgbClr val="00B050"/>
                </a:solidFill>
              </a:rPr>
              <a:t>inflow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Altmühl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 bwMode="auto">
          <a:xfrm>
            <a:off x="5909548" y="3190209"/>
            <a:ext cx="166269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dredging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and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3" name="Textfeld 22"/>
          <p:cNvSpPr txBox="1"/>
          <p:nvPr/>
        </p:nvSpPr>
        <p:spPr bwMode="auto">
          <a:xfrm>
            <a:off x="4078534" y="1357561"/>
            <a:ext cx="18085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revitalized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 bwMode="auto">
          <a:xfrm>
            <a:off x="6740897" y="2722666"/>
            <a:ext cx="14334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 bwMode="auto">
          <a:xfrm>
            <a:off x="7793575" y="1230005"/>
            <a:ext cx="53251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riffles</a:t>
            </a:r>
            <a:endParaRPr lang="de-DE" sz="1000" dirty="0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858" y="273098"/>
            <a:ext cx="2157331" cy="120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38" y="5554757"/>
            <a:ext cx="1890278" cy="120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29" y="5707290"/>
            <a:ext cx="1654785" cy="106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 bwMode="auto">
          <a:xfrm>
            <a:off x="5220072" y="404664"/>
            <a:ext cx="3744416" cy="3732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accent3"/>
              </a:solidFill>
              <a:effectLst/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475135" y="777905"/>
            <a:ext cx="561361" cy="3468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5508104" y="3873360"/>
            <a:ext cx="2735784" cy="4197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822325"/>
            <a:r>
              <a:rPr lang="de-DE" sz="1600" dirty="0" err="1">
                <a:solidFill>
                  <a:schemeClr val="tx1"/>
                </a:solidFill>
              </a:rPr>
              <a:t>Hydromorpological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measures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9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27063" y="1469795"/>
            <a:ext cx="6010457" cy="25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2000" kern="0" dirty="0" err="1" smtClean="0"/>
              <a:t>Hydromorphological</a:t>
            </a:r>
            <a:r>
              <a:rPr lang="de-DE" altLang="de-DE" sz="2000" kern="0" dirty="0" smtClean="0"/>
              <a:t> </a:t>
            </a:r>
            <a:r>
              <a:rPr lang="de-DE" altLang="de-DE" sz="2000" kern="0" dirty="0" err="1" smtClean="0"/>
              <a:t>measures</a:t>
            </a:r>
            <a:r>
              <a:rPr lang="de-DE" altLang="de-DE" sz="2000" kern="0" dirty="0" smtClean="0"/>
              <a:t> </a:t>
            </a:r>
            <a:r>
              <a:rPr lang="de-DE" altLang="de-DE" sz="2000" kern="0" dirty="0" err="1" smtClean="0"/>
              <a:t>and</a:t>
            </a:r>
            <a:r>
              <a:rPr lang="de-DE" altLang="de-DE" sz="2000" kern="0" dirty="0" smtClean="0"/>
              <a:t> NATURA 2000</a:t>
            </a:r>
            <a:endParaRPr lang="de-DE" altLang="de-DE" sz="2000" kern="0" dirty="0"/>
          </a:p>
        </p:txBody>
      </p:sp>
      <p:pic>
        <p:nvPicPr>
          <p:cNvPr id="10" name="Picture 5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844824"/>
            <a:ext cx="1559762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47" y="1916832"/>
            <a:ext cx="6010456" cy="299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feld 13"/>
          <p:cNvSpPr txBox="1"/>
          <p:nvPr/>
        </p:nvSpPr>
        <p:spPr bwMode="auto">
          <a:xfrm>
            <a:off x="5588496" y="386943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76640" y="5013176"/>
            <a:ext cx="719170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altLang="de-DE" sz="1800" dirty="0" err="1" smtClean="0">
                <a:solidFill>
                  <a:srgbClr val="0070C0"/>
                </a:solidFill>
              </a:rPr>
              <a:t>Effects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of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hydromorphological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measures</a:t>
            </a:r>
            <a:r>
              <a:rPr lang="de-DE" altLang="de-DE" sz="1800" dirty="0" smtClean="0">
                <a:solidFill>
                  <a:srgbClr val="0070C0"/>
                </a:solidFill>
              </a:rPr>
              <a:t> on NATURA 2000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areas</a:t>
            </a:r>
            <a:endParaRPr lang="de-DE" altLang="de-DE" sz="1800" dirty="0">
              <a:solidFill>
                <a:srgbClr val="0070C0"/>
              </a:solidFill>
            </a:endParaRPr>
          </a:p>
          <a:p>
            <a:pPr marL="285750" indent="-28575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altLang="de-DE" sz="1800" dirty="0" err="1" smtClean="0">
                <a:solidFill>
                  <a:srgbClr val="0070C0"/>
                </a:solidFill>
              </a:rPr>
              <a:t>Dialogue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between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water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management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and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nature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conservation</a:t>
            </a:r>
            <a:r>
              <a:rPr lang="de-DE" altLang="de-DE" sz="1800" dirty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authorities</a:t>
            </a:r>
            <a:r>
              <a:rPr lang="de-DE" altLang="de-DE" sz="1800" dirty="0" smtClean="0">
                <a:solidFill>
                  <a:srgbClr val="0070C0"/>
                </a:solidFill>
              </a:rPr>
              <a:t> in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order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to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coordinate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measures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br>
              <a:rPr lang="de-DE" altLang="de-DE" sz="1800" dirty="0" smtClean="0">
                <a:solidFill>
                  <a:srgbClr val="0070C0"/>
                </a:solidFill>
              </a:rPr>
            </a:br>
            <a:r>
              <a:rPr lang="de-DE" altLang="de-DE" sz="1800" dirty="0" smtClean="0">
                <a:solidFill>
                  <a:srgbClr val="0070C0"/>
                </a:solidFill>
              </a:rPr>
              <a:t>(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major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objectives</a:t>
            </a:r>
            <a:r>
              <a:rPr lang="de-DE" altLang="de-DE" sz="1800" dirty="0" smtClean="0">
                <a:solidFill>
                  <a:srgbClr val="0070C0"/>
                </a:solidFill>
              </a:rPr>
              <a:t>: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avoid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conflicts</a:t>
            </a:r>
            <a:r>
              <a:rPr lang="de-DE" altLang="de-DE" sz="1800" dirty="0" smtClean="0">
                <a:solidFill>
                  <a:srgbClr val="0070C0"/>
                </a:solidFill>
              </a:rPr>
              <a:t> in an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early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state</a:t>
            </a:r>
            <a:r>
              <a:rPr lang="de-DE" altLang="de-DE" sz="1800" dirty="0" smtClean="0">
                <a:solidFill>
                  <a:srgbClr val="0070C0"/>
                </a:solidFill>
              </a:rPr>
              <a:t>,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make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use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of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synergies</a:t>
            </a:r>
            <a:r>
              <a:rPr lang="de-DE" altLang="de-DE" sz="1800" dirty="0" smtClean="0">
                <a:solidFill>
                  <a:srgbClr val="0070C0"/>
                </a:solidFill>
              </a:rPr>
              <a:t>)</a:t>
            </a:r>
            <a:endParaRPr lang="de-DE" altLang="de-DE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21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Public Relations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Numerous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events</a:t>
            </a:r>
            <a:endParaRPr lang="de-DE" dirty="0"/>
          </a:p>
          <a:p>
            <a:r>
              <a:rPr lang="de-DE" dirty="0" smtClean="0"/>
              <a:t>New </a:t>
            </a:r>
            <a:r>
              <a:rPr lang="de-DE" dirty="0" err="1" smtClean="0"/>
              <a:t>exhibition</a:t>
            </a:r>
            <a:r>
              <a:rPr lang="de-DE" dirty="0" smtClean="0"/>
              <a:t> at Schiffmeisterhaus, Deggendorf</a:t>
            </a:r>
            <a:endParaRPr lang="de-DE" dirty="0"/>
          </a:p>
          <a:p>
            <a:r>
              <a:rPr lang="de-DE" dirty="0" smtClean="0"/>
              <a:t>Information </a:t>
            </a:r>
            <a:r>
              <a:rPr lang="de-DE" dirty="0" err="1" smtClean="0"/>
              <a:t>pavilions</a:t>
            </a:r>
            <a:endParaRPr lang="de-DE" dirty="0" smtClean="0"/>
          </a:p>
          <a:p>
            <a:r>
              <a:rPr lang="de-DE" dirty="0" smtClean="0"/>
              <a:t>Roadshow </a:t>
            </a:r>
          </a:p>
          <a:p>
            <a:r>
              <a:rPr lang="de-DE" dirty="0" smtClean="0"/>
              <a:t>Mobile PC </a:t>
            </a:r>
            <a:r>
              <a:rPr lang="de-DE" dirty="0" err="1" smtClean="0"/>
              <a:t>terminals</a:t>
            </a:r>
            <a:endParaRPr lang="de-DE" dirty="0" smtClean="0"/>
          </a:p>
          <a:p>
            <a:r>
              <a:rPr lang="de-DE" dirty="0" smtClean="0"/>
              <a:t>Films</a:t>
            </a:r>
          </a:p>
          <a:p>
            <a:r>
              <a:rPr lang="de-DE" dirty="0" smtClean="0"/>
              <a:t>. . .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see</a:t>
            </a:r>
            <a:r>
              <a:rPr lang="de-DE" dirty="0" smtClean="0"/>
              <a:t> </a:t>
            </a:r>
            <a:r>
              <a:rPr lang="de-DE" dirty="0" smtClean="0">
                <a:hlinkClick r:id="rId2"/>
              </a:rPr>
              <a:t>www.lebensader-donau.de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	 </a:t>
            </a:r>
            <a:endParaRPr lang="de-DE" alt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7" t="15060" r="3086" b="42470"/>
          <a:stretch/>
        </p:blipFill>
        <p:spPr bwMode="auto">
          <a:xfrm>
            <a:off x="3203848" y="5373216"/>
            <a:ext cx="2522019" cy="119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883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937142" y="3579143"/>
            <a:ext cx="7170738" cy="511175"/>
          </a:xfrm>
        </p:spPr>
        <p:txBody>
          <a:bodyPr/>
          <a:lstStyle/>
          <a:p>
            <a:r>
              <a:rPr lang="de-DE" b="1" dirty="0" err="1" smtClean="0">
                <a:solidFill>
                  <a:srgbClr val="002060"/>
                </a:solidFill>
              </a:rPr>
              <a:t>Thank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you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for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your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attention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Bild: Wasserstraßenausb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1913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ld: Neubau und Anpassung von Buhn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30" y="4221088"/>
            <a:ext cx="71913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23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2" descr="DRBMPmap01_Over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r="1767" b="2992"/>
          <a:stretch>
            <a:fillRect/>
          </a:stretch>
        </p:blipFill>
        <p:spPr bwMode="auto">
          <a:xfrm>
            <a:off x="395163" y="1340768"/>
            <a:ext cx="7993261" cy="530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 bwMode="auto">
          <a:xfrm>
            <a:off x="2267744" y="2636912"/>
            <a:ext cx="360040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8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7" descr="C:\Users\LfW-schmid_m\Desktop\Vortrag Referendare\image-504768-galleryV9-ikb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7596336" cy="55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1995" y="1416262"/>
            <a:ext cx="7304294" cy="7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de-DE" altLang="de-DE" kern="0" dirty="0" smtClean="0">
                <a:solidFill>
                  <a:srgbClr val="FFFF00"/>
                </a:solidFill>
              </a:rPr>
              <a:t>Deggendorf June 2013 – </a:t>
            </a:r>
            <a:r>
              <a:rPr lang="de-DE" altLang="de-DE" kern="0" dirty="0" err="1" smtClean="0">
                <a:solidFill>
                  <a:srgbClr val="FFFF00"/>
                </a:solidFill>
              </a:rPr>
              <a:t>damage</a:t>
            </a:r>
            <a:r>
              <a:rPr lang="de-DE" altLang="de-DE" kern="0" dirty="0" smtClean="0">
                <a:solidFill>
                  <a:srgbClr val="FFFF00"/>
                </a:solidFill>
              </a:rPr>
              <a:t> 1,3 </a:t>
            </a:r>
            <a:r>
              <a:rPr lang="de-DE" altLang="de-DE" kern="0" dirty="0" err="1" smtClean="0">
                <a:solidFill>
                  <a:srgbClr val="FFFF00"/>
                </a:solidFill>
              </a:rPr>
              <a:t>billion</a:t>
            </a:r>
            <a:r>
              <a:rPr lang="de-DE" altLang="de-DE" kern="0" dirty="0" smtClean="0">
                <a:solidFill>
                  <a:srgbClr val="FFFF00"/>
                </a:solidFill>
              </a:rPr>
              <a:t> €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23850" y="935038"/>
            <a:ext cx="88201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Tx/>
              <a:buNone/>
              <a:defRPr/>
            </a:pPr>
            <a:endParaRPr lang="de-DE" altLang="de-DE" kern="0" dirty="0"/>
          </a:p>
        </p:txBody>
      </p:sp>
    </p:spTree>
    <p:extLst>
      <p:ext uri="{BB962C8B-B14F-4D97-AF65-F5344CB8AC3E}">
        <p14:creationId xmlns:p14="http://schemas.microsoft.com/office/powerpoint/2010/main" val="302101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511246" y="2803358"/>
            <a:ext cx="95086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670099" y="2967289"/>
            <a:ext cx="111917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6499072" y="6221831"/>
            <a:ext cx="9187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1703269" y="1840832"/>
            <a:ext cx="702396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3632467" y="4074194"/>
            <a:ext cx="82262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18441" name="Freihandform 2"/>
          <p:cNvSpPr>
            <a:spLocks/>
          </p:cNvSpPr>
          <p:nvPr/>
        </p:nvSpPr>
        <p:spPr bwMode="auto">
          <a:xfrm>
            <a:off x="4990137" y="4132849"/>
            <a:ext cx="547430" cy="1139992"/>
          </a:xfrm>
          <a:custGeom>
            <a:avLst/>
            <a:gdLst>
              <a:gd name="T0" fmla="*/ 12700 w 631825"/>
              <a:gd name="T1" fmla="*/ 25400 h 1203325"/>
              <a:gd name="T2" fmla="*/ 31750 w 631825"/>
              <a:gd name="T3" fmla="*/ 50800 h 1203325"/>
              <a:gd name="T4" fmla="*/ 53975 w 631825"/>
              <a:gd name="T5" fmla="*/ 155575 h 1203325"/>
              <a:gd name="T6" fmla="*/ 82550 w 631825"/>
              <a:gd name="T7" fmla="*/ 292100 h 1203325"/>
              <a:gd name="T8" fmla="*/ 104775 w 631825"/>
              <a:gd name="T9" fmla="*/ 311150 h 1203325"/>
              <a:gd name="T10" fmla="*/ 155575 w 631825"/>
              <a:gd name="T11" fmla="*/ 346075 h 1203325"/>
              <a:gd name="T12" fmla="*/ 193675 w 631825"/>
              <a:gd name="T13" fmla="*/ 377825 h 1203325"/>
              <a:gd name="T14" fmla="*/ 215900 w 631825"/>
              <a:gd name="T15" fmla="*/ 412750 h 1203325"/>
              <a:gd name="T16" fmla="*/ 241300 w 631825"/>
              <a:gd name="T17" fmla="*/ 460375 h 1203325"/>
              <a:gd name="T18" fmla="*/ 260350 w 631825"/>
              <a:gd name="T19" fmla="*/ 498475 h 1203325"/>
              <a:gd name="T20" fmla="*/ 317500 w 631825"/>
              <a:gd name="T21" fmla="*/ 555625 h 1203325"/>
              <a:gd name="T22" fmla="*/ 336550 w 631825"/>
              <a:gd name="T23" fmla="*/ 584200 h 1203325"/>
              <a:gd name="T24" fmla="*/ 371475 w 631825"/>
              <a:gd name="T25" fmla="*/ 615950 h 1203325"/>
              <a:gd name="T26" fmla="*/ 406400 w 631825"/>
              <a:gd name="T27" fmla="*/ 647700 h 1203325"/>
              <a:gd name="T28" fmla="*/ 425450 w 631825"/>
              <a:gd name="T29" fmla="*/ 685800 h 1203325"/>
              <a:gd name="T30" fmla="*/ 431800 w 631825"/>
              <a:gd name="T31" fmla="*/ 736600 h 1203325"/>
              <a:gd name="T32" fmla="*/ 422275 w 631825"/>
              <a:gd name="T33" fmla="*/ 838200 h 1203325"/>
              <a:gd name="T34" fmla="*/ 406400 w 631825"/>
              <a:gd name="T35" fmla="*/ 889000 h 1203325"/>
              <a:gd name="T36" fmla="*/ 374650 w 631825"/>
              <a:gd name="T37" fmla="*/ 949325 h 1203325"/>
              <a:gd name="T38" fmla="*/ 327025 w 631825"/>
              <a:gd name="T39" fmla="*/ 974725 h 1203325"/>
              <a:gd name="T40" fmla="*/ 285750 w 631825"/>
              <a:gd name="T41" fmla="*/ 1000125 h 1203325"/>
              <a:gd name="T42" fmla="*/ 238125 w 631825"/>
              <a:gd name="T43" fmla="*/ 1019175 h 1203325"/>
              <a:gd name="T44" fmla="*/ 196850 w 631825"/>
              <a:gd name="T45" fmla="*/ 1044575 h 1203325"/>
              <a:gd name="T46" fmla="*/ 171450 w 631825"/>
              <a:gd name="T47" fmla="*/ 1085850 h 1203325"/>
              <a:gd name="T48" fmla="*/ 177800 w 631825"/>
              <a:gd name="T49" fmla="*/ 1174750 h 1203325"/>
              <a:gd name="T50" fmla="*/ 228600 w 631825"/>
              <a:gd name="T51" fmla="*/ 1190625 h 1203325"/>
              <a:gd name="T52" fmla="*/ 285750 w 631825"/>
              <a:gd name="T53" fmla="*/ 1203325 h 1203325"/>
              <a:gd name="T54" fmla="*/ 415925 w 631825"/>
              <a:gd name="T55" fmla="*/ 1184275 h 1203325"/>
              <a:gd name="T56" fmla="*/ 438150 w 631825"/>
              <a:gd name="T57" fmla="*/ 1149350 h 1203325"/>
              <a:gd name="T58" fmla="*/ 466725 w 631825"/>
              <a:gd name="T59" fmla="*/ 1114425 h 1203325"/>
              <a:gd name="T60" fmla="*/ 501650 w 631825"/>
              <a:gd name="T61" fmla="*/ 1057275 h 1203325"/>
              <a:gd name="T62" fmla="*/ 536575 w 631825"/>
              <a:gd name="T63" fmla="*/ 1031875 h 1203325"/>
              <a:gd name="T64" fmla="*/ 619125 w 631825"/>
              <a:gd name="T65" fmla="*/ 1016000 h 1203325"/>
              <a:gd name="T66" fmla="*/ 628650 w 631825"/>
              <a:gd name="T67" fmla="*/ 815975 h 1203325"/>
              <a:gd name="T68" fmla="*/ 625475 w 631825"/>
              <a:gd name="T69" fmla="*/ 669925 h 1203325"/>
              <a:gd name="T70" fmla="*/ 619125 w 631825"/>
              <a:gd name="T71" fmla="*/ 574675 h 1203325"/>
              <a:gd name="T72" fmla="*/ 581025 w 631825"/>
              <a:gd name="T73" fmla="*/ 527050 h 1203325"/>
              <a:gd name="T74" fmla="*/ 555625 w 631825"/>
              <a:gd name="T75" fmla="*/ 492125 h 1203325"/>
              <a:gd name="T76" fmla="*/ 523875 w 631825"/>
              <a:gd name="T77" fmla="*/ 447675 h 1203325"/>
              <a:gd name="T78" fmla="*/ 504825 w 631825"/>
              <a:gd name="T79" fmla="*/ 419100 h 1203325"/>
              <a:gd name="T80" fmla="*/ 485775 w 631825"/>
              <a:gd name="T81" fmla="*/ 393700 h 1203325"/>
              <a:gd name="T82" fmla="*/ 441325 w 631825"/>
              <a:gd name="T83" fmla="*/ 355600 h 1203325"/>
              <a:gd name="T84" fmla="*/ 406400 w 631825"/>
              <a:gd name="T85" fmla="*/ 323850 h 1203325"/>
              <a:gd name="T86" fmla="*/ 355600 w 631825"/>
              <a:gd name="T87" fmla="*/ 263525 h 1203325"/>
              <a:gd name="T88" fmla="*/ 330200 w 631825"/>
              <a:gd name="T89" fmla="*/ 244475 h 1203325"/>
              <a:gd name="T90" fmla="*/ 285750 w 631825"/>
              <a:gd name="T91" fmla="*/ 231775 h 1203325"/>
              <a:gd name="T92" fmla="*/ 247650 w 631825"/>
              <a:gd name="T93" fmla="*/ 212725 h 1203325"/>
              <a:gd name="T94" fmla="*/ 209550 w 631825"/>
              <a:gd name="T95" fmla="*/ 171450 h 1203325"/>
              <a:gd name="T96" fmla="*/ 171450 w 631825"/>
              <a:gd name="T97" fmla="*/ 146050 h 1203325"/>
              <a:gd name="T98" fmla="*/ 127000 w 631825"/>
              <a:gd name="T99" fmla="*/ 114300 h 1203325"/>
              <a:gd name="T100" fmla="*/ 98425 w 631825"/>
              <a:gd name="T101" fmla="*/ 76200 h 1203325"/>
              <a:gd name="T102" fmla="*/ 69850 w 631825"/>
              <a:gd name="T103" fmla="*/ 41275 h 1203325"/>
              <a:gd name="T104" fmla="*/ 0 w 631825"/>
              <a:gd name="T105" fmla="*/ 0 h 120332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31825" h="1203325">
                <a:moveTo>
                  <a:pt x="0" y="0"/>
                </a:moveTo>
                <a:lnTo>
                  <a:pt x="0" y="0"/>
                </a:lnTo>
                <a:cubicBezTo>
                  <a:pt x="4233" y="8467"/>
                  <a:pt x="8167" y="17090"/>
                  <a:pt x="12700" y="25400"/>
                </a:cubicBezTo>
                <a:cubicBezTo>
                  <a:pt x="14527" y="28750"/>
                  <a:pt x="17343" y="31512"/>
                  <a:pt x="19050" y="34925"/>
                </a:cubicBezTo>
                <a:cubicBezTo>
                  <a:pt x="20547" y="37918"/>
                  <a:pt x="20134" y="41837"/>
                  <a:pt x="22225" y="44450"/>
                </a:cubicBezTo>
                <a:cubicBezTo>
                  <a:pt x="24609" y="47430"/>
                  <a:pt x="28575" y="48683"/>
                  <a:pt x="31750" y="50800"/>
                </a:cubicBezTo>
                <a:cubicBezTo>
                  <a:pt x="35983" y="57150"/>
                  <a:pt x="43195" y="62322"/>
                  <a:pt x="44450" y="69850"/>
                </a:cubicBezTo>
                <a:cubicBezTo>
                  <a:pt x="48175" y="92201"/>
                  <a:pt x="45589" y="82793"/>
                  <a:pt x="50800" y="98425"/>
                </a:cubicBezTo>
                <a:cubicBezTo>
                  <a:pt x="51858" y="117475"/>
                  <a:pt x="53022" y="136519"/>
                  <a:pt x="53975" y="155575"/>
                </a:cubicBezTo>
                <a:cubicBezTo>
                  <a:pt x="57993" y="235929"/>
                  <a:pt x="51330" y="202145"/>
                  <a:pt x="63500" y="250825"/>
                </a:cubicBezTo>
                <a:cubicBezTo>
                  <a:pt x="64247" y="253814"/>
                  <a:pt x="67780" y="269323"/>
                  <a:pt x="69850" y="273050"/>
                </a:cubicBezTo>
                <a:cubicBezTo>
                  <a:pt x="73556" y="279721"/>
                  <a:pt x="76200" y="287867"/>
                  <a:pt x="82550" y="292100"/>
                </a:cubicBezTo>
                <a:lnTo>
                  <a:pt x="92075" y="298450"/>
                </a:lnTo>
                <a:cubicBezTo>
                  <a:pt x="93133" y="301625"/>
                  <a:pt x="92883" y="305608"/>
                  <a:pt x="95250" y="307975"/>
                </a:cubicBezTo>
                <a:cubicBezTo>
                  <a:pt x="97617" y="310342"/>
                  <a:pt x="101849" y="309525"/>
                  <a:pt x="104775" y="311150"/>
                </a:cubicBezTo>
                <a:cubicBezTo>
                  <a:pt x="111446" y="314856"/>
                  <a:pt x="117475" y="319617"/>
                  <a:pt x="123825" y="323850"/>
                </a:cubicBezTo>
                <a:cubicBezTo>
                  <a:pt x="146273" y="338815"/>
                  <a:pt x="118483" y="320034"/>
                  <a:pt x="146050" y="339725"/>
                </a:cubicBezTo>
                <a:cubicBezTo>
                  <a:pt x="149155" y="341943"/>
                  <a:pt x="152400" y="343958"/>
                  <a:pt x="155575" y="346075"/>
                </a:cubicBezTo>
                <a:cubicBezTo>
                  <a:pt x="157692" y="349250"/>
                  <a:pt x="159227" y="352902"/>
                  <a:pt x="161925" y="355600"/>
                </a:cubicBezTo>
                <a:cubicBezTo>
                  <a:pt x="169424" y="363099"/>
                  <a:pt x="175434" y="362074"/>
                  <a:pt x="184150" y="368300"/>
                </a:cubicBezTo>
                <a:cubicBezTo>
                  <a:pt x="187804" y="370910"/>
                  <a:pt x="190226" y="374950"/>
                  <a:pt x="193675" y="377825"/>
                </a:cubicBezTo>
                <a:cubicBezTo>
                  <a:pt x="196606" y="380268"/>
                  <a:pt x="200025" y="382058"/>
                  <a:pt x="203200" y="384175"/>
                </a:cubicBezTo>
                <a:cubicBezTo>
                  <a:pt x="211180" y="408116"/>
                  <a:pt x="200415" y="378606"/>
                  <a:pt x="212725" y="403225"/>
                </a:cubicBezTo>
                <a:cubicBezTo>
                  <a:pt x="214222" y="406218"/>
                  <a:pt x="214275" y="409824"/>
                  <a:pt x="215900" y="412750"/>
                </a:cubicBezTo>
                <a:cubicBezTo>
                  <a:pt x="219606" y="419421"/>
                  <a:pt x="224367" y="425450"/>
                  <a:pt x="228600" y="431800"/>
                </a:cubicBezTo>
                <a:cubicBezTo>
                  <a:pt x="230717" y="434975"/>
                  <a:pt x="233743" y="437705"/>
                  <a:pt x="234950" y="441325"/>
                </a:cubicBezTo>
                <a:lnTo>
                  <a:pt x="241300" y="460375"/>
                </a:lnTo>
                <a:cubicBezTo>
                  <a:pt x="242358" y="463550"/>
                  <a:pt x="242619" y="467115"/>
                  <a:pt x="244475" y="469900"/>
                </a:cubicBezTo>
                <a:cubicBezTo>
                  <a:pt x="248708" y="476250"/>
                  <a:pt x="254762" y="481710"/>
                  <a:pt x="257175" y="488950"/>
                </a:cubicBezTo>
                <a:cubicBezTo>
                  <a:pt x="258233" y="492125"/>
                  <a:pt x="257983" y="496108"/>
                  <a:pt x="260350" y="498475"/>
                </a:cubicBezTo>
                <a:cubicBezTo>
                  <a:pt x="262717" y="500842"/>
                  <a:pt x="266882" y="500153"/>
                  <a:pt x="269875" y="501650"/>
                </a:cubicBezTo>
                <a:cubicBezTo>
                  <a:pt x="279419" y="506422"/>
                  <a:pt x="294243" y="520739"/>
                  <a:pt x="298450" y="527050"/>
                </a:cubicBezTo>
                <a:lnTo>
                  <a:pt x="317500" y="555625"/>
                </a:lnTo>
                <a:cubicBezTo>
                  <a:pt x="319617" y="558800"/>
                  <a:pt x="322643" y="561530"/>
                  <a:pt x="323850" y="565150"/>
                </a:cubicBezTo>
                <a:cubicBezTo>
                  <a:pt x="324908" y="568325"/>
                  <a:pt x="325169" y="571890"/>
                  <a:pt x="327025" y="574675"/>
                </a:cubicBezTo>
                <a:cubicBezTo>
                  <a:pt x="329516" y="578411"/>
                  <a:pt x="333675" y="580751"/>
                  <a:pt x="336550" y="584200"/>
                </a:cubicBezTo>
                <a:cubicBezTo>
                  <a:pt x="338993" y="587131"/>
                  <a:pt x="340028" y="591212"/>
                  <a:pt x="342900" y="593725"/>
                </a:cubicBezTo>
                <a:cubicBezTo>
                  <a:pt x="348643" y="598751"/>
                  <a:pt x="356554" y="601029"/>
                  <a:pt x="361950" y="606425"/>
                </a:cubicBezTo>
                <a:cubicBezTo>
                  <a:pt x="365125" y="609600"/>
                  <a:pt x="367931" y="613193"/>
                  <a:pt x="371475" y="615950"/>
                </a:cubicBezTo>
                <a:cubicBezTo>
                  <a:pt x="377499" y="620635"/>
                  <a:pt x="384175" y="624417"/>
                  <a:pt x="390525" y="628650"/>
                </a:cubicBezTo>
                <a:lnTo>
                  <a:pt x="400050" y="635000"/>
                </a:lnTo>
                <a:cubicBezTo>
                  <a:pt x="402167" y="639233"/>
                  <a:pt x="403649" y="643849"/>
                  <a:pt x="406400" y="647700"/>
                </a:cubicBezTo>
                <a:cubicBezTo>
                  <a:pt x="409010" y="651354"/>
                  <a:pt x="413744" y="653300"/>
                  <a:pt x="415925" y="657225"/>
                </a:cubicBezTo>
                <a:cubicBezTo>
                  <a:pt x="419176" y="663076"/>
                  <a:pt x="420158" y="669925"/>
                  <a:pt x="422275" y="676275"/>
                </a:cubicBezTo>
                <a:cubicBezTo>
                  <a:pt x="423333" y="679450"/>
                  <a:pt x="424638" y="682553"/>
                  <a:pt x="425450" y="685800"/>
                </a:cubicBezTo>
                <a:cubicBezTo>
                  <a:pt x="426508" y="690033"/>
                  <a:pt x="427371" y="694320"/>
                  <a:pt x="428625" y="698500"/>
                </a:cubicBezTo>
                <a:cubicBezTo>
                  <a:pt x="430548" y="704911"/>
                  <a:pt x="434975" y="717550"/>
                  <a:pt x="434975" y="717550"/>
                </a:cubicBezTo>
                <a:cubicBezTo>
                  <a:pt x="433917" y="723900"/>
                  <a:pt x="433197" y="730316"/>
                  <a:pt x="431800" y="736600"/>
                </a:cubicBezTo>
                <a:cubicBezTo>
                  <a:pt x="431074" y="739867"/>
                  <a:pt x="429544" y="742907"/>
                  <a:pt x="428625" y="746125"/>
                </a:cubicBezTo>
                <a:cubicBezTo>
                  <a:pt x="427426" y="750321"/>
                  <a:pt x="426508" y="754592"/>
                  <a:pt x="425450" y="758825"/>
                </a:cubicBezTo>
                <a:cubicBezTo>
                  <a:pt x="424392" y="785283"/>
                  <a:pt x="424826" y="811844"/>
                  <a:pt x="422275" y="838200"/>
                </a:cubicBezTo>
                <a:cubicBezTo>
                  <a:pt x="421630" y="844862"/>
                  <a:pt x="417548" y="850756"/>
                  <a:pt x="415925" y="857250"/>
                </a:cubicBezTo>
                <a:cubicBezTo>
                  <a:pt x="414867" y="861483"/>
                  <a:pt x="414004" y="865770"/>
                  <a:pt x="412750" y="869950"/>
                </a:cubicBezTo>
                <a:cubicBezTo>
                  <a:pt x="410827" y="876361"/>
                  <a:pt x="408023" y="882506"/>
                  <a:pt x="406400" y="889000"/>
                </a:cubicBezTo>
                <a:cubicBezTo>
                  <a:pt x="401602" y="908194"/>
                  <a:pt x="404605" y="897560"/>
                  <a:pt x="396875" y="920750"/>
                </a:cubicBezTo>
                <a:cubicBezTo>
                  <a:pt x="395817" y="923925"/>
                  <a:pt x="396067" y="927908"/>
                  <a:pt x="393700" y="930275"/>
                </a:cubicBezTo>
                <a:cubicBezTo>
                  <a:pt x="387350" y="936625"/>
                  <a:pt x="382122" y="944344"/>
                  <a:pt x="374650" y="949325"/>
                </a:cubicBezTo>
                <a:cubicBezTo>
                  <a:pt x="332365" y="977515"/>
                  <a:pt x="395035" y="936942"/>
                  <a:pt x="355600" y="958850"/>
                </a:cubicBezTo>
                <a:cubicBezTo>
                  <a:pt x="348929" y="962556"/>
                  <a:pt x="343790" y="969137"/>
                  <a:pt x="336550" y="971550"/>
                </a:cubicBezTo>
                <a:cubicBezTo>
                  <a:pt x="333375" y="972608"/>
                  <a:pt x="330018" y="973228"/>
                  <a:pt x="327025" y="974725"/>
                </a:cubicBezTo>
                <a:cubicBezTo>
                  <a:pt x="323612" y="976432"/>
                  <a:pt x="320813" y="979182"/>
                  <a:pt x="317500" y="981075"/>
                </a:cubicBezTo>
                <a:cubicBezTo>
                  <a:pt x="313391" y="983423"/>
                  <a:pt x="308859" y="984990"/>
                  <a:pt x="304800" y="987425"/>
                </a:cubicBezTo>
                <a:cubicBezTo>
                  <a:pt x="298256" y="991352"/>
                  <a:pt x="292990" y="997712"/>
                  <a:pt x="285750" y="1000125"/>
                </a:cubicBezTo>
                <a:cubicBezTo>
                  <a:pt x="251012" y="1011704"/>
                  <a:pt x="303629" y="993237"/>
                  <a:pt x="266700" y="1009650"/>
                </a:cubicBezTo>
                <a:cubicBezTo>
                  <a:pt x="260583" y="1012368"/>
                  <a:pt x="254000" y="1013883"/>
                  <a:pt x="247650" y="1016000"/>
                </a:cubicBezTo>
                <a:cubicBezTo>
                  <a:pt x="244475" y="1017058"/>
                  <a:pt x="240910" y="1017319"/>
                  <a:pt x="238125" y="1019175"/>
                </a:cubicBezTo>
                <a:cubicBezTo>
                  <a:pt x="225815" y="1027381"/>
                  <a:pt x="232220" y="1024318"/>
                  <a:pt x="219075" y="1028700"/>
                </a:cubicBezTo>
                <a:cubicBezTo>
                  <a:pt x="214842" y="1031875"/>
                  <a:pt x="210681" y="1035149"/>
                  <a:pt x="206375" y="1038225"/>
                </a:cubicBezTo>
                <a:cubicBezTo>
                  <a:pt x="203270" y="1040443"/>
                  <a:pt x="199548" y="1041877"/>
                  <a:pt x="196850" y="1044575"/>
                </a:cubicBezTo>
                <a:cubicBezTo>
                  <a:pt x="182489" y="1058936"/>
                  <a:pt x="199518" y="1051094"/>
                  <a:pt x="180975" y="1057275"/>
                </a:cubicBezTo>
                <a:lnTo>
                  <a:pt x="174625" y="1076325"/>
                </a:lnTo>
                <a:lnTo>
                  <a:pt x="171450" y="1085850"/>
                </a:lnTo>
                <a:cubicBezTo>
                  <a:pt x="170392" y="1099608"/>
                  <a:pt x="169987" y="1113433"/>
                  <a:pt x="168275" y="1127125"/>
                </a:cubicBezTo>
                <a:cubicBezTo>
                  <a:pt x="165381" y="1150277"/>
                  <a:pt x="160094" y="1118883"/>
                  <a:pt x="168275" y="1155700"/>
                </a:cubicBezTo>
                <a:cubicBezTo>
                  <a:pt x="169377" y="1160661"/>
                  <a:pt x="173332" y="1171772"/>
                  <a:pt x="177800" y="1174750"/>
                </a:cubicBezTo>
                <a:cubicBezTo>
                  <a:pt x="181431" y="1177171"/>
                  <a:pt x="186267" y="1176867"/>
                  <a:pt x="190500" y="1177925"/>
                </a:cubicBezTo>
                <a:cubicBezTo>
                  <a:pt x="193675" y="1180042"/>
                  <a:pt x="196518" y="1182772"/>
                  <a:pt x="200025" y="1184275"/>
                </a:cubicBezTo>
                <a:cubicBezTo>
                  <a:pt x="203948" y="1185956"/>
                  <a:pt x="225775" y="1190060"/>
                  <a:pt x="228600" y="1190625"/>
                </a:cubicBezTo>
                <a:cubicBezTo>
                  <a:pt x="231775" y="1192742"/>
                  <a:pt x="234383" y="1196227"/>
                  <a:pt x="238125" y="1196975"/>
                </a:cubicBezTo>
                <a:cubicBezTo>
                  <a:pt x="250622" y="1199474"/>
                  <a:pt x="263593" y="1198466"/>
                  <a:pt x="276225" y="1200150"/>
                </a:cubicBezTo>
                <a:cubicBezTo>
                  <a:pt x="279542" y="1200592"/>
                  <a:pt x="282575" y="1202267"/>
                  <a:pt x="285750" y="1203325"/>
                </a:cubicBezTo>
                <a:cubicBezTo>
                  <a:pt x="312208" y="1202267"/>
                  <a:pt x="338769" y="1202701"/>
                  <a:pt x="365125" y="1200150"/>
                </a:cubicBezTo>
                <a:cubicBezTo>
                  <a:pt x="371787" y="1199505"/>
                  <a:pt x="377681" y="1195423"/>
                  <a:pt x="384175" y="1193800"/>
                </a:cubicBezTo>
                <a:cubicBezTo>
                  <a:pt x="391274" y="1192025"/>
                  <a:pt x="411287" y="1187367"/>
                  <a:pt x="415925" y="1184275"/>
                </a:cubicBezTo>
                <a:lnTo>
                  <a:pt x="425450" y="1177925"/>
                </a:lnTo>
                <a:cubicBezTo>
                  <a:pt x="433430" y="1153984"/>
                  <a:pt x="422665" y="1183494"/>
                  <a:pt x="434975" y="1158875"/>
                </a:cubicBezTo>
                <a:cubicBezTo>
                  <a:pt x="436472" y="1155882"/>
                  <a:pt x="436525" y="1152276"/>
                  <a:pt x="438150" y="1149350"/>
                </a:cubicBezTo>
                <a:cubicBezTo>
                  <a:pt x="441856" y="1142679"/>
                  <a:pt x="446617" y="1136650"/>
                  <a:pt x="450850" y="1130300"/>
                </a:cubicBezTo>
                <a:cubicBezTo>
                  <a:pt x="452967" y="1127125"/>
                  <a:pt x="454025" y="1122892"/>
                  <a:pt x="457200" y="1120775"/>
                </a:cubicBezTo>
                <a:lnTo>
                  <a:pt x="466725" y="1114425"/>
                </a:lnTo>
                <a:cubicBezTo>
                  <a:pt x="470958" y="1108075"/>
                  <a:pt x="477012" y="1102615"/>
                  <a:pt x="479425" y="1095375"/>
                </a:cubicBezTo>
                <a:cubicBezTo>
                  <a:pt x="485013" y="1078610"/>
                  <a:pt x="480744" y="1088635"/>
                  <a:pt x="495300" y="1066800"/>
                </a:cubicBezTo>
                <a:lnTo>
                  <a:pt x="501650" y="1057275"/>
                </a:lnTo>
                <a:cubicBezTo>
                  <a:pt x="503767" y="1054100"/>
                  <a:pt x="504825" y="1049867"/>
                  <a:pt x="508000" y="1047750"/>
                </a:cubicBezTo>
                <a:cubicBezTo>
                  <a:pt x="514350" y="1043517"/>
                  <a:pt x="519810" y="1037463"/>
                  <a:pt x="527050" y="1035050"/>
                </a:cubicBezTo>
                <a:cubicBezTo>
                  <a:pt x="530225" y="1033992"/>
                  <a:pt x="533582" y="1033372"/>
                  <a:pt x="536575" y="1031875"/>
                </a:cubicBezTo>
                <a:cubicBezTo>
                  <a:pt x="539988" y="1030168"/>
                  <a:pt x="542687" y="1027232"/>
                  <a:pt x="546100" y="1025525"/>
                </a:cubicBezTo>
                <a:cubicBezTo>
                  <a:pt x="549485" y="1023833"/>
                  <a:pt x="565782" y="1019429"/>
                  <a:pt x="568325" y="1019175"/>
                </a:cubicBezTo>
                <a:cubicBezTo>
                  <a:pt x="585207" y="1017487"/>
                  <a:pt x="602192" y="1017058"/>
                  <a:pt x="619125" y="1016000"/>
                </a:cubicBezTo>
                <a:cubicBezTo>
                  <a:pt x="621242" y="1012825"/>
                  <a:pt x="625119" y="1010274"/>
                  <a:pt x="625475" y="1006475"/>
                </a:cubicBezTo>
                <a:cubicBezTo>
                  <a:pt x="636634" y="887451"/>
                  <a:pt x="618081" y="946106"/>
                  <a:pt x="631825" y="904875"/>
                </a:cubicBezTo>
                <a:cubicBezTo>
                  <a:pt x="630767" y="875242"/>
                  <a:pt x="630559" y="845566"/>
                  <a:pt x="628650" y="815975"/>
                </a:cubicBezTo>
                <a:cubicBezTo>
                  <a:pt x="628435" y="812635"/>
                  <a:pt x="626394" y="809668"/>
                  <a:pt x="625475" y="806450"/>
                </a:cubicBezTo>
                <a:cubicBezTo>
                  <a:pt x="622486" y="795988"/>
                  <a:pt x="621307" y="788787"/>
                  <a:pt x="619125" y="777875"/>
                </a:cubicBezTo>
                <a:cubicBezTo>
                  <a:pt x="620722" y="742746"/>
                  <a:pt x="621544" y="705306"/>
                  <a:pt x="625475" y="669925"/>
                </a:cubicBezTo>
                <a:cubicBezTo>
                  <a:pt x="626186" y="663527"/>
                  <a:pt x="627592" y="657225"/>
                  <a:pt x="628650" y="650875"/>
                </a:cubicBezTo>
                <a:cubicBezTo>
                  <a:pt x="626373" y="612168"/>
                  <a:pt x="629567" y="609633"/>
                  <a:pt x="622300" y="584200"/>
                </a:cubicBezTo>
                <a:cubicBezTo>
                  <a:pt x="621381" y="580982"/>
                  <a:pt x="620981" y="577460"/>
                  <a:pt x="619125" y="574675"/>
                </a:cubicBezTo>
                <a:cubicBezTo>
                  <a:pt x="616634" y="570939"/>
                  <a:pt x="612775" y="568325"/>
                  <a:pt x="609600" y="565150"/>
                </a:cubicBezTo>
                <a:cubicBezTo>
                  <a:pt x="606139" y="554768"/>
                  <a:pt x="603429" y="543853"/>
                  <a:pt x="593725" y="536575"/>
                </a:cubicBezTo>
                <a:lnTo>
                  <a:pt x="581025" y="527050"/>
                </a:lnTo>
                <a:cubicBezTo>
                  <a:pt x="578443" y="519303"/>
                  <a:pt x="577655" y="514155"/>
                  <a:pt x="571500" y="508000"/>
                </a:cubicBezTo>
                <a:cubicBezTo>
                  <a:pt x="568802" y="505302"/>
                  <a:pt x="565150" y="503767"/>
                  <a:pt x="561975" y="501650"/>
                </a:cubicBezTo>
                <a:cubicBezTo>
                  <a:pt x="559858" y="498475"/>
                  <a:pt x="557332" y="495538"/>
                  <a:pt x="555625" y="492125"/>
                </a:cubicBezTo>
                <a:cubicBezTo>
                  <a:pt x="550662" y="482199"/>
                  <a:pt x="554358" y="479810"/>
                  <a:pt x="546100" y="469900"/>
                </a:cubicBezTo>
                <a:cubicBezTo>
                  <a:pt x="543657" y="466969"/>
                  <a:pt x="539750" y="465667"/>
                  <a:pt x="536575" y="463550"/>
                </a:cubicBezTo>
                <a:cubicBezTo>
                  <a:pt x="528595" y="439609"/>
                  <a:pt x="540288" y="468191"/>
                  <a:pt x="523875" y="447675"/>
                </a:cubicBezTo>
                <a:cubicBezTo>
                  <a:pt x="521784" y="445062"/>
                  <a:pt x="522556" y="440935"/>
                  <a:pt x="520700" y="438150"/>
                </a:cubicBezTo>
                <a:cubicBezTo>
                  <a:pt x="518209" y="434414"/>
                  <a:pt x="514050" y="432074"/>
                  <a:pt x="511175" y="428625"/>
                </a:cubicBezTo>
                <a:cubicBezTo>
                  <a:pt x="508732" y="425694"/>
                  <a:pt x="506532" y="422513"/>
                  <a:pt x="504825" y="419100"/>
                </a:cubicBezTo>
                <a:cubicBezTo>
                  <a:pt x="503328" y="416107"/>
                  <a:pt x="503741" y="412188"/>
                  <a:pt x="501650" y="409575"/>
                </a:cubicBezTo>
                <a:cubicBezTo>
                  <a:pt x="499266" y="406595"/>
                  <a:pt x="495300" y="405342"/>
                  <a:pt x="492125" y="403225"/>
                </a:cubicBezTo>
                <a:cubicBezTo>
                  <a:pt x="490008" y="400050"/>
                  <a:pt x="487668" y="397013"/>
                  <a:pt x="485775" y="393700"/>
                </a:cubicBezTo>
                <a:cubicBezTo>
                  <a:pt x="483427" y="389591"/>
                  <a:pt x="482772" y="384347"/>
                  <a:pt x="479425" y="381000"/>
                </a:cubicBezTo>
                <a:lnTo>
                  <a:pt x="450850" y="361950"/>
                </a:lnTo>
                <a:cubicBezTo>
                  <a:pt x="447675" y="359833"/>
                  <a:pt x="444023" y="358298"/>
                  <a:pt x="441325" y="355600"/>
                </a:cubicBezTo>
                <a:cubicBezTo>
                  <a:pt x="438150" y="352425"/>
                  <a:pt x="435344" y="348832"/>
                  <a:pt x="431800" y="346075"/>
                </a:cubicBezTo>
                <a:cubicBezTo>
                  <a:pt x="425776" y="341390"/>
                  <a:pt x="412750" y="333375"/>
                  <a:pt x="412750" y="333375"/>
                </a:cubicBezTo>
                <a:cubicBezTo>
                  <a:pt x="410633" y="330200"/>
                  <a:pt x="408107" y="327263"/>
                  <a:pt x="406400" y="323850"/>
                </a:cubicBezTo>
                <a:cubicBezTo>
                  <a:pt x="398415" y="307880"/>
                  <a:pt x="410547" y="315297"/>
                  <a:pt x="390525" y="295275"/>
                </a:cubicBezTo>
                <a:cubicBezTo>
                  <a:pt x="384175" y="288925"/>
                  <a:pt x="376456" y="283697"/>
                  <a:pt x="371475" y="276225"/>
                </a:cubicBezTo>
                <a:cubicBezTo>
                  <a:pt x="363269" y="263915"/>
                  <a:pt x="368745" y="267907"/>
                  <a:pt x="355600" y="263525"/>
                </a:cubicBezTo>
                <a:cubicBezTo>
                  <a:pt x="353483" y="260350"/>
                  <a:pt x="352230" y="256384"/>
                  <a:pt x="349250" y="254000"/>
                </a:cubicBezTo>
                <a:cubicBezTo>
                  <a:pt x="346637" y="251909"/>
                  <a:pt x="342718" y="252322"/>
                  <a:pt x="339725" y="250825"/>
                </a:cubicBezTo>
                <a:cubicBezTo>
                  <a:pt x="336312" y="249118"/>
                  <a:pt x="333707" y="245978"/>
                  <a:pt x="330200" y="244475"/>
                </a:cubicBezTo>
                <a:cubicBezTo>
                  <a:pt x="326189" y="242756"/>
                  <a:pt x="321680" y="242554"/>
                  <a:pt x="317500" y="241300"/>
                </a:cubicBezTo>
                <a:cubicBezTo>
                  <a:pt x="311089" y="239377"/>
                  <a:pt x="304861" y="236873"/>
                  <a:pt x="298450" y="234950"/>
                </a:cubicBezTo>
                <a:cubicBezTo>
                  <a:pt x="294270" y="233696"/>
                  <a:pt x="289930" y="233029"/>
                  <a:pt x="285750" y="231775"/>
                </a:cubicBezTo>
                <a:cubicBezTo>
                  <a:pt x="279339" y="229852"/>
                  <a:pt x="273050" y="227542"/>
                  <a:pt x="266700" y="225425"/>
                </a:cubicBezTo>
                <a:lnTo>
                  <a:pt x="257175" y="222250"/>
                </a:lnTo>
                <a:cubicBezTo>
                  <a:pt x="254000" y="219075"/>
                  <a:pt x="250407" y="216269"/>
                  <a:pt x="247650" y="212725"/>
                </a:cubicBezTo>
                <a:cubicBezTo>
                  <a:pt x="242965" y="206701"/>
                  <a:pt x="241300" y="197908"/>
                  <a:pt x="234950" y="193675"/>
                </a:cubicBezTo>
                <a:lnTo>
                  <a:pt x="225425" y="187325"/>
                </a:lnTo>
                <a:cubicBezTo>
                  <a:pt x="208492" y="161925"/>
                  <a:pt x="230717" y="192617"/>
                  <a:pt x="209550" y="171450"/>
                </a:cubicBezTo>
                <a:cubicBezTo>
                  <a:pt x="206852" y="168752"/>
                  <a:pt x="206180" y="164309"/>
                  <a:pt x="203200" y="161925"/>
                </a:cubicBezTo>
                <a:cubicBezTo>
                  <a:pt x="200587" y="159834"/>
                  <a:pt x="196751" y="160068"/>
                  <a:pt x="193675" y="158750"/>
                </a:cubicBezTo>
                <a:cubicBezTo>
                  <a:pt x="154711" y="142051"/>
                  <a:pt x="203336" y="161993"/>
                  <a:pt x="171450" y="146050"/>
                </a:cubicBezTo>
                <a:cubicBezTo>
                  <a:pt x="168457" y="144553"/>
                  <a:pt x="164851" y="144500"/>
                  <a:pt x="161925" y="142875"/>
                </a:cubicBezTo>
                <a:cubicBezTo>
                  <a:pt x="155254" y="139169"/>
                  <a:pt x="142875" y="130175"/>
                  <a:pt x="142875" y="130175"/>
                </a:cubicBezTo>
                <a:cubicBezTo>
                  <a:pt x="125942" y="104775"/>
                  <a:pt x="148167" y="135467"/>
                  <a:pt x="127000" y="114300"/>
                </a:cubicBezTo>
                <a:cubicBezTo>
                  <a:pt x="124302" y="111602"/>
                  <a:pt x="123093" y="107706"/>
                  <a:pt x="120650" y="104775"/>
                </a:cubicBezTo>
                <a:cubicBezTo>
                  <a:pt x="117775" y="101326"/>
                  <a:pt x="113882" y="98794"/>
                  <a:pt x="111125" y="95250"/>
                </a:cubicBezTo>
                <a:cubicBezTo>
                  <a:pt x="106440" y="89226"/>
                  <a:pt x="100838" y="83440"/>
                  <a:pt x="98425" y="76200"/>
                </a:cubicBezTo>
                <a:cubicBezTo>
                  <a:pt x="97367" y="73025"/>
                  <a:pt x="97106" y="69460"/>
                  <a:pt x="95250" y="66675"/>
                </a:cubicBezTo>
                <a:cubicBezTo>
                  <a:pt x="90361" y="59341"/>
                  <a:pt x="83228" y="55486"/>
                  <a:pt x="76200" y="50800"/>
                </a:cubicBezTo>
                <a:cubicBezTo>
                  <a:pt x="74083" y="47625"/>
                  <a:pt x="72548" y="43973"/>
                  <a:pt x="69850" y="41275"/>
                </a:cubicBezTo>
                <a:cubicBezTo>
                  <a:pt x="54328" y="25753"/>
                  <a:pt x="65264" y="45156"/>
                  <a:pt x="53975" y="25400"/>
                </a:cubicBezTo>
                <a:cubicBezTo>
                  <a:pt x="51627" y="21291"/>
                  <a:pt x="51411" y="15540"/>
                  <a:pt x="47625" y="12700"/>
                </a:cubicBezTo>
                <a:cubicBezTo>
                  <a:pt x="27571" y="-2341"/>
                  <a:pt x="7937" y="211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endParaRPr lang="de-DE"/>
          </a:p>
        </p:txBody>
      </p:sp>
      <p:cxnSp>
        <p:nvCxnSpPr>
          <p:cNvPr id="18442" name="Gerade Verbindung mit Pfeil 4"/>
          <p:cNvCxnSpPr>
            <a:cxnSpLocks noChangeShapeType="1"/>
          </p:cNvCxnSpPr>
          <p:nvPr/>
        </p:nvCxnSpPr>
        <p:spPr bwMode="auto">
          <a:xfrm flipH="1">
            <a:off x="5463294" y="4316329"/>
            <a:ext cx="481408" cy="78806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feld 1"/>
          <p:cNvSpPr txBox="1"/>
          <p:nvPr/>
        </p:nvSpPr>
        <p:spPr>
          <a:xfrm>
            <a:off x="454286" y="4403558"/>
            <a:ext cx="2932311" cy="575471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dirty="0" err="1"/>
              <a:t>f</a:t>
            </a:r>
            <a:r>
              <a:rPr lang="de-DE" sz="1600" dirty="0" err="1" smtClean="0"/>
              <a:t>looded</a:t>
            </a:r>
            <a:r>
              <a:rPr lang="de-DE" sz="1600" dirty="0" smtClean="0"/>
              <a:t> </a:t>
            </a:r>
            <a:r>
              <a:rPr lang="de-DE" sz="1600" dirty="0" err="1" smtClean="0"/>
              <a:t>area</a:t>
            </a:r>
            <a:r>
              <a:rPr lang="de-DE" sz="1600" dirty="0" smtClean="0"/>
              <a:t>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9 km</a:t>
            </a:r>
            <a:r>
              <a:rPr lang="de-DE" sz="1600" baseline="30000" dirty="0"/>
              <a:t>2</a:t>
            </a:r>
          </a:p>
          <a:p>
            <a:pPr algn="l"/>
            <a:r>
              <a:rPr lang="de-DE" sz="1600" dirty="0" smtClean="0"/>
              <a:t>           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19 </a:t>
            </a:r>
            <a:r>
              <a:rPr lang="de-DE" sz="1600" dirty="0" err="1" smtClean="0"/>
              <a:t>mio</a:t>
            </a:r>
            <a:r>
              <a:rPr lang="de-DE" sz="1600" dirty="0" err="1"/>
              <a:t>.</a:t>
            </a:r>
            <a:r>
              <a:rPr lang="de-DE" sz="1600" dirty="0"/>
              <a:t> m</a:t>
            </a:r>
            <a:r>
              <a:rPr lang="de-DE" sz="1600" baseline="30000" dirty="0"/>
              <a:t>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770269" y="1213687"/>
            <a:ext cx="7172979" cy="511342"/>
          </a:xfrm>
        </p:spPr>
        <p:txBody>
          <a:bodyPr/>
          <a:lstStyle/>
          <a:p>
            <a:r>
              <a:rPr lang="de-DE" dirty="0" err="1"/>
              <a:t>d</a:t>
            </a:r>
            <a:r>
              <a:rPr lang="de-DE" dirty="0" err="1" smtClean="0"/>
              <a:t>ike</a:t>
            </a:r>
            <a:r>
              <a:rPr lang="de-DE" dirty="0" smtClean="0"/>
              <a:t> </a:t>
            </a:r>
            <a:r>
              <a:rPr lang="de-DE" dirty="0" err="1" smtClean="0"/>
              <a:t>failure</a:t>
            </a:r>
            <a:r>
              <a:rPr lang="de-DE" dirty="0" smtClean="0"/>
              <a:t> at </a:t>
            </a:r>
            <a:r>
              <a:rPr lang="de-DE" dirty="0" err="1" smtClean="0"/>
              <a:t>Auterwörth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38202"/>
            <a:ext cx="2592288" cy="188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7328321" y="4477968"/>
            <a:ext cx="2932311" cy="247176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baseline="30000" dirty="0" err="1" smtClean="0">
                <a:solidFill>
                  <a:schemeClr val="tx1"/>
                </a:solidFill>
              </a:rPr>
              <a:t>Niederalteich</a:t>
            </a:r>
            <a:endParaRPr lang="de-DE" sz="1600" baseline="30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89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ußzeilenplatzhalt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  <p:sp>
        <p:nvSpPr>
          <p:cNvPr id="11267" name="Foliennummernplatzhalt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Folie: </a:t>
            </a:r>
            <a:fld id="{DD81F2AA-3375-44BA-9D5F-7353E4E55803}" type="slidenum">
              <a:rPr kumimoji="0" lang="de-DE" altLang="de-DE" sz="1200">
                <a:solidFill>
                  <a:srgbClr val="4D4D4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kumimoji="0" lang="de-DE" altLang="de-DE" sz="1300">
              <a:solidFill>
                <a:srgbClr val="4D4D4D"/>
              </a:solidFill>
            </a:endParaRPr>
          </a:p>
        </p:txBody>
      </p:sp>
      <p:pic>
        <p:nvPicPr>
          <p:cNvPr id="11268" name="Picture 2" descr="P1020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2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3"/>
          <p:cNvSpPr>
            <a:spLocks noGrp="1" noChangeArrowheads="1"/>
          </p:cNvSpPr>
          <p:nvPr>
            <p:ph type="title"/>
          </p:nvPr>
        </p:nvSpPr>
        <p:spPr>
          <a:xfrm>
            <a:off x="-36512" y="188640"/>
            <a:ext cx="7366604" cy="505326"/>
          </a:xfrm>
        </p:spPr>
        <p:txBody>
          <a:bodyPr/>
          <a:lstStyle/>
          <a:p>
            <a:r>
              <a:rPr lang="de-DE" altLang="de-DE" sz="1700" dirty="0" smtClean="0">
                <a:solidFill>
                  <a:schemeClr val="accent1"/>
                </a:solidFill>
              </a:rPr>
              <a:t>June 4, 2013, </a:t>
            </a:r>
            <a:r>
              <a:rPr lang="de-DE" altLang="de-DE" sz="1700" dirty="0">
                <a:solidFill>
                  <a:schemeClr val="accent1"/>
                </a:solidFill>
              </a:rPr>
              <a:t>10:30 Uhr: </a:t>
            </a:r>
            <a:r>
              <a:rPr lang="de-DE" altLang="de-DE" sz="1700" dirty="0" err="1">
                <a:solidFill>
                  <a:schemeClr val="accent1"/>
                </a:solidFill>
              </a:rPr>
              <a:t>dike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failure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near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Auterwörth</a:t>
            </a:r>
            <a:r>
              <a:rPr lang="de-DE" altLang="de-DE" sz="1700" dirty="0">
                <a:solidFill>
                  <a:schemeClr val="accent1"/>
                </a:solidFill>
              </a:rPr>
              <a:t> after </a:t>
            </a:r>
            <a:r>
              <a:rPr lang="de-DE" altLang="de-DE" sz="1700" dirty="0" err="1">
                <a:solidFill>
                  <a:schemeClr val="accent1"/>
                </a:solidFill>
              </a:rPr>
              <a:t>overflow</a:t>
            </a:r>
            <a:endParaRPr lang="de-DE" altLang="de-DE" sz="1700" dirty="0">
              <a:solidFill>
                <a:schemeClr val="accent1"/>
              </a:solidFill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0" y="6491037"/>
            <a:ext cx="2880195" cy="36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>
            <a:lvl1pPr defTabSz="1016000"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 defTabSz="101600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>
                <a:solidFill>
                  <a:schemeClr val="tx1"/>
                </a:solidFill>
              </a:rPr>
              <a:t>Quelle: Eckl, FFW Winzer</a:t>
            </a:r>
          </a:p>
        </p:txBody>
      </p:sp>
    </p:spTree>
    <p:extLst>
      <p:ext uri="{BB962C8B-B14F-4D97-AF65-F5344CB8AC3E}">
        <p14:creationId xmlns:p14="http://schemas.microsoft.com/office/powerpoint/2010/main" val="306437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511246" y="2803358"/>
            <a:ext cx="95086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4670099" y="2967289"/>
            <a:ext cx="111917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6499072" y="6221831"/>
            <a:ext cx="9187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1703269" y="1840832"/>
            <a:ext cx="702396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3632467" y="4074194"/>
            <a:ext cx="82262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25609" name="Freihandform 1"/>
          <p:cNvSpPr>
            <a:spLocks/>
          </p:cNvSpPr>
          <p:nvPr/>
        </p:nvSpPr>
        <p:spPr bwMode="auto">
          <a:xfrm>
            <a:off x="3243316" y="3284621"/>
            <a:ext cx="1400209" cy="754982"/>
          </a:xfrm>
          <a:custGeom>
            <a:avLst/>
            <a:gdLst>
              <a:gd name="T0" fmla="*/ 15875 w 1616075"/>
              <a:gd name="T1" fmla="*/ 171450 h 796925"/>
              <a:gd name="T2" fmla="*/ 50800 w 1616075"/>
              <a:gd name="T3" fmla="*/ 117475 h 796925"/>
              <a:gd name="T4" fmla="*/ 114300 w 1616075"/>
              <a:gd name="T5" fmla="*/ 57150 h 796925"/>
              <a:gd name="T6" fmla="*/ 171450 w 1616075"/>
              <a:gd name="T7" fmla="*/ 25400 h 796925"/>
              <a:gd name="T8" fmla="*/ 266700 w 1616075"/>
              <a:gd name="T9" fmla="*/ 19050 h 796925"/>
              <a:gd name="T10" fmla="*/ 365125 w 1616075"/>
              <a:gd name="T11" fmla="*/ 41275 h 796925"/>
              <a:gd name="T12" fmla="*/ 495300 w 1616075"/>
              <a:gd name="T13" fmla="*/ 41275 h 796925"/>
              <a:gd name="T14" fmla="*/ 549275 w 1616075"/>
              <a:gd name="T15" fmla="*/ 28575 h 796925"/>
              <a:gd name="T16" fmla="*/ 669925 w 1616075"/>
              <a:gd name="T17" fmla="*/ 19050 h 796925"/>
              <a:gd name="T18" fmla="*/ 806450 w 1616075"/>
              <a:gd name="T19" fmla="*/ 0 h 796925"/>
              <a:gd name="T20" fmla="*/ 882650 w 1616075"/>
              <a:gd name="T21" fmla="*/ 34925 h 796925"/>
              <a:gd name="T22" fmla="*/ 942975 w 1616075"/>
              <a:gd name="T23" fmla="*/ 60325 h 796925"/>
              <a:gd name="T24" fmla="*/ 1025525 w 1616075"/>
              <a:gd name="T25" fmla="*/ 104775 h 796925"/>
              <a:gd name="T26" fmla="*/ 1076325 w 1616075"/>
              <a:gd name="T27" fmla="*/ 127000 h 796925"/>
              <a:gd name="T28" fmla="*/ 1136650 w 1616075"/>
              <a:gd name="T29" fmla="*/ 171450 h 796925"/>
              <a:gd name="T30" fmla="*/ 1181100 w 1616075"/>
              <a:gd name="T31" fmla="*/ 190500 h 796925"/>
              <a:gd name="T32" fmla="*/ 1250950 w 1616075"/>
              <a:gd name="T33" fmla="*/ 238125 h 796925"/>
              <a:gd name="T34" fmla="*/ 1333500 w 1616075"/>
              <a:gd name="T35" fmla="*/ 269875 h 796925"/>
              <a:gd name="T36" fmla="*/ 1409700 w 1616075"/>
              <a:gd name="T37" fmla="*/ 301625 h 796925"/>
              <a:gd name="T38" fmla="*/ 1485900 w 1616075"/>
              <a:gd name="T39" fmla="*/ 330200 h 796925"/>
              <a:gd name="T40" fmla="*/ 1543050 w 1616075"/>
              <a:gd name="T41" fmla="*/ 387350 h 796925"/>
              <a:gd name="T42" fmla="*/ 1574800 w 1616075"/>
              <a:gd name="T43" fmla="*/ 463550 h 796925"/>
              <a:gd name="T44" fmla="*/ 1590675 w 1616075"/>
              <a:gd name="T45" fmla="*/ 558800 h 796925"/>
              <a:gd name="T46" fmla="*/ 1616075 w 1616075"/>
              <a:gd name="T47" fmla="*/ 638175 h 796925"/>
              <a:gd name="T48" fmla="*/ 1536700 w 1616075"/>
              <a:gd name="T49" fmla="*/ 685800 h 796925"/>
              <a:gd name="T50" fmla="*/ 1485900 w 1616075"/>
              <a:gd name="T51" fmla="*/ 711200 h 796925"/>
              <a:gd name="T52" fmla="*/ 1409700 w 1616075"/>
              <a:gd name="T53" fmla="*/ 742950 h 796925"/>
              <a:gd name="T54" fmla="*/ 1368425 w 1616075"/>
              <a:gd name="T55" fmla="*/ 777875 h 796925"/>
              <a:gd name="T56" fmla="*/ 1330325 w 1616075"/>
              <a:gd name="T57" fmla="*/ 777875 h 796925"/>
              <a:gd name="T58" fmla="*/ 1292225 w 1616075"/>
              <a:gd name="T59" fmla="*/ 739775 h 796925"/>
              <a:gd name="T60" fmla="*/ 1244600 w 1616075"/>
              <a:gd name="T61" fmla="*/ 714375 h 796925"/>
              <a:gd name="T62" fmla="*/ 1184275 w 1616075"/>
              <a:gd name="T63" fmla="*/ 676275 h 796925"/>
              <a:gd name="T64" fmla="*/ 1098550 w 1616075"/>
              <a:gd name="T65" fmla="*/ 625475 h 796925"/>
              <a:gd name="T66" fmla="*/ 1060450 w 1616075"/>
              <a:gd name="T67" fmla="*/ 606425 h 796925"/>
              <a:gd name="T68" fmla="*/ 987425 w 1616075"/>
              <a:gd name="T69" fmla="*/ 574675 h 796925"/>
              <a:gd name="T70" fmla="*/ 927100 w 1616075"/>
              <a:gd name="T71" fmla="*/ 558800 h 796925"/>
              <a:gd name="T72" fmla="*/ 863600 w 1616075"/>
              <a:gd name="T73" fmla="*/ 549275 h 796925"/>
              <a:gd name="T74" fmla="*/ 825500 w 1616075"/>
              <a:gd name="T75" fmla="*/ 482600 h 796925"/>
              <a:gd name="T76" fmla="*/ 831850 w 1616075"/>
              <a:gd name="T77" fmla="*/ 400050 h 796925"/>
              <a:gd name="T78" fmla="*/ 879475 w 1616075"/>
              <a:gd name="T79" fmla="*/ 374650 h 796925"/>
              <a:gd name="T80" fmla="*/ 930275 w 1616075"/>
              <a:gd name="T81" fmla="*/ 317500 h 796925"/>
              <a:gd name="T82" fmla="*/ 863600 w 1616075"/>
              <a:gd name="T83" fmla="*/ 292100 h 796925"/>
              <a:gd name="T84" fmla="*/ 777875 w 1616075"/>
              <a:gd name="T85" fmla="*/ 298450 h 796925"/>
              <a:gd name="T86" fmla="*/ 612775 w 1616075"/>
              <a:gd name="T87" fmla="*/ 279400 h 796925"/>
              <a:gd name="T88" fmla="*/ 365125 w 1616075"/>
              <a:gd name="T89" fmla="*/ 269875 h 796925"/>
              <a:gd name="T90" fmla="*/ 263525 w 1616075"/>
              <a:gd name="T91" fmla="*/ 254000 h 796925"/>
              <a:gd name="T92" fmla="*/ 114300 w 1616075"/>
              <a:gd name="T93" fmla="*/ 238125 h 796925"/>
              <a:gd name="T94" fmla="*/ 22225 w 1616075"/>
              <a:gd name="T95" fmla="*/ 212725 h 79692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16075" h="796925">
                <a:moveTo>
                  <a:pt x="0" y="215900"/>
                </a:moveTo>
                <a:lnTo>
                  <a:pt x="0" y="215900"/>
                </a:lnTo>
                <a:cubicBezTo>
                  <a:pt x="3175" y="207433"/>
                  <a:pt x="6484" y="199016"/>
                  <a:pt x="9525" y="190500"/>
                </a:cubicBezTo>
                <a:cubicBezTo>
                  <a:pt x="11776" y="184196"/>
                  <a:pt x="12162" y="177019"/>
                  <a:pt x="15875" y="171450"/>
                </a:cubicBezTo>
                <a:cubicBezTo>
                  <a:pt x="34073" y="144153"/>
                  <a:pt x="12255" y="178690"/>
                  <a:pt x="25400" y="152400"/>
                </a:cubicBezTo>
                <a:cubicBezTo>
                  <a:pt x="27107" y="148987"/>
                  <a:pt x="30043" y="146288"/>
                  <a:pt x="31750" y="142875"/>
                </a:cubicBezTo>
                <a:cubicBezTo>
                  <a:pt x="36915" y="132546"/>
                  <a:pt x="32176" y="132924"/>
                  <a:pt x="41275" y="123825"/>
                </a:cubicBezTo>
                <a:cubicBezTo>
                  <a:pt x="43973" y="121127"/>
                  <a:pt x="47869" y="119918"/>
                  <a:pt x="50800" y="117475"/>
                </a:cubicBezTo>
                <a:cubicBezTo>
                  <a:pt x="54249" y="114600"/>
                  <a:pt x="56876" y="110825"/>
                  <a:pt x="60325" y="107950"/>
                </a:cubicBezTo>
                <a:cubicBezTo>
                  <a:pt x="86847" y="85848"/>
                  <a:pt x="51548" y="119902"/>
                  <a:pt x="79375" y="92075"/>
                </a:cubicBezTo>
                <a:cubicBezTo>
                  <a:pt x="89670" y="61191"/>
                  <a:pt x="77932" y="79471"/>
                  <a:pt x="95250" y="69850"/>
                </a:cubicBezTo>
                <a:cubicBezTo>
                  <a:pt x="101921" y="66144"/>
                  <a:pt x="107950" y="61383"/>
                  <a:pt x="114300" y="57150"/>
                </a:cubicBezTo>
                <a:lnTo>
                  <a:pt x="133350" y="44450"/>
                </a:lnTo>
                <a:cubicBezTo>
                  <a:pt x="136525" y="42333"/>
                  <a:pt x="139255" y="39307"/>
                  <a:pt x="142875" y="38100"/>
                </a:cubicBezTo>
                <a:cubicBezTo>
                  <a:pt x="146050" y="37042"/>
                  <a:pt x="149407" y="36422"/>
                  <a:pt x="152400" y="34925"/>
                </a:cubicBezTo>
                <a:cubicBezTo>
                  <a:pt x="162461" y="29895"/>
                  <a:pt x="160277" y="26996"/>
                  <a:pt x="171450" y="25400"/>
                </a:cubicBezTo>
                <a:cubicBezTo>
                  <a:pt x="183022" y="23747"/>
                  <a:pt x="194733" y="23283"/>
                  <a:pt x="206375" y="22225"/>
                </a:cubicBezTo>
                <a:lnTo>
                  <a:pt x="225425" y="15875"/>
                </a:lnTo>
                <a:lnTo>
                  <a:pt x="234950" y="12700"/>
                </a:lnTo>
                <a:cubicBezTo>
                  <a:pt x="243140" y="13870"/>
                  <a:pt x="257834" y="14617"/>
                  <a:pt x="266700" y="19050"/>
                </a:cubicBezTo>
                <a:cubicBezTo>
                  <a:pt x="275548" y="23474"/>
                  <a:pt x="275641" y="27511"/>
                  <a:pt x="285750" y="28575"/>
                </a:cubicBezTo>
                <a:cubicBezTo>
                  <a:pt x="302623" y="30351"/>
                  <a:pt x="319617" y="30692"/>
                  <a:pt x="336550" y="31750"/>
                </a:cubicBezTo>
                <a:lnTo>
                  <a:pt x="355600" y="38100"/>
                </a:lnTo>
                <a:cubicBezTo>
                  <a:pt x="358775" y="39158"/>
                  <a:pt x="362340" y="39419"/>
                  <a:pt x="365125" y="41275"/>
                </a:cubicBezTo>
                <a:cubicBezTo>
                  <a:pt x="378281" y="50046"/>
                  <a:pt x="370948" y="46700"/>
                  <a:pt x="387350" y="50800"/>
                </a:cubicBezTo>
                <a:cubicBezTo>
                  <a:pt x="397933" y="49742"/>
                  <a:pt x="408588" y="49242"/>
                  <a:pt x="419100" y="47625"/>
                </a:cubicBezTo>
                <a:cubicBezTo>
                  <a:pt x="422408" y="47116"/>
                  <a:pt x="425290" y="44728"/>
                  <a:pt x="428625" y="44450"/>
                </a:cubicBezTo>
                <a:cubicBezTo>
                  <a:pt x="450798" y="42602"/>
                  <a:pt x="473075" y="42333"/>
                  <a:pt x="495300" y="41275"/>
                </a:cubicBezTo>
                <a:cubicBezTo>
                  <a:pt x="502708" y="40217"/>
                  <a:pt x="510187" y="39568"/>
                  <a:pt x="517525" y="38100"/>
                </a:cubicBezTo>
                <a:cubicBezTo>
                  <a:pt x="520807" y="37444"/>
                  <a:pt x="523832" y="35844"/>
                  <a:pt x="527050" y="34925"/>
                </a:cubicBezTo>
                <a:cubicBezTo>
                  <a:pt x="531246" y="33726"/>
                  <a:pt x="535554" y="32949"/>
                  <a:pt x="539750" y="31750"/>
                </a:cubicBezTo>
                <a:cubicBezTo>
                  <a:pt x="542968" y="30831"/>
                  <a:pt x="546028" y="29387"/>
                  <a:pt x="549275" y="28575"/>
                </a:cubicBezTo>
                <a:cubicBezTo>
                  <a:pt x="554510" y="27266"/>
                  <a:pt x="559915" y="26709"/>
                  <a:pt x="565150" y="25400"/>
                </a:cubicBezTo>
                <a:cubicBezTo>
                  <a:pt x="568397" y="24588"/>
                  <a:pt x="571457" y="23144"/>
                  <a:pt x="574675" y="22225"/>
                </a:cubicBezTo>
                <a:cubicBezTo>
                  <a:pt x="578871" y="21026"/>
                  <a:pt x="583142" y="20108"/>
                  <a:pt x="587375" y="19050"/>
                </a:cubicBezTo>
                <a:cubicBezTo>
                  <a:pt x="623845" y="23102"/>
                  <a:pt x="625221" y="24881"/>
                  <a:pt x="669925" y="19050"/>
                </a:cubicBezTo>
                <a:cubicBezTo>
                  <a:pt x="676562" y="18184"/>
                  <a:pt x="682309" y="13306"/>
                  <a:pt x="688975" y="12700"/>
                </a:cubicBezTo>
                <a:lnTo>
                  <a:pt x="723900" y="9525"/>
                </a:lnTo>
                <a:cubicBezTo>
                  <a:pt x="727075" y="8467"/>
                  <a:pt x="730132" y="6949"/>
                  <a:pt x="733425" y="6350"/>
                </a:cubicBezTo>
                <a:cubicBezTo>
                  <a:pt x="754290" y="2556"/>
                  <a:pt x="788206" y="1216"/>
                  <a:pt x="806450" y="0"/>
                </a:cubicBezTo>
                <a:cubicBezTo>
                  <a:pt x="822325" y="1058"/>
                  <a:pt x="838381" y="559"/>
                  <a:pt x="854075" y="3175"/>
                </a:cubicBezTo>
                <a:cubicBezTo>
                  <a:pt x="864235" y="4868"/>
                  <a:pt x="864023" y="13123"/>
                  <a:pt x="869950" y="19050"/>
                </a:cubicBezTo>
                <a:cubicBezTo>
                  <a:pt x="872648" y="21748"/>
                  <a:pt x="876300" y="23283"/>
                  <a:pt x="879475" y="25400"/>
                </a:cubicBezTo>
                <a:cubicBezTo>
                  <a:pt x="880533" y="28575"/>
                  <a:pt x="880559" y="32312"/>
                  <a:pt x="882650" y="34925"/>
                </a:cubicBezTo>
                <a:cubicBezTo>
                  <a:pt x="888716" y="42508"/>
                  <a:pt x="894031" y="40615"/>
                  <a:pt x="901700" y="44450"/>
                </a:cubicBezTo>
                <a:cubicBezTo>
                  <a:pt x="905113" y="46157"/>
                  <a:pt x="907812" y="49093"/>
                  <a:pt x="911225" y="50800"/>
                </a:cubicBezTo>
                <a:cubicBezTo>
                  <a:pt x="916300" y="53338"/>
                  <a:pt x="928703" y="55794"/>
                  <a:pt x="933450" y="57150"/>
                </a:cubicBezTo>
                <a:cubicBezTo>
                  <a:pt x="936668" y="58069"/>
                  <a:pt x="939728" y="59513"/>
                  <a:pt x="942975" y="60325"/>
                </a:cubicBezTo>
                <a:cubicBezTo>
                  <a:pt x="950221" y="62136"/>
                  <a:pt x="961117" y="63046"/>
                  <a:pt x="968375" y="66675"/>
                </a:cubicBezTo>
                <a:cubicBezTo>
                  <a:pt x="981990" y="73482"/>
                  <a:pt x="974786" y="72719"/>
                  <a:pt x="987425" y="82550"/>
                </a:cubicBezTo>
                <a:cubicBezTo>
                  <a:pt x="993449" y="87235"/>
                  <a:pt x="999235" y="92837"/>
                  <a:pt x="1006475" y="95250"/>
                </a:cubicBezTo>
                <a:cubicBezTo>
                  <a:pt x="1030416" y="103230"/>
                  <a:pt x="1000906" y="92465"/>
                  <a:pt x="1025525" y="104775"/>
                </a:cubicBezTo>
                <a:cubicBezTo>
                  <a:pt x="1028518" y="106272"/>
                  <a:pt x="1031974" y="106632"/>
                  <a:pt x="1035050" y="107950"/>
                </a:cubicBezTo>
                <a:cubicBezTo>
                  <a:pt x="1039400" y="109814"/>
                  <a:pt x="1043641" y="111952"/>
                  <a:pt x="1047750" y="114300"/>
                </a:cubicBezTo>
                <a:cubicBezTo>
                  <a:pt x="1051063" y="116193"/>
                  <a:pt x="1053788" y="119100"/>
                  <a:pt x="1057275" y="120650"/>
                </a:cubicBezTo>
                <a:cubicBezTo>
                  <a:pt x="1063392" y="123368"/>
                  <a:pt x="1070756" y="123287"/>
                  <a:pt x="1076325" y="127000"/>
                </a:cubicBezTo>
                <a:cubicBezTo>
                  <a:pt x="1103622" y="145198"/>
                  <a:pt x="1069085" y="123380"/>
                  <a:pt x="1095375" y="136525"/>
                </a:cubicBezTo>
                <a:cubicBezTo>
                  <a:pt x="1098788" y="138232"/>
                  <a:pt x="1101487" y="141168"/>
                  <a:pt x="1104900" y="142875"/>
                </a:cubicBezTo>
                <a:cubicBezTo>
                  <a:pt x="1131190" y="156020"/>
                  <a:pt x="1096653" y="134202"/>
                  <a:pt x="1123950" y="152400"/>
                </a:cubicBezTo>
                <a:cubicBezTo>
                  <a:pt x="1128183" y="158750"/>
                  <a:pt x="1129824" y="168037"/>
                  <a:pt x="1136650" y="171450"/>
                </a:cubicBezTo>
                <a:cubicBezTo>
                  <a:pt x="1140883" y="173567"/>
                  <a:pt x="1145000" y="175936"/>
                  <a:pt x="1149350" y="177800"/>
                </a:cubicBezTo>
                <a:cubicBezTo>
                  <a:pt x="1152426" y="179118"/>
                  <a:pt x="1155882" y="179478"/>
                  <a:pt x="1158875" y="180975"/>
                </a:cubicBezTo>
                <a:cubicBezTo>
                  <a:pt x="1162288" y="182682"/>
                  <a:pt x="1164893" y="185822"/>
                  <a:pt x="1168400" y="187325"/>
                </a:cubicBezTo>
                <a:cubicBezTo>
                  <a:pt x="1172411" y="189044"/>
                  <a:pt x="1177014" y="188968"/>
                  <a:pt x="1181100" y="190500"/>
                </a:cubicBezTo>
                <a:cubicBezTo>
                  <a:pt x="1203365" y="198849"/>
                  <a:pt x="1184902" y="193988"/>
                  <a:pt x="1203325" y="203200"/>
                </a:cubicBezTo>
                <a:cubicBezTo>
                  <a:pt x="1206318" y="204697"/>
                  <a:pt x="1209675" y="205317"/>
                  <a:pt x="1212850" y="206375"/>
                </a:cubicBezTo>
                <a:cubicBezTo>
                  <a:pt x="1240677" y="234202"/>
                  <a:pt x="1205378" y="200148"/>
                  <a:pt x="1231900" y="222250"/>
                </a:cubicBezTo>
                <a:cubicBezTo>
                  <a:pt x="1242433" y="231027"/>
                  <a:pt x="1239126" y="232213"/>
                  <a:pt x="1250950" y="238125"/>
                </a:cubicBezTo>
                <a:cubicBezTo>
                  <a:pt x="1255505" y="240402"/>
                  <a:pt x="1269106" y="243458"/>
                  <a:pt x="1273175" y="244475"/>
                </a:cubicBezTo>
                <a:cubicBezTo>
                  <a:pt x="1291480" y="256678"/>
                  <a:pt x="1273822" y="246113"/>
                  <a:pt x="1292225" y="254000"/>
                </a:cubicBezTo>
                <a:cubicBezTo>
                  <a:pt x="1324927" y="268015"/>
                  <a:pt x="1280614" y="252246"/>
                  <a:pt x="1323975" y="266700"/>
                </a:cubicBezTo>
                <a:lnTo>
                  <a:pt x="1333500" y="269875"/>
                </a:lnTo>
                <a:cubicBezTo>
                  <a:pt x="1336675" y="270933"/>
                  <a:pt x="1340240" y="271194"/>
                  <a:pt x="1343025" y="273050"/>
                </a:cubicBezTo>
                <a:cubicBezTo>
                  <a:pt x="1349375" y="277283"/>
                  <a:pt x="1354835" y="283337"/>
                  <a:pt x="1362075" y="285750"/>
                </a:cubicBezTo>
                <a:lnTo>
                  <a:pt x="1400175" y="298450"/>
                </a:lnTo>
                <a:cubicBezTo>
                  <a:pt x="1403350" y="299508"/>
                  <a:pt x="1406915" y="299769"/>
                  <a:pt x="1409700" y="301625"/>
                </a:cubicBezTo>
                <a:cubicBezTo>
                  <a:pt x="1436997" y="319823"/>
                  <a:pt x="1402460" y="298005"/>
                  <a:pt x="1428750" y="311150"/>
                </a:cubicBezTo>
                <a:cubicBezTo>
                  <a:pt x="1432163" y="312857"/>
                  <a:pt x="1434862" y="315793"/>
                  <a:pt x="1438275" y="317500"/>
                </a:cubicBezTo>
                <a:cubicBezTo>
                  <a:pt x="1443350" y="320038"/>
                  <a:pt x="1455753" y="322494"/>
                  <a:pt x="1460500" y="323850"/>
                </a:cubicBezTo>
                <a:cubicBezTo>
                  <a:pt x="1483280" y="330359"/>
                  <a:pt x="1453625" y="323745"/>
                  <a:pt x="1485900" y="330200"/>
                </a:cubicBezTo>
                <a:lnTo>
                  <a:pt x="1504950" y="342900"/>
                </a:lnTo>
                <a:cubicBezTo>
                  <a:pt x="1513417" y="348544"/>
                  <a:pt x="1517418" y="350313"/>
                  <a:pt x="1524000" y="358775"/>
                </a:cubicBezTo>
                <a:cubicBezTo>
                  <a:pt x="1528685" y="364799"/>
                  <a:pt x="1532467" y="371475"/>
                  <a:pt x="1536700" y="377825"/>
                </a:cubicBezTo>
                <a:lnTo>
                  <a:pt x="1543050" y="387350"/>
                </a:lnTo>
                <a:lnTo>
                  <a:pt x="1555750" y="406400"/>
                </a:lnTo>
                <a:lnTo>
                  <a:pt x="1562100" y="415925"/>
                </a:lnTo>
                <a:cubicBezTo>
                  <a:pt x="1563913" y="424989"/>
                  <a:pt x="1565760" y="435532"/>
                  <a:pt x="1568450" y="444500"/>
                </a:cubicBezTo>
                <a:cubicBezTo>
                  <a:pt x="1570373" y="450911"/>
                  <a:pt x="1572683" y="457200"/>
                  <a:pt x="1574800" y="463550"/>
                </a:cubicBezTo>
                <a:lnTo>
                  <a:pt x="1581150" y="482600"/>
                </a:lnTo>
                <a:cubicBezTo>
                  <a:pt x="1582208" y="485775"/>
                  <a:pt x="1583669" y="488843"/>
                  <a:pt x="1584325" y="492125"/>
                </a:cubicBezTo>
                <a:lnTo>
                  <a:pt x="1587500" y="508000"/>
                </a:lnTo>
                <a:cubicBezTo>
                  <a:pt x="1588558" y="524933"/>
                  <a:pt x="1588899" y="541927"/>
                  <a:pt x="1590675" y="558800"/>
                </a:cubicBezTo>
                <a:cubicBezTo>
                  <a:pt x="1591025" y="562128"/>
                  <a:pt x="1592931" y="565107"/>
                  <a:pt x="1593850" y="568325"/>
                </a:cubicBezTo>
                <a:cubicBezTo>
                  <a:pt x="1603447" y="601914"/>
                  <a:pt x="1588285" y="554804"/>
                  <a:pt x="1603375" y="600075"/>
                </a:cubicBezTo>
                <a:lnTo>
                  <a:pt x="1612900" y="628650"/>
                </a:lnTo>
                <a:lnTo>
                  <a:pt x="1616075" y="638175"/>
                </a:lnTo>
                <a:cubicBezTo>
                  <a:pt x="1612900" y="640292"/>
                  <a:pt x="1610037" y="642975"/>
                  <a:pt x="1606550" y="644525"/>
                </a:cubicBezTo>
                <a:cubicBezTo>
                  <a:pt x="1600433" y="647243"/>
                  <a:pt x="1593069" y="647162"/>
                  <a:pt x="1587500" y="650875"/>
                </a:cubicBezTo>
                <a:cubicBezTo>
                  <a:pt x="1540898" y="681943"/>
                  <a:pt x="1589921" y="650399"/>
                  <a:pt x="1555750" y="669925"/>
                </a:cubicBezTo>
                <a:cubicBezTo>
                  <a:pt x="1519393" y="690700"/>
                  <a:pt x="1576100" y="659533"/>
                  <a:pt x="1536700" y="685800"/>
                </a:cubicBezTo>
                <a:cubicBezTo>
                  <a:pt x="1533915" y="687656"/>
                  <a:pt x="1530251" y="687657"/>
                  <a:pt x="1527175" y="688975"/>
                </a:cubicBezTo>
                <a:cubicBezTo>
                  <a:pt x="1522825" y="690839"/>
                  <a:pt x="1518825" y="693461"/>
                  <a:pt x="1514475" y="695325"/>
                </a:cubicBezTo>
                <a:cubicBezTo>
                  <a:pt x="1511399" y="696643"/>
                  <a:pt x="1507876" y="696875"/>
                  <a:pt x="1504950" y="698500"/>
                </a:cubicBezTo>
                <a:cubicBezTo>
                  <a:pt x="1498279" y="702206"/>
                  <a:pt x="1493140" y="708787"/>
                  <a:pt x="1485900" y="711200"/>
                </a:cubicBezTo>
                <a:cubicBezTo>
                  <a:pt x="1479550" y="713317"/>
                  <a:pt x="1472419" y="713837"/>
                  <a:pt x="1466850" y="717550"/>
                </a:cubicBezTo>
                <a:cubicBezTo>
                  <a:pt x="1460500" y="721783"/>
                  <a:pt x="1455204" y="728399"/>
                  <a:pt x="1447800" y="730250"/>
                </a:cubicBezTo>
                <a:cubicBezTo>
                  <a:pt x="1415201" y="738400"/>
                  <a:pt x="1455606" y="727323"/>
                  <a:pt x="1422400" y="739775"/>
                </a:cubicBezTo>
                <a:cubicBezTo>
                  <a:pt x="1418314" y="741307"/>
                  <a:pt x="1413896" y="741751"/>
                  <a:pt x="1409700" y="742950"/>
                </a:cubicBezTo>
                <a:cubicBezTo>
                  <a:pt x="1406482" y="743869"/>
                  <a:pt x="1403350" y="745067"/>
                  <a:pt x="1400175" y="746125"/>
                </a:cubicBezTo>
                <a:cubicBezTo>
                  <a:pt x="1397000" y="749300"/>
                  <a:pt x="1394386" y="753159"/>
                  <a:pt x="1390650" y="755650"/>
                </a:cubicBezTo>
                <a:cubicBezTo>
                  <a:pt x="1387865" y="757506"/>
                  <a:pt x="1383492" y="756458"/>
                  <a:pt x="1381125" y="758825"/>
                </a:cubicBezTo>
                <a:cubicBezTo>
                  <a:pt x="1375729" y="764221"/>
                  <a:pt x="1372658" y="771525"/>
                  <a:pt x="1368425" y="777875"/>
                </a:cubicBezTo>
                <a:cubicBezTo>
                  <a:pt x="1366308" y="781050"/>
                  <a:pt x="1365250" y="785283"/>
                  <a:pt x="1362075" y="787400"/>
                </a:cubicBezTo>
                <a:cubicBezTo>
                  <a:pt x="1358900" y="789517"/>
                  <a:pt x="1355963" y="792043"/>
                  <a:pt x="1352550" y="793750"/>
                </a:cubicBezTo>
                <a:cubicBezTo>
                  <a:pt x="1349557" y="795247"/>
                  <a:pt x="1346200" y="795867"/>
                  <a:pt x="1343025" y="796925"/>
                </a:cubicBezTo>
                <a:cubicBezTo>
                  <a:pt x="1338792" y="790575"/>
                  <a:pt x="1332738" y="785115"/>
                  <a:pt x="1330325" y="777875"/>
                </a:cubicBezTo>
                <a:cubicBezTo>
                  <a:pt x="1327743" y="770128"/>
                  <a:pt x="1326955" y="764980"/>
                  <a:pt x="1320800" y="758825"/>
                </a:cubicBezTo>
                <a:cubicBezTo>
                  <a:pt x="1318102" y="756127"/>
                  <a:pt x="1314206" y="754918"/>
                  <a:pt x="1311275" y="752475"/>
                </a:cubicBezTo>
                <a:cubicBezTo>
                  <a:pt x="1307826" y="749600"/>
                  <a:pt x="1305486" y="745441"/>
                  <a:pt x="1301750" y="742950"/>
                </a:cubicBezTo>
                <a:cubicBezTo>
                  <a:pt x="1298965" y="741094"/>
                  <a:pt x="1295218" y="741272"/>
                  <a:pt x="1292225" y="739775"/>
                </a:cubicBezTo>
                <a:cubicBezTo>
                  <a:pt x="1288812" y="738068"/>
                  <a:pt x="1286113" y="735132"/>
                  <a:pt x="1282700" y="733425"/>
                </a:cubicBezTo>
                <a:cubicBezTo>
                  <a:pt x="1279707" y="731928"/>
                  <a:pt x="1276101" y="731875"/>
                  <a:pt x="1273175" y="730250"/>
                </a:cubicBezTo>
                <a:cubicBezTo>
                  <a:pt x="1266504" y="726544"/>
                  <a:pt x="1261365" y="719963"/>
                  <a:pt x="1254125" y="717550"/>
                </a:cubicBezTo>
                <a:cubicBezTo>
                  <a:pt x="1250950" y="716492"/>
                  <a:pt x="1247526" y="716000"/>
                  <a:pt x="1244600" y="714375"/>
                </a:cubicBezTo>
                <a:lnTo>
                  <a:pt x="1216025" y="695325"/>
                </a:lnTo>
                <a:cubicBezTo>
                  <a:pt x="1212850" y="693208"/>
                  <a:pt x="1210202" y="689900"/>
                  <a:pt x="1206500" y="688975"/>
                </a:cubicBezTo>
                <a:lnTo>
                  <a:pt x="1193800" y="685800"/>
                </a:lnTo>
                <a:cubicBezTo>
                  <a:pt x="1190625" y="682625"/>
                  <a:pt x="1187929" y="678885"/>
                  <a:pt x="1184275" y="676275"/>
                </a:cubicBezTo>
                <a:cubicBezTo>
                  <a:pt x="1168859" y="665264"/>
                  <a:pt x="1175869" y="673659"/>
                  <a:pt x="1162050" y="666750"/>
                </a:cubicBezTo>
                <a:cubicBezTo>
                  <a:pt x="1137431" y="654440"/>
                  <a:pt x="1166941" y="665205"/>
                  <a:pt x="1143000" y="657225"/>
                </a:cubicBezTo>
                <a:cubicBezTo>
                  <a:pt x="1131267" y="639626"/>
                  <a:pt x="1143363" y="653546"/>
                  <a:pt x="1127125" y="644525"/>
                </a:cubicBezTo>
                <a:lnTo>
                  <a:pt x="1098550" y="625475"/>
                </a:lnTo>
                <a:cubicBezTo>
                  <a:pt x="1095375" y="623358"/>
                  <a:pt x="1092645" y="620332"/>
                  <a:pt x="1089025" y="619125"/>
                </a:cubicBezTo>
                <a:cubicBezTo>
                  <a:pt x="1085850" y="618067"/>
                  <a:pt x="1082493" y="617447"/>
                  <a:pt x="1079500" y="615950"/>
                </a:cubicBezTo>
                <a:cubicBezTo>
                  <a:pt x="1076087" y="614243"/>
                  <a:pt x="1073388" y="611307"/>
                  <a:pt x="1069975" y="609600"/>
                </a:cubicBezTo>
                <a:cubicBezTo>
                  <a:pt x="1066982" y="608103"/>
                  <a:pt x="1063376" y="608050"/>
                  <a:pt x="1060450" y="606425"/>
                </a:cubicBezTo>
                <a:cubicBezTo>
                  <a:pt x="1053779" y="602719"/>
                  <a:pt x="1048640" y="596138"/>
                  <a:pt x="1041400" y="593725"/>
                </a:cubicBezTo>
                <a:cubicBezTo>
                  <a:pt x="1038225" y="592667"/>
                  <a:pt x="1035093" y="591469"/>
                  <a:pt x="1031875" y="590550"/>
                </a:cubicBezTo>
                <a:cubicBezTo>
                  <a:pt x="1021241" y="587512"/>
                  <a:pt x="1010185" y="586055"/>
                  <a:pt x="1000125" y="581025"/>
                </a:cubicBezTo>
                <a:cubicBezTo>
                  <a:pt x="995892" y="578908"/>
                  <a:pt x="991534" y="577023"/>
                  <a:pt x="987425" y="574675"/>
                </a:cubicBezTo>
                <a:cubicBezTo>
                  <a:pt x="984112" y="572782"/>
                  <a:pt x="981520" y="569532"/>
                  <a:pt x="977900" y="568325"/>
                </a:cubicBezTo>
                <a:cubicBezTo>
                  <a:pt x="971793" y="566289"/>
                  <a:pt x="965163" y="566413"/>
                  <a:pt x="958850" y="565150"/>
                </a:cubicBezTo>
                <a:cubicBezTo>
                  <a:pt x="954571" y="564294"/>
                  <a:pt x="950429" y="562831"/>
                  <a:pt x="946150" y="561975"/>
                </a:cubicBezTo>
                <a:cubicBezTo>
                  <a:pt x="939837" y="560712"/>
                  <a:pt x="933450" y="559858"/>
                  <a:pt x="927100" y="558800"/>
                </a:cubicBezTo>
                <a:cubicBezTo>
                  <a:pt x="917940" y="552693"/>
                  <a:pt x="914451" y="547124"/>
                  <a:pt x="901700" y="555625"/>
                </a:cubicBezTo>
                <a:cubicBezTo>
                  <a:pt x="898915" y="557481"/>
                  <a:pt x="899583" y="561975"/>
                  <a:pt x="898525" y="565150"/>
                </a:cubicBezTo>
                <a:cubicBezTo>
                  <a:pt x="894292" y="564092"/>
                  <a:pt x="889911" y="563507"/>
                  <a:pt x="885825" y="561975"/>
                </a:cubicBezTo>
                <a:cubicBezTo>
                  <a:pt x="876618" y="558522"/>
                  <a:pt x="871496" y="554539"/>
                  <a:pt x="863600" y="549275"/>
                </a:cubicBezTo>
                <a:cubicBezTo>
                  <a:pt x="861483" y="546100"/>
                  <a:pt x="858800" y="543237"/>
                  <a:pt x="857250" y="539750"/>
                </a:cubicBezTo>
                <a:cubicBezTo>
                  <a:pt x="854532" y="533633"/>
                  <a:pt x="854613" y="526269"/>
                  <a:pt x="850900" y="520700"/>
                </a:cubicBezTo>
                <a:lnTo>
                  <a:pt x="831850" y="492125"/>
                </a:lnTo>
                <a:cubicBezTo>
                  <a:pt x="829733" y="488950"/>
                  <a:pt x="826707" y="486220"/>
                  <a:pt x="825500" y="482600"/>
                </a:cubicBezTo>
                <a:cubicBezTo>
                  <a:pt x="824442" y="479425"/>
                  <a:pt x="824416" y="475688"/>
                  <a:pt x="822325" y="473075"/>
                </a:cubicBezTo>
                <a:cubicBezTo>
                  <a:pt x="819941" y="470095"/>
                  <a:pt x="815975" y="468842"/>
                  <a:pt x="812800" y="466725"/>
                </a:cubicBezTo>
                <a:cubicBezTo>
                  <a:pt x="807625" y="446024"/>
                  <a:pt x="802558" y="431273"/>
                  <a:pt x="812800" y="406400"/>
                </a:cubicBezTo>
                <a:cubicBezTo>
                  <a:pt x="815349" y="400211"/>
                  <a:pt x="825500" y="402167"/>
                  <a:pt x="831850" y="400050"/>
                </a:cubicBezTo>
                <a:cubicBezTo>
                  <a:pt x="835025" y="398992"/>
                  <a:pt x="838590" y="398731"/>
                  <a:pt x="841375" y="396875"/>
                </a:cubicBezTo>
                <a:cubicBezTo>
                  <a:pt x="853685" y="388669"/>
                  <a:pt x="847280" y="391732"/>
                  <a:pt x="860425" y="387350"/>
                </a:cubicBezTo>
                <a:cubicBezTo>
                  <a:pt x="863600" y="384175"/>
                  <a:pt x="866214" y="380316"/>
                  <a:pt x="869950" y="377825"/>
                </a:cubicBezTo>
                <a:cubicBezTo>
                  <a:pt x="872735" y="375969"/>
                  <a:pt x="876549" y="376275"/>
                  <a:pt x="879475" y="374650"/>
                </a:cubicBezTo>
                <a:cubicBezTo>
                  <a:pt x="886146" y="370944"/>
                  <a:pt x="892175" y="366183"/>
                  <a:pt x="898525" y="361950"/>
                </a:cubicBezTo>
                <a:cubicBezTo>
                  <a:pt x="907891" y="355706"/>
                  <a:pt x="909935" y="355242"/>
                  <a:pt x="917575" y="346075"/>
                </a:cubicBezTo>
                <a:cubicBezTo>
                  <a:pt x="920018" y="343144"/>
                  <a:pt x="922375" y="340037"/>
                  <a:pt x="923925" y="336550"/>
                </a:cubicBezTo>
                <a:cubicBezTo>
                  <a:pt x="926643" y="330433"/>
                  <a:pt x="930275" y="317500"/>
                  <a:pt x="930275" y="317500"/>
                </a:cubicBezTo>
                <a:cubicBezTo>
                  <a:pt x="928158" y="314325"/>
                  <a:pt x="926905" y="310359"/>
                  <a:pt x="923925" y="307975"/>
                </a:cubicBezTo>
                <a:cubicBezTo>
                  <a:pt x="920652" y="305356"/>
                  <a:pt x="899346" y="301807"/>
                  <a:pt x="898525" y="301625"/>
                </a:cubicBezTo>
                <a:cubicBezTo>
                  <a:pt x="876192" y="296662"/>
                  <a:pt x="894862" y="300579"/>
                  <a:pt x="876300" y="295275"/>
                </a:cubicBezTo>
                <a:cubicBezTo>
                  <a:pt x="872104" y="294076"/>
                  <a:pt x="867833" y="293158"/>
                  <a:pt x="863600" y="292100"/>
                </a:cubicBezTo>
                <a:cubicBezTo>
                  <a:pt x="855088" y="292809"/>
                  <a:pt x="828944" y="291965"/>
                  <a:pt x="815975" y="298450"/>
                </a:cubicBezTo>
                <a:cubicBezTo>
                  <a:pt x="812562" y="300157"/>
                  <a:pt x="809625" y="302683"/>
                  <a:pt x="806450" y="304800"/>
                </a:cubicBezTo>
                <a:cubicBezTo>
                  <a:pt x="800100" y="303742"/>
                  <a:pt x="793684" y="303022"/>
                  <a:pt x="787400" y="301625"/>
                </a:cubicBezTo>
                <a:cubicBezTo>
                  <a:pt x="784133" y="300899"/>
                  <a:pt x="781157" y="299106"/>
                  <a:pt x="777875" y="298450"/>
                </a:cubicBezTo>
                <a:cubicBezTo>
                  <a:pt x="770537" y="296982"/>
                  <a:pt x="762988" y="296743"/>
                  <a:pt x="755650" y="295275"/>
                </a:cubicBezTo>
                <a:cubicBezTo>
                  <a:pt x="747092" y="293563"/>
                  <a:pt x="738947" y="289650"/>
                  <a:pt x="730250" y="288925"/>
                </a:cubicBezTo>
                <a:lnTo>
                  <a:pt x="692150" y="285750"/>
                </a:lnTo>
                <a:cubicBezTo>
                  <a:pt x="653247" y="282045"/>
                  <a:pt x="661571" y="280794"/>
                  <a:pt x="612775" y="279400"/>
                </a:cubicBezTo>
                <a:cubicBezTo>
                  <a:pt x="555639" y="277768"/>
                  <a:pt x="498475" y="277283"/>
                  <a:pt x="441325" y="276225"/>
                </a:cubicBezTo>
                <a:cubicBezTo>
                  <a:pt x="436033" y="275167"/>
                  <a:pt x="430656" y="274470"/>
                  <a:pt x="425450" y="273050"/>
                </a:cubicBezTo>
                <a:cubicBezTo>
                  <a:pt x="418992" y="271289"/>
                  <a:pt x="406400" y="266700"/>
                  <a:pt x="406400" y="266700"/>
                </a:cubicBezTo>
                <a:cubicBezTo>
                  <a:pt x="392642" y="267758"/>
                  <a:pt x="378817" y="268163"/>
                  <a:pt x="365125" y="269875"/>
                </a:cubicBezTo>
                <a:cubicBezTo>
                  <a:pt x="361804" y="270290"/>
                  <a:pt x="358947" y="273050"/>
                  <a:pt x="355600" y="273050"/>
                </a:cubicBezTo>
                <a:cubicBezTo>
                  <a:pt x="338634" y="273050"/>
                  <a:pt x="321733" y="270933"/>
                  <a:pt x="304800" y="269875"/>
                </a:cubicBezTo>
                <a:cubicBezTo>
                  <a:pt x="274139" y="259655"/>
                  <a:pt x="321809" y="276043"/>
                  <a:pt x="282575" y="260350"/>
                </a:cubicBezTo>
                <a:cubicBezTo>
                  <a:pt x="276360" y="257864"/>
                  <a:pt x="269875" y="256117"/>
                  <a:pt x="263525" y="254000"/>
                </a:cubicBezTo>
                <a:lnTo>
                  <a:pt x="254000" y="250825"/>
                </a:lnTo>
                <a:cubicBezTo>
                  <a:pt x="250825" y="249767"/>
                  <a:pt x="247820" y="247746"/>
                  <a:pt x="244475" y="247650"/>
                </a:cubicBezTo>
                <a:lnTo>
                  <a:pt x="133350" y="244475"/>
                </a:lnTo>
                <a:cubicBezTo>
                  <a:pt x="127000" y="242358"/>
                  <a:pt x="119869" y="241838"/>
                  <a:pt x="114300" y="238125"/>
                </a:cubicBezTo>
                <a:cubicBezTo>
                  <a:pt x="111125" y="236008"/>
                  <a:pt x="108262" y="233325"/>
                  <a:pt x="104775" y="231775"/>
                </a:cubicBezTo>
                <a:cubicBezTo>
                  <a:pt x="98658" y="229057"/>
                  <a:pt x="92075" y="227542"/>
                  <a:pt x="85725" y="225425"/>
                </a:cubicBezTo>
                <a:cubicBezTo>
                  <a:pt x="72863" y="221138"/>
                  <a:pt x="76608" y="221949"/>
                  <a:pt x="60325" y="219075"/>
                </a:cubicBezTo>
                <a:cubicBezTo>
                  <a:pt x="47646" y="216837"/>
                  <a:pt x="34716" y="215848"/>
                  <a:pt x="22225" y="212725"/>
                </a:cubicBezTo>
                <a:lnTo>
                  <a:pt x="0" y="21590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endParaRPr lang="de-DE"/>
          </a:p>
        </p:txBody>
      </p:sp>
      <p:cxnSp>
        <p:nvCxnSpPr>
          <p:cNvPr id="25610" name="Gerade Verbindung mit Pfeil 3"/>
          <p:cNvCxnSpPr>
            <a:cxnSpLocks noChangeShapeType="1"/>
          </p:cNvCxnSpPr>
          <p:nvPr/>
        </p:nvCxnSpPr>
        <p:spPr bwMode="auto">
          <a:xfrm flipH="1">
            <a:off x="4591256" y="3429001"/>
            <a:ext cx="480033" cy="49028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feld 10"/>
          <p:cNvSpPr txBox="1"/>
          <p:nvPr/>
        </p:nvSpPr>
        <p:spPr>
          <a:xfrm>
            <a:off x="454286" y="4403558"/>
            <a:ext cx="2932311" cy="575471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dirty="0" err="1"/>
              <a:t>f</a:t>
            </a:r>
            <a:r>
              <a:rPr lang="de-DE" sz="1600" dirty="0" err="1" smtClean="0"/>
              <a:t>looded</a:t>
            </a:r>
            <a:r>
              <a:rPr lang="de-DE" sz="1600" dirty="0" smtClean="0"/>
              <a:t> </a:t>
            </a:r>
            <a:r>
              <a:rPr lang="de-DE" sz="1600" dirty="0" err="1" smtClean="0"/>
              <a:t>area</a:t>
            </a:r>
            <a:r>
              <a:rPr lang="de-DE" sz="1600" dirty="0" smtClean="0"/>
              <a:t>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22 km</a:t>
            </a:r>
            <a:r>
              <a:rPr lang="de-DE" sz="1600" baseline="30000" dirty="0"/>
              <a:t>2</a:t>
            </a:r>
          </a:p>
          <a:p>
            <a:pPr algn="l"/>
            <a:r>
              <a:rPr lang="de-DE" sz="1600" dirty="0"/>
              <a:t> </a:t>
            </a:r>
            <a:r>
              <a:rPr lang="de-DE" sz="1600" dirty="0" smtClean="0"/>
              <a:t>            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51 </a:t>
            </a:r>
            <a:r>
              <a:rPr lang="de-DE" sz="1600" dirty="0" err="1" smtClean="0"/>
              <a:t>mio</a:t>
            </a:r>
            <a:r>
              <a:rPr lang="de-DE" sz="1600" dirty="0" err="1"/>
              <a:t>.</a:t>
            </a:r>
            <a:r>
              <a:rPr lang="de-DE" sz="1600" dirty="0"/>
              <a:t> m</a:t>
            </a:r>
            <a:r>
              <a:rPr lang="de-DE" sz="1600" baseline="30000" dirty="0"/>
              <a:t>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44831" y="1268760"/>
            <a:ext cx="7172979" cy="511342"/>
          </a:xfrm>
        </p:spPr>
        <p:txBody>
          <a:bodyPr/>
          <a:lstStyle/>
          <a:p>
            <a:r>
              <a:rPr lang="de-DE" dirty="0" smtClean="0"/>
              <a:t>Dike </a:t>
            </a:r>
            <a:r>
              <a:rPr lang="de-DE" dirty="0" err="1" smtClean="0"/>
              <a:t>failure</a:t>
            </a:r>
            <a:r>
              <a:rPr lang="de-DE" dirty="0" smtClean="0"/>
              <a:t> Isar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974" y="5141842"/>
            <a:ext cx="2196419" cy="159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1855713" y="5846120"/>
            <a:ext cx="2932311" cy="247176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baseline="30000" dirty="0" smtClean="0">
                <a:solidFill>
                  <a:schemeClr val="tx1"/>
                </a:solidFill>
              </a:rPr>
              <a:t>Fischerdorf</a:t>
            </a:r>
            <a:endParaRPr lang="de-DE" sz="1600" baseline="30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145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ußzeilenplatzhalt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  <p:sp>
        <p:nvSpPr>
          <p:cNvPr id="22531" name="Foliennummernplatzhalter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Folie: </a:t>
            </a:r>
            <a:fld id="{ED253DA1-5E4A-45B3-9920-0444FE14AD0C}" type="slidenum">
              <a:rPr kumimoji="0" lang="de-DE" altLang="de-DE" sz="1200">
                <a:solidFill>
                  <a:srgbClr val="4D4D4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kumimoji="0" lang="de-DE" altLang="de-DE" sz="1300">
              <a:solidFill>
                <a:srgbClr val="4D4D4D"/>
              </a:solidFill>
            </a:endParaRPr>
          </a:p>
        </p:txBody>
      </p:sp>
      <p:pic>
        <p:nvPicPr>
          <p:cNvPr id="22532" name="Picture 2" descr="D:\05. Juni\HW2013--037-SR-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087" y="0"/>
            <a:ext cx="9473615" cy="688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31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9F7FF"/>
            </a:gs>
            <a:gs pos="100000">
              <a:srgbClr val="FFFFFF"/>
            </a:gs>
          </a:gsLst>
          <a:lin ang="1890000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1" t="34921" r="48564" b="13524"/>
          <a:stretch/>
        </p:blipFill>
        <p:spPr bwMode="auto">
          <a:xfrm>
            <a:off x="1907704" y="2276873"/>
            <a:ext cx="5457059" cy="398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619672" y="1268760"/>
            <a:ext cx="5874920" cy="92332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de-DE" sz="2700" dirty="0" err="1" smtClean="0">
                <a:solidFill>
                  <a:srgbClr val="0086BC"/>
                </a:solidFill>
              </a:rPr>
              <a:t>Effect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of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flood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polder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>
                <a:solidFill>
                  <a:srgbClr val="0086BC"/>
                </a:solidFill>
              </a:rPr>
              <a:t>- </a:t>
            </a:r>
          </a:p>
          <a:p>
            <a:pPr algn="ctr"/>
            <a:r>
              <a:rPr lang="de-DE" sz="2700" dirty="0" err="1">
                <a:solidFill>
                  <a:srgbClr val="0086BC"/>
                </a:solidFill>
              </a:rPr>
              <a:t>d</a:t>
            </a:r>
            <a:r>
              <a:rPr lang="de-DE" sz="2700" dirty="0" err="1" smtClean="0">
                <a:solidFill>
                  <a:srgbClr val="0086BC"/>
                </a:solidFill>
              </a:rPr>
              <a:t>ike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failures</a:t>
            </a:r>
            <a:r>
              <a:rPr lang="de-DE" sz="2700" dirty="0" smtClean="0">
                <a:solidFill>
                  <a:srgbClr val="0086BC"/>
                </a:solidFill>
              </a:rPr>
              <a:t> 4</a:t>
            </a:r>
            <a:r>
              <a:rPr lang="de-DE" sz="2700" baseline="30000" dirty="0" smtClean="0">
                <a:solidFill>
                  <a:srgbClr val="0086BC"/>
                </a:solidFill>
              </a:rPr>
              <a:t>th</a:t>
            </a:r>
            <a:r>
              <a:rPr lang="de-DE" sz="2700" dirty="0" smtClean="0">
                <a:solidFill>
                  <a:srgbClr val="0086BC"/>
                </a:solidFill>
              </a:rPr>
              <a:t> June </a:t>
            </a:r>
            <a:r>
              <a:rPr lang="de-DE" sz="2700" dirty="0">
                <a:solidFill>
                  <a:srgbClr val="0086BC"/>
                </a:solidFill>
              </a:rPr>
              <a:t>2013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788024" y="2492896"/>
            <a:ext cx="244827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s</a:t>
            </a:r>
            <a:r>
              <a:rPr lang="de-DE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imulation</a:t>
            </a:r>
            <a:endParaRPr lang="de-DE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de-DE" dirty="0" err="1" smtClean="0">
                <a:solidFill>
                  <a:schemeClr val="tx2">
                    <a:lumMod val="75000"/>
                  </a:schemeClr>
                </a:solidFill>
              </a:rPr>
              <a:t>measured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31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|62.3"/>
</p:tagLst>
</file>

<file path=ppt/theme/theme1.xml><?xml version="1.0" encoding="utf-8"?>
<a:theme xmlns:a="http://schemas.openxmlformats.org/drawingml/2006/main" name="Standarddesign">
  <a:themeElements>
    <a:clrScheme name="">
      <a:dk1>
        <a:srgbClr val="000000"/>
      </a:dk1>
      <a:lt1>
        <a:srgbClr val="FFFFFF"/>
      </a:lt1>
      <a:dk2>
        <a:srgbClr val="0086BC"/>
      </a:dk2>
      <a:lt2>
        <a:srgbClr val="5E574E"/>
      </a:lt2>
      <a:accent1>
        <a:srgbClr val="F955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BB4AA"/>
      </a:accent5>
      <a:accent6>
        <a:srgbClr val="E7B900"/>
      </a:accent6>
      <a:hlink>
        <a:srgbClr val="00F5FF"/>
      </a:hlink>
      <a:folHlink>
        <a:srgbClr val="8080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82232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82232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86BC"/>
    </a:dk2>
    <a:lt2>
      <a:srgbClr val="5E574E"/>
    </a:lt2>
    <a:accent1>
      <a:srgbClr val="F95500"/>
    </a:accent1>
    <a:accent2>
      <a:srgbClr val="FFCC00"/>
    </a:accent2>
    <a:accent3>
      <a:srgbClr val="FFFFFF"/>
    </a:accent3>
    <a:accent4>
      <a:srgbClr val="000000"/>
    </a:accent4>
    <a:accent5>
      <a:srgbClr val="FBB4AA"/>
    </a:accent5>
    <a:accent6>
      <a:srgbClr val="E7B900"/>
    </a:accent6>
    <a:hlink>
      <a:srgbClr val="00F5FF"/>
    </a:hlink>
    <a:folHlink>
      <a:srgbClr val="808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1109</Words>
  <Application>Microsoft Office PowerPoint</Application>
  <PresentationFormat>Bildschirmpräsentation (4:3)</PresentationFormat>
  <Paragraphs>281</Paragraphs>
  <Slides>29</Slides>
  <Notes>20</Notes>
  <HiddenSlides>4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0" baseType="lpstr">
      <vt:lpstr>Standarddesign</vt:lpstr>
      <vt:lpstr>Upper Danube River Basin, Germany  Flood Protection and Revitalization works</vt:lpstr>
      <vt:lpstr>Agenda</vt:lpstr>
      <vt:lpstr>PowerPoint-Präsentation</vt:lpstr>
      <vt:lpstr>PowerPoint-Präsentation</vt:lpstr>
      <vt:lpstr>dike failure at Auterwörth</vt:lpstr>
      <vt:lpstr>June 4, 2013, 10:30 Uhr: dike failure near Auterwörth after overflow</vt:lpstr>
      <vt:lpstr>Dike failure Isar</vt:lpstr>
      <vt:lpstr>PowerPoint-Präsentation</vt:lpstr>
      <vt:lpstr>PowerPoint-Präsentation</vt:lpstr>
      <vt:lpstr>Immediate measures in 2013 - 2015</vt:lpstr>
      <vt:lpstr>Major Objective: Protection against a 100-year flood along the Danube River between Straubing and Vilshofen</vt:lpstr>
      <vt:lpstr>     (Developement of Danube waterway)  +  flood protection against a 100-year flood + Smooth Developement of River Danube between Straubing and Vilshofen  founding bodies:  Federal Republic of Germany and Federal State of Bavaria      </vt:lpstr>
      <vt:lpstr>Flood plain of HW100  (Stand: ROV)</vt:lpstr>
      <vt:lpstr>Targets for flood protection</vt:lpstr>
      <vt:lpstr>PowerPoint-Präsentation</vt:lpstr>
      <vt:lpstr>Example for a second dike line – Polder Steinkirchen</vt:lpstr>
      <vt:lpstr>Bavarian  flood polder  programm</vt:lpstr>
      <vt:lpstr>Elements for flood protection (II)</vt:lpstr>
      <vt:lpstr>Elements for flood protection (III)</vt:lpstr>
      <vt:lpstr>Already realised flood protection measures</vt:lpstr>
      <vt:lpstr>Realisation of the project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Public Relations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Arzet, Klaus, Dr. (StMUV)</dc:creator>
  <cp:lastModifiedBy>Präsentation, BS (STMUV)</cp:lastModifiedBy>
  <cp:revision>162</cp:revision>
  <cp:lastPrinted>2015-12-07T17:05:14Z</cp:lastPrinted>
  <dcterms:created xsi:type="dcterms:W3CDTF">2002-06-11T07:23:12Z</dcterms:created>
  <dcterms:modified xsi:type="dcterms:W3CDTF">2016-09-16T06:35:42Z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ISAutor">
    <vt:lpwstr/>
  </property>
</Properties>
</file>