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71" r:id="rId2"/>
    <p:sldId id="280" r:id="rId3"/>
    <p:sldId id="273" r:id="rId4"/>
    <p:sldId id="274" r:id="rId5"/>
    <p:sldId id="275" r:id="rId6"/>
    <p:sldId id="281" r:id="rId7"/>
    <p:sldId id="276" r:id="rId8"/>
    <p:sldId id="282" r:id="rId9"/>
    <p:sldId id="283" r:id="rId10"/>
    <p:sldId id="279" r:id="rId11"/>
    <p:sldId id="284" r:id="rId12"/>
    <p:sldId id="285" r:id="rId13"/>
    <p:sldId id="286" r:id="rId14"/>
    <p:sldId id="257" r:id="rId15"/>
    <p:sldId id="258" r:id="rId16"/>
    <p:sldId id="289" r:id="rId17"/>
    <p:sldId id="287" r:id="rId18"/>
    <p:sldId id="261" r:id="rId19"/>
    <p:sldId id="290" r:id="rId20"/>
    <p:sldId id="269" r:id="rId21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033CC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6" autoAdjust="0"/>
    <p:restoredTop sz="94660"/>
  </p:normalViewPr>
  <p:slideViewPr>
    <p:cSldViewPr snapToGrid="0">
      <p:cViewPr varScale="1">
        <p:scale>
          <a:sx n="82" d="100"/>
          <a:sy n="82" d="100"/>
        </p:scale>
        <p:origin x="37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CB822D-433F-45E9-833F-6985C1A5E4FD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FB987B-0A8B-4DE8-98DA-C2A520F5EF7A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7401199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880005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880005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10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880005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11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74767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12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564358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13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046413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14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888000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FB987B-0A8B-4DE8-98DA-C2A520F5EF7A}" type="slidenum">
              <a:rPr lang="bg-BG" smtClean="0"/>
              <a:t>16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4837594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3732130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3343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00495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868639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91860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86347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958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665702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383043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20010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708811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E451DB-BC4E-437D-BE42-C4D371A6FA89}" type="datetimeFigureOut">
              <a:rPr lang="bg-BG" smtClean="0"/>
              <a:t>02.09.2016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2A337-37CA-497F-BD2C-67FB082B60A2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354157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3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8.png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4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fairwaydanube.eu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3" Type="http://schemas.openxmlformats.org/officeDocument/2006/relationships/image" Target="../media/image8.jpeg"/><Relationship Id="rId21" Type="http://schemas.openxmlformats.org/officeDocument/2006/relationships/image" Target="../media/image10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jpe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22.png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10" Type="http://schemas.openxmlformats.org/officeDocument/2006/relationships/image" Target="../media/image16.png"/><Relationship Id="rId19" Type="http://schemas.openxmlformats.org/officeDocument/2006/relationships/image" Target="../media/image25.jpeg"/><Relationship Id="rId4" Type="http://schemas.openxmlformats.org/officeDocument/2006/relationships/image" Target="../media/image9.jpeg"/><Relationship Id="rId9" Type="http://schemas.openxmlformats.org/officeDocument/2006/relationships/image" Target="../media/image15.png"/><Relationship Id="rId1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.png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8.emf"/><Relationship Id="rId7" Type="http://schemas.openxmlformats.org/officeDocument/2006/relationships/image" Target="http://www.macaulay.ac.uk/hydalp/private/demonstrator_v2.0/models/images/image6Q8zoom.gif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microsoft.com/office/2007/relationships/hdphoto" Target="../media/hdphoto1.wdp"/><Relationship Id="rId10" Type="http://schemas.openxmlformats.org/officeDocument/2006/relationships/image" Target="../media/image10.png"/><Relationship Id="rId4" Type="http://schemas.openxmlformats.org/officeDocument/2006/relationships/image" Target="../media/image29.png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925" y="3305173"/>
            <a:ext cx="2505075" cy="355282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3305174"/>
            <a:ext cx="2525149" cy="35528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29238" y="2070132"/>
            <a:ext cx="104203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and future projects </a:t>
            </a:r>
          </a:p>
          <a:p>
            <a:pPr algn="ctr"/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improve the navigational conditions </a:t>
            </a:r>
          </a:p>
          <a:p>
            <a:pPr algn="ctr"/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common BG-RO section of the Danube, </a:t>
            </a:r>
          </a:p>
          <a:p>
            <a:pPr algn="ctr"/>
            <a:r>
              <a:rPr lang="en-US" sz="3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implemented by EAEMDR (BULGARIA)</a:t>
            </a:r>
            <a:endParaRPr lang="bg-BG" sz="36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79034" y="5328427"/>
            <a:ext cx="44540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Expert meeting on hydrotechnical issues </a:t>
            </a:r>
          </a:p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within Danube Commission</a:t>
            </a:r>
          </a:p>
          <a:p>
            <a:pPr algn="ctr"/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13-14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September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2016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Budapest</a:t>
            </a:r>
            <a:endParaRPr lang="bg-BG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7744" y="336946"/>
            <a:ext cx="3048264" cy="1115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641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560" y="5230026"/>
            <a:ext cx="2807078" cy="16426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" y="2371725"/>
            <a:ext cx="1895477" cy="4486275"/>
          </a:xfrm>
          <a:prstGeom prst="rect">
            <a:avLst/>
          </a:prstGeom>
        </p:spPr>
      </p:pic>
      <p:pic>
        <p:nvPicPr>
          <p:cNvPr id="19" name="Imagin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494" y="35982"/>
            <a:ext cx="2651891" cy="92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947733" y="2383448"/>
            <a:ext cx="4689231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area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Common BG-RO section of the Danube River (</a:t>
            </a:r>
            <a:r>
              <a:rPr lang="en-US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rkm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845.5 to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rkm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375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en-US" sz="9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objective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to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identify the technical solutions to be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implemented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order to ensure navigation conditions on the Romanian-Bulgarian common sector of the Danube and safely conducting the transport activities on Danube throughout the entire year, in accordance with the recommendations of the Danube Commission in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Budapest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9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50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months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(from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November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until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December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2018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algn="just"/>
            <a:endParaRPr lang="bg-BG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itle 2"/>
          <p:cNvSpPr txBox="1">
            <a:spLocks/>
          </p:cNvSpPr>
          <p:nvPr/>
        </p:nvSpPr>
        <p:spPr>
          <a:xfrm>
            <a:off x="760427" y="1387443"/>
            <a:ext cx="10564065" cy="848898"/>
          </a:xfrm>
          <a:prstGeom prst="rect">
            <a:avLst/>
          </a:prstGeom>
        </p:spPr>
        <p:txBody>
          <a:bodyPr anchor="b" anchorCtr="0">
            <a:normAutofit fontScale="25000" lnSpcReduction="20000"/>
          </a:bodyPr>
          <a:lstStyle>
            <a:defPPr>
              <a:defRPr sz="44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defPPr>
            <a:lvl1pPr algn="r" eaLnBrk="1" hangingPunct="1">
              <a:buNone/>
              <a:defRPr sz="4000">
                <a:solidFill>
                  <a:schemeClr val="tx1">
                    <a:alpha val="100000"/>
                  </a:schemeClr>
                </a:solidFill>
                <a:latin typeface="+mj-lt"/>
              </a:defRPr>
            </a:lvl1pPr>
          </a:lstStyle>
          <a:p>
            <a:pPr algn="ctr"/>
            <a:r>
              <a:rPr lang="en-US" sz="2000" b="1" kern="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en-US" sz="2000" b="1" kern="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bg-BG" sz="3200" b="1" kern="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bg-BG" sz="3200" b="1" kern="0" dirty="0" smtClean="0">
                <a:solidFill>
                  <a:schemeClr val="accent5">
                    <a:lumMod val="75000"/>
                  </a:schemeClr>
                </a:solidFill>
              </a:rPr>
            </a:br>
            <a:r>
              <a:rPr lang="bg-BG" sz="2200" b="1" kern="0" dirty="0" smtClean="0">
                <a:solidFill>
                  <a:schemeClr val="accent5">
                    <a:lumMod val="75000"/>
                  </a:schemeClr>
                </a:solidFill>
              </a:rPr>
              <a:t/>
            </a:r>
            <a:br>
              <a:rPr lang="bg-BG" sz="2200" b="1" kern="0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en-US" sz="2200" b="1" kern="0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/>
            <a:endParaRPr lang="en-US" sz="2200" b="1" kern="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b="1" kern="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2200" b="1" kern="0" dirty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2800" b="1" kern="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en-US" sz="12800" b="1" kern="0" dirty="0" smtClean="0">
              <a:solidFill>
                <a:schemeClr val="accent5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8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FAST </a:t>
            </a:r>
            <a:r>
              <a:rPr lang="en-US" sz="8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DANUBE - Technical assistance for Revising </a:t>
            </a:r>
            <a:r>
              <a:rPr lang="en-US" sz="8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r>
              <a:rPr lang="bg-BG" sz="8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0" b="1" kern="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Complementing </a:t>
            </a:r>
            <a:r>
              <a:rPr lang="en-US" sz="8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Feasibility Study Regarding the Improvement of Navigation </a:t>
            </a:r>
            <a:br>
              <a:rPr lang="en-US" sz="8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 on the Romanian-Bulgarian Common Sector of the Danube and </a:t>
            </a:r>
            <a:br>
              <a:rPr lang="en-US" sz="8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8000" b="1" kern="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Complementary Studies </a:t>
            </a:r>
          </a:p>
        </p:txBody>
      </p:sp>
      <p:sp>
        <p:nvSpPr>
          <p:cNvPr id="12" name="Text Placeholder 1"/>
          <p:cNvSpPr txBox="1">
            <a:spLocks/>
          </p:cNvSpPr>
          <p:nvPr/>
        </p:nvSpPr>
        <p:spPr>
          <a:xfrm>
            <a:off x="1112120" y="5729287"/>
            <a:ext cx="78488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sz="900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67758" y="2422675"/>
            <a:ext cx="5626336" cy="4213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7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560" y="5230026"/>
            <a:ext cx="2807078" cy="16426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" y="2371725"/>
            <a:ext cx="1895477" cy="4486275"/>
          </a:xfrm>
          <a:prstGeom prst="rect">
            <a:avLst/>
          </a:prstGeom>
        </p:spPr>
      </p:pic>
      <p:pic>
        <p:nvPicPr>
          <p:cNvPr id="19" name="Imagin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494" y="35982"/>
            <a:ext cx="2651891" cy="92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853948" y="1636006"/>
            <a:ext cx="10563452" cy="4785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funding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CEF,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85%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support and 15% national financing</a:t>
            </a:r>
          </a:p>
          <a:p>
            <a:pPr marL="1077913" indent="-268288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budget – 5 252 000 EUR 	</a:t>
            </a:r>
          </a:p>
          <a:p>
            <a:pPr marL="1077913" indent="-268288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EAEMDR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 – 30 000 EUR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partners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waterway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administrations of Romania and Bulgaria – AFDJ Galati (Lead partner) and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EAEMDR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benefits</a:t>
            </a:r>
          </a:p>
          <a:p>
            <a:pPr marL="1077913" indent="-268288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Developing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 integrated approach on the Danube by increasing traffic, avoiding any adverse impact on the river and the ecological system;</a:t>
            </a:r>
          </a:p>
          <a:p>
            <a:pPr marL="1077913" indent="-268288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mproving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waterway infrastructure with a view to develop the river transport on the Romanian-Bulgarian common sector of the Danube (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rkm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845.5 to 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rkm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375);</a:t>
            </a:r>
          </a:p>
          <a:p>
            <a:pPr marL="1077913" indent="-268288" algn="just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Supporting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transport, encouraging the use of inland waterways transport.</a:t>
            </a:r>
          </a:p>
          <a:p>
            <a:pPr algn="just"/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722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560" y="5230026"/>
            <a:ext cx="2807078" cy="16426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" y="2371725"/>
            <a:ext cx="1895477" cy="4486275"/>
          </a:xfrm>
          <a:prstGeom prst="rect">
            <a:avLst/>
          </a:prstGeom>
        </p:spPr>
      </p:pic>
      <p:pic>
        <p:nvPicPr>
          <p:cNvPr id="19" name="Imagin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494" y="35982"/>
            <a:ext cx="2651891" cy="92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947733" y="1279735"/>
            <a:ext cx="1056345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activities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>
          <a:xfrm>
            <a:off x="1112120" y="5729287"/>
            <a:ext cx="78488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47733" y="1883381"/>
            <a:ext cx="9806703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o-RO" b="1" u="sn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</a:t>
            </a:r>
            <a:r>
              <a:rPr lang="ro-RO" b="1" u="sn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o-RO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 </a:t>
            </a:r>
            <a:r>
              <a:rPr lang="ro-RO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endParaRPr lang="bg-BG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activity </a:t>
            </a: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consists 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set of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preparatory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studies to determine the current status of the Romanian-Bulgarian common sector of the Danube and the feasibility study elaboration.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identifying of future works, the </a:t>
            </a:r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schedule for the implementation of the project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cost estimation and their implementation </a:t>
            </a: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23900"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1.1 – Tender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procedure</a:t>
            </a:r>
          </a:p>
          <a:p>
            <a:pPr marL="723900"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1.2 – Hydraulic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engineering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studies</a:t>
            </a:r>
          </a:p>
          <a:p>
            <a:pPr marL="723900"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1.3 – Development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assessment and selection of alternative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scenarios</a:t>
            </a:r>
          </a:p>
          <a:p>
            <a:pPr marL="723900"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1.4 –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ost-benefit analysis</a:t>
            </a:r>
          </a:p>
          <a:p>
            <a:pPr marL="723900"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1.5 – Final Feasibility study</a:t>
            </a:r>
          </a:p>
          <a:p>
            <a:pPr marL="723900"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1.6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Supervision of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surveys and the mathematical model 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933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560" y="5230026"/>
            <a:ext cx="2807078" cy="164266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" y="2371725"/>
            <a:ext cx="1895477" cy="4486275"/>
          </a:xfrm>
          <a:prstGeom prst="rect">
            <a:avLst/>
          </a:prstGeom>
        </p:spPr>
      </p:pic>
      <p:pic>
        <p:nvPicPr>
          <p:cNvPr id="19" name="Imagin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96494" y="35982"/>
            <a:ext cx="2651891" cy="92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947733" y="1024931"/>
            <a:ext cx="105634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activities</a:t>
            </a:r>
            <a:endParaRPr lang="en-US" sz="24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1"/>
          <p:cNvSpPr txBox="1">
            <a:spLocks/>
          </p:cNvSpPr>
          <p:nvPr/>
        </p:nvSpPr>
        <p:spPr>
          <a:xfrm>
            <a:off x="1112120" y="5729287"/>
            <a:ext cx="78488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bg-BG" dirty="0" smtClean="0"/>
          </a:p>
          <a:p>
            <a:pPr marL="0" indent="0">
              <a:buFont typeface="Arial" panose="020B0604020202020204" pitchFamily="34" charset="0"/>
              <a:buNone/>
            </a:pPr>
            <a:endParaRPr lang="bg-BG" dirty="0" smtClean="0"/>
          </a:p>
          <a:p>
            <a:endParaRPr lang="bg-BG" dirty="0" smtClean="0"/>
          </a:p>
          <a:p>
            <a:endParaRPr lang="bg-BG" dirty="0" smtClean="0"/>
          </a:p>
          <a:p>
            <a:endParaRPr lang="bg-BG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947733" y="1511266"/>
            <a:ext cx="9806703" cy="56169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o-RO" b="1" u="sn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</a:t>
            </a:r>
            <a:r>
              <a:rPr lang="en-US" b="1" u="sn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o-RO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Environmental Impact Assessment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(EIA)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 activity </a:t>
            </a: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consists 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a set of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preparatory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studies to determine the current status of the Romanian-Bulgarian common sector of the Danube and the feasibility study elaboration.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will 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 identifying of future works, the </a:t>
            </a:r>
            <a:r>
              <a:rPr lang="de-DE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time schedule for the implementation of the project</a:t>
            </a:r>
            <a:r>
              <a:rPr lang="ro-RO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cost estimation and their implementation </a:t>
            </a:r>
            <a:r>
              <a:rPr lang="ro-RO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methodology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2.1 – EIA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assessment </a:t>
            </a: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2.2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EIA approval process </a:t>
            </a:r>
          </a:p>
          <a:p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u="sn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</a:t>
            </a:r>
            <a:r>
              <a:rPr lang="en-US" b="1" u="sn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Preparing the Public Procurement Procedure for Design and Construction</a:t>
            </a:r>
            <a:endParaRPr lang="en-US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g-B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covers the preparation of technical specifications for a tender procedure for preparation of detailed design and construction activities envisaged in the feasibility study</a:t>
            </a:r>
          </a:p>
          <a:p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bg-BG" b="1" u="sn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</a:t>
            </a:r>
            <a:r>
              <a:rPr lang="bg-BG" b="1" u="sn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management and communication</a:t>
            </a:r>
          </a:p>
          <a:p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dirty="0" smtClean="0"/>
              <a:t>	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4.1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Advisory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Council and Steering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 </a:t>
            </a:r>
          </a:p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4.2 –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communication</a:t>
            </a:r>
          </a:p>
          <a:p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5922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4600575"/>
            <a:ext cx="3857625" cy="2257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2374529"/>
            <a:ext cx="1895477" cy="44862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47738" y="2492912"/>
            <a:ext cx="10689384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funding: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 Programme on Transport and Transport Infrastructure 2014-2020 </a:t>
            </a:r>
          </a:p>
          <a:p>
            <a:pPr>
              <a:spcAft>
                <a:spcPts val="600"/>
              </a:spcAft>
            </a:pP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Priority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IV: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Innovations in management and 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establishment of 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infrastructure for traffic management and 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 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 and </a:t>
            </a:r>
            <a:r>
              <a:rPr lang="en-US" sz="20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security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</a:t>
            </a:r>
            <a:endParaRPr lang="bg-BG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endParaRPr lang="en-US" sz="20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budget: 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146 508 лв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(3 142 708 EUR)</a:t>
            </a:r>
            <a:endParaRPr lang="bg-BG" sz="20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Regional Development Fund (ERDF): 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224 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531 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(2 671 301 EUR)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85%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co-financing: 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921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976 лв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(471 406 EUR)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15 %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start: 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March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 </a:t>
            </a:r>
          </a:p>
          <a:p>
            <a:pPr>
              <a:spcAft>
                <a:spcPts val="600"/>
              </a:spcAft>
            </a:pP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end: 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31 </a:t>
            </a:r>
            <a:r>
              <a:rPr lang="en-US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January</a:t>
            </a:r>
            <a:r>
              <a:rPr lang="bg-BG" sz="20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sz="20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2018 </a:t>
            </a:r>
          </a:p>
          <a:p>
            <a:endParaRPr lang="bg-B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0979" y="1411002"/>
            <a:ext cx="106662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 of the navigational systems and topohydrographic measurements along the Danube River – phase 2</a:t>
            </a:r>
            <a:endParaRPr lang="bg-BG" sz="2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36416" y="191323"/>
            <a:ext cx="1282484" cy="104669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90427"/>
            <a:ext cx="1022472" cy="10171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3354" y="190427"/>
            <a:ext cx="2649350" cy="9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098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41002" y="78721"/>
            <a:ext cx="1438276" cy="1212028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8409" y="1500297"/>
            <a:ext cx="5533777" cy="4570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project is aimed at improvement of the conditions for carrying out up-to-date surveying activity along the river through delivery of a specialized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surveying vessel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including a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boat for hydrographic measurements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shallow and narrow sections. </a:t>
            </a:r>
          </a:p>
          <a:p>
            <a:pPr algn="just"/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delivery of a surveying vessel with the necessary 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equipment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will ensure timely and on a larger scale implementation of geodetic and hydrographic activities in the common Bulgarian-Romanian section of the Danube River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bg-BG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2186" y="1500297"/>
            <a:ext cx="6238096" cy="41483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1100" y="231652"/>
            <a:ext cx="11302964" cy="110956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53354" y="190427"/>
            <a:ext cx="2649350" cy="9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543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00" t="3685" r="17921"/>
          <a:stretch/>
        </p:blipFill>
        <p:spPr>
          <a:xfrm>
            <a:off x="5581934" y="231652"/>
            <a:ext cx="6429518" cy="5124129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41002" y="78721"/>
            <a:ext cx="1438276" cy="121202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100" y="231652"/>
            <a:ext cx="11302964" cy="110956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80061" y="1523131"/>
            <a:ext cx="4412912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specialized vessel will be equipped with </a:t>
            </a: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multibeam echo sounder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hydrographic measurements which will serve to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 depths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riverbed and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model of the terrain along the coast, islands and floodplains. </a:t>
            </a:r>
            <a:endParaRPr lang="en-US" sz="22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sz="22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Signed contract for the delivery of the hydrographic vessel – March 2016</a:t>
            </a:r>
          </a:p>
          <a:p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- undergoing </a:t>
            </a:r>
            <a:endParaRPr lang="bg-BG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endParaRPr lang="bg-BG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16060" y="5556204"/>
            <a:ext cx="57210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visualization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hydrographic vessel</a:t>
            </a:r>
            <a:endParaRPr lang="bg-BG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26058" y="190427"/>
            <a:ext cx="2649350" cy="9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033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41002" y="78721"/>
            <a:ext cx="1438276" cy="121202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00" y="231652"/>
            <a:ext cx="11302964" cy="11095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83265" y="1763028"/>
            <a:ext cx="65341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Photos from on the spot checks </a:t>
            </a:r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00" y="231652"/>
            <a:ext cx="8176078" cy="613205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412" y="245558"/>
            <a:ext cx="8195856" cy="61468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5068" y="282972"/>
            <a:ext cx="8164512" cy="6123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3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2" y="6115050"/>
            <a:ext cx="12149420" cy="7429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1139" y="1602007"/>
            <a:ext cx="10596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Modernization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optimization of the fairway rehabilitation activities </a:t>
            </a:r>
            <a:endParaRPr lang="en-US" sz="24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BG-RO section of the Danube River   </a:t>
            </a:r>
          </a:p>
        </p:txBody>
      </p:sp>
      <p:sp>
        <p:nvSpPr>
          <p:cNvPr id="4" name="Rectangle 3"/>
          <p:cNvSpPr/>
          <p:nvPr/>
        </p:nvSpPr>
        <p:spPr>
          <a:xfrm>
            <a:off x="480645" y="2693791"/>
            <a:ext cx="11441723" cy="46628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funding: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Operational Programme on Transport and Transport Infrastructure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2014-2020,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Priority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axis</a:t>
            </a:r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IV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Innovations in management and services – establishment of modern infrastructure for traffic management and transport  safety and security improvement</a:t>
            </a:r>
            <a:endParaRPr lang="bg-BG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9  080 780,53 </a:t>
            </a:r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лв.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(4 643 000,57 EUR)</a:t>
            </a:r>
          </a:p>
          <a:p>
            <a:pPr algn="just">
              <a:spcAft>
                <a:spcPts val="600"/>
              </a:spcAft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duration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2016 – 2018 </a:t>
            </a:r>
          </a:p>
          <a:p>
            <a:pPr algn="just">
              <a:spcAft>
                <a:spcPts val="600"/>
              </a:spcAft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Current </a:t>
            </a: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status</a:t>
            </a:r>
            <a:r>
              <a:rPr lang="bg-BG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Preparation of AF and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attachments; technical specifications </a:t>
            </a:r>
          </a:p>
          <a:p>
            <a:pPr algn="just">
              <a:spcAft>
                <a:spcPts val="600"/>
              </a:spcAft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Planned project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indent="-269875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Tender procedure for selecting a contractor for delivery of floating dredging equipment and floating pipes for transportation of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sediments</a:t>
            </a:r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9750" indent="-269875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Implementation of the delivery </a:t>
            </a:r>
          </a:p>
          <a:p>
            <a:pPr marL="539750" indent="-269875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management, monitoring and publicity </a:t>
            </a:r>
          </a:p>
          <a:p>
            <a:pPr algn="just">
              <a:spcAft>
                <a:spcPts val="600"/>
              </a:spcAft>
            </a:pPr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100" y="231652"/>
            <a:ext cx="11302964" cy="110956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26058" y="190427"/>
            <a:ext cx="2649350" cy="9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5244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22" y="6115050"/>
            <a:ext cx="12149420" cy="742950"/>
          </a:xfrm>
          <a:prstGeom prst="rect">
            <a:avLst/>
          </a:prstGeom>
        </p:spPr>
      </p:pic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76446" y="192852"/>
            <a:ext cx="1572629" cy="1029004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275" y="105863"/>
            <a:ext cx="1123376" cy="11159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21139" y="1353652"/>
            <a:ext cx="105967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Modernization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optimization of the fairway rehabilitation activities </a:t>
            </a:r>
            <a:endParaRPr lang="en-US" sz="24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common BG-RO section of the Danube River   </a:t>
            </a:r>
          </a:p>
        </p:txBody>
      </p:sp>
      <p:sp>
        <p:nvSpPr>
          <p:cNvPr id="4" name="Rectangle 3"/>
          <p:cNvSpPr/>
          <p:nvPr/>
        </p:nvSpPr>
        <p:spPr>
          <a:xfrm>
            <a:off x="821138" y="2316445"/>
            <a:ext cx="10596785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Expected results</a:t>
            </a:r>
          </a:p>
          <a:p>
            <a:pPr marL="714375" lvl="0" indent="-350838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Creating conditions for implementation of the international agreements for improvement of the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navigational conditions in the BG section of the Danube </a:t>
            </a:r>
            <a:r>
              <a:rPr lang="bg-BG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context of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Convention regarding the regime of navigation on the Danube – 1948,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Agreement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between the People's Republic of Romania and the Government of the People's Republic of Bulgaria concerning the maintenance and the improvement of the fairway on the Romanian-Bulgarian sector of the Danube,1956,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Declaration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effective waterway infrastructure maintenance on the Danube and its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navigable tributaries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", signed by the Danube Ministers Meeting in Luxembourg on 7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June 2012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Conclusions on effective waterway infrastructure rehabilitation and maintenance; Rotterdam, June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2016</a:t>
            </a:r>
            <a:endParaRPr lang="en-US" strike="sngStrike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714375" lvl="0" indent="-350838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Decreasing the number of critical sections with depths below 25 dm. </a:t>
            </a:r>
          </a:p>
          <a:p>
            <a:pPr marL="714375" lvl="0" indent="-350838" algn="just"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Increasing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percentage of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securing the fairway conditions (on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multiannual basis) according to the recommendations of the Danube Commission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bg-BG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26058" y="190427"/>
            <a:ext cx="2649350" cy="96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081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41002" y="78721"/>
            <a:ext cx="1438276" cy="1212028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745" y="336800"/>
            <a:ext cx="906985" cy="1115811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82730" y="417651"/>
            <a:ext cx="21410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Executive Agency for </a:t>
            </a:r>
          </a:p>
          <a:p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 and Maintenance of the Danube River</a:t>
            </a:r>
            <a:endParaRPr lang="bg-BG" sz="14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55017" y="1968913"/>
            <a:ext cx="3841116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2400"/>
              </a:spcAft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projects</a:t>
            </a:r>
          </a:p>
          <a:p>
            <a:endParaRPr lang="en-US" sz="24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</a:p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endParaRPr lang="en-US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bg-BG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335" y="2641174"/>
            <a:ext cx="2808736" cy="1287444"/>
          </a:xfrm>
          <a:prstGeom prst="rect">
            <a:avLst/>
          </a:prstGeom>
        </p:spPr>
      </p:pic>
      <p:pic>
        <p:nvPicPr>
          <p:cNvPr id="19" name="Imagin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5113" y="4020392"/>
            <a:ext cx="2651891" cy="926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6069812" y="1968913"/>
            <a:ext cx="58499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2400"/>
              </a:spcAft>
            </a:pPr>
            <a:r>
              <a:rPr lang="en-US" sz="28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projects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940859" y="2987885"/>
            <a:ext cx="57236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Improvement of the navigational systems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topohydrographic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measurements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along 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Danube River  – phase 2 </a:t>
            </a:r>
            <a:endParaRPr lang="bg-BG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940859" y="4023245"/>
            <a:ext cx="5473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SzPct val="100000"/>
              <a:buFont typeface="Wingdings" panose="05000000000000000000" pitchFamily="2" charset="2"/>
              <a:buChar char="Ø"/>
            </a:pPr>
            <a:r>
              <a:rPr lang="en-US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Modernization and optimization of the fairway rehabilitation activities in common BG-RO section of the Danube River   </a:t>
            </a:r>
          </a:p>
        </p:txBody>
      </p:sp>
    </p:spTree>
    <p:extLst>
      <p:ext uri="{BB962C8B-B14F-4D97-AF65-F5344CB8AC3E}">
        <p14:creationId xmlns:p14="http://schemas.microsoft.com/office/powerpoint/2010/main" val="2856915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1" y="3305174"/>
            <a:ext cx="2525149" cy="355282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6925" y="3305173"/>
            <a:ext cx="2505075" cy="3552825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33974" y="891404"/>
            <a:ext cx="1014412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 for the attention</a:t>
            </a:r>
            <a:r>
              <a:rPr lang="bg-BG" sz="3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algn="ctr"/>
            <a:endParaRPr lang="bg-BG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Bozhidar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Yankov</a:t>
            </a:r>
            <a:endParaRPr lang="bg-BG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European Programmes, Projects and Public Relations Department</a:t>
            </a:r>
            <a:endParaRPr lang="bg-BG" sz="2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bg-BG" sz="2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en-US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bg-BG" sz="200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endParaRPr lang="bg-BG" b="1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11903" y="6023864"/>
            <a:ext cx="5188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sz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Bulgaria, Ruse</a:t>
            </a:r>
            <a:r>
              <a:rPr kumimoji="1" lang="en-US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kumimoji="1" lang="en-US" sz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7000, 6 </a:t>
            </a:r>
            <a:r>
              <a:rPr kumimoji="1" lang="en-US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Slavyanska Str.</a:t>
            </a:r>
          </a:p>
          <a:p>
            <a:pPr algn="ctr"/>
            <a:r>
              <a:rPr kumimoji="1" lang="en-US" sz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 </a:t>
            </a:r>
            <a:r>
              <a:rPr kumimoji="1" lang="en-US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</a:t>
            </a:r>
            <a:r>
              <a:rPr kumimoji="1" lang="en-US" sz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35982823133, Fax: </a:t>
            </a:r>
            <a:r>
              <a:rPr kumimoji="1" lang="en-US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+35982823131</a:t>
            </a:r>
          </a:p>
          <a:p>
            <a:pPr algn="ctr"/>
            <a:r>
              <a:rPr kumimoji="1" lang="en-US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Web: </a:t>
            </a:r>
            <a:r>
              <a:rPr kumimoji="1" lang="en-US" sz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www.appd-bg.org</a:t>
            </a:r>
            <a:endParaRPr kumimoji="1" lang="en-US" sz="1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kumimoji="1" lang="en-US" sz="1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E-mail: </a:t>
            </a:r>
            <a:r>
              <a:rPr kumimoji="1" lang="en-US" sz="1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appd@appd-bg.org</a:t>
            </a:r>
            <a:endParaRPr kumimoji="1" lang="bg-BG" sz="1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42986" y="2848494"/>
            <a:ext cx="1326100" cy="16287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826779" y="4552535"/>
            <a:ext cx="45585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Executive Agency for </a:t>
            </a:r>
          </a:p>
          <a:p>
            <a:pPr algn="ctr"/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Exploration and Maintenance of the Danube River</a:t>
            </a:r>
            <a:endParaRPr lang="bg-BG" sz="20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079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4600575"/>
            <a:ext cx="3857625" cy="2257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" y="2371725"/>
            <a:ext cx="1895477" cy="44862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sp>
        <p:nvSpPr>
          <p:cNvPr id="12" name="Titel 1"/>
          <p:cNvSpPr>
            <a:spLocks noGrp="1"/>
          </p:cNvSpPr>
          <p:nvPr>
            <p:ph type="title"/>
          </p:nvPr>
        </p:nvSpPr>
        <p:spPr>
          <a:xfrm>
            <a:off x="1053521" y="903930"/>
            <a:ext cx="9209666" cy="64807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FAIRway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Danube in a nutshell</a:t>
            </a:r>
          </a:p>
        </p:txBody>
      </p:sp>
      <p:sp>
        <p:nvSpPr>
          <p:cNvPr id="14" name="Textfeld 9"/>
          <p:cNvSpPr txBox="1"/>
          <p:nvPr/>
        </p:nvSpPr>
        <p:spPr>
          <a:xfrm>
            <a:off x="1469509" y="4102353"/>
            <a:ext cx="2662873" cy="155861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ctr">
            <a:noAutofit/>
          </a:bodyPr>
          <a:lstStyle/>
          <a:p>
            <a:pPr algn="ctr"/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</a:t>
            </a:r>
            <a:r>
              <a:rPr lang="bg-BG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6 Danube riparian countries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0"/>
          <p:cNvSpPr txBox="1"/>
          <p:nvPr/>
        </p:nvSpPr>
        <p:spPr>
          <a:xfrm>
            <a:off x="4307676" y="4099784"/>
            <a:ext cx="5955511" cy="1541184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lIns="252000" rIns="252000" rtlCol="0" anchor="ctr">
            <a:noAutofit/>
          </a:bodyPr>
          <a:lstStyle/>
          <a:p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Coordinated by</a:t>
            </a:r>
            <a:r>
              <a:rPr lang="de-AT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Austrian Ministry for Transport, Innovation and Technology </a:t>
            </a:r>
            <a:r>
              <a:rPr lang="de-AT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AT" dirty="0">
                <a:latin typeface="Arial" panose="020B0604020202020204" pitchFamily="34" charset="0"/>
                <a:cs typeface="Arial" panose="020B0604020202020204" pitchFamily="34" charset="0"/>
              </a:rPr>
              <a:t>via donau-Österreichische Wasserstraßen-Gesellschaft mbH (viadonau)</a:t>
            </a:r>
          </a:p>
        </p:txBody>
      </p:sp>
      <p:sp>
        <p:nvSpPr>
          <p:cNvPr id="16" name="Textfeld 14"/>
          <p:cNvSpPr txBox="1"/>
          <p:nvPr/>
        </p:nvSpPr>
        <p:spPr>
          <a:xfrm>
            <a:off x="4307676" y="1609749"/>
            <a:ext cx="2630698" cy="230425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 anchor="t" anchorCtr="0">
            <a:noAutofit/>
          </a:bodyPr>
          <a:lstStyle>
            <a:defPPr>
              <a:defRPr lang="de-DE"/>
            </a:defPPr>
            <a:lvl1pPr algn="ctr">
              <a:defRPr b="1">
                <a:solidFill>
                  <a:schemeClr val="tx2"/>
                </a:solidFill>
                <a:latin typeface="Cambria" panose="02040503050406030204" pitchFamily="18" charset="0"/>
              </a:defRPr>
            </a:lvl1pPr>
          </a:lstStyle>
          <a:p>
            <a:endParaRPr lang="en-US" sz="10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endParaRPr lang="en-US" sz="300" b="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1200"/>
              </a:spcAft>
            </a:pPr>
            <a:r>
              <a:rPr lang="en-US" b="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 </a:t>
            </a:r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years, </a:t>
            </a:r>
          </a:p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</a:t>
            </a:r>
          </a:p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July 2015</a:t>
            </a:r>
          </a:p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until </a:t>
            </a:r>
          </a:p>
          <a:p>
            <a:r>
              <a:rPr lang="en-US" b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30 June 2020</a:t>
            </a:r>
          </a:p>
        </p:txBody>
      </p:sp>
      <p:sp>
        <p:nvSpPr>
          <p:cNvPr id="17" name="Textfeld 15"/>
          <p:cNvSpPr txBox="1"/>
          <p:nvPr/>
        </p:nvSpPr>
        <p:spPr>
          <a:xfrm>
            <a:off x="7108500" y="1609749"/>
            <a:ext cx="3154687" cy="230425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t">
            <a:noAutofit/>
          </a:bodyPr>
          <a:lstStyle/>
          <a:p>
            <a:pPr algn="ctr"/>
            <a:endParaRPr lang="en-US" sz="9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  <a:endParaRPr lang="en-GB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/>
            <a:endParaRPr lang="en-US" sz="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Total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: 23,4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mln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EUR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EAEMDR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,02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mln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 EUR</a:t>
            </a:r>
          </a:p>
          <a:p>
            <a:pPr marL="92075"/>
            <a:endParaRPr lang="en-GB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92075" lvl="0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CEF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bg-BG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85%</a:t>
            </a:r>
          </a:p>
          <a:p>
            <a:pPr marL="92075" lvl="0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National co-financing – </a:t>
            </a:r>
            <a:r>
              <a:rPr lang="bg-BG" dirty="0" smtClean="0">
                <a:latin typeface="Arial" panose="020B0604020202020204" pitchFamily="34" charset="0"/>
                <a:cs typeface="Arial" panose="020B0604020202020204" pitchFamily="34" charset="0"/>
              </a:rPr>
              <a:t>15%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feld 16"/>
          <p:cNvSpPr txBox="1"/>
          <p:nvPr/>
        </p:nvSpPr>
        <p:spPr>
          <a:xfrm>
            <a:off x="1674378" y="5980499"/>
            <a:ext cx="8133148" cy="43204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lstStyle>
            <a:defPPr>
              <a:defRPr lang="de-DE"/>
            </a:defPPr>
            <a:lvl1pPr algn="ctr">
              <a:defRPr b="1">
                <a:solidFill>
                  <a:schemeClr val="tx2"/>
                </a:solidFill>
                <a:latin typeface="Cambria" panose="02040503050406030204" pitchFamily="18" charset="0"/>
              </a:defRPr>
            </a:lvl1pPr>
          </a:lstStyle>
          <a:p>
            <a:pPr algn="l"/>
            <a:r>
              <a:rPr lang="en-US" sz="2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Website:  </a:t>
            </a:r>
            <a:r>
              <a:rPr lang="en-US" sz="2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www.fairwaydanube.eu</a:t>
            </a:r>
            <a:endParaRPr lang="en-US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  <p:sp>
        <p:nvSpPr>
          <p:cNvPr id="19" name="Textfeld 8"/>
          <p:cNvSpPr txBox="1"/>
          <p:nvPr/>
        </p:nvSpPr>
        <p:spPr>
          <a:xfrm>
            <a:off x="1469509" y="1619274"/>
            <a:ext cx="2662873" cy="229473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txBody>
          <a:bodyPr wrap="square" rtlCol="0" anchor="ctr" anchorCtr="0">
            <a:noAutofit/>
          </a:bodyPr>
          <a:lstStyle/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inland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waterway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with pilots</a:t>
            </a:r>
          </a:p>
          <a:p>
            <a:pPr algn="ctr"/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No physical 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Interventions</a:t>
            </a:r>
            <a:b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(no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dredging)</a:t>
            </a:r>
          </a:p>
        </p:txBody>
      </p:sp>
    </p:spTree>
    <p:extLst>
      <p:ext uri="{BB962C8B-B14F-4D97-AF65-F5344CB8AC3E}">
        <p14:creationId xmlns:p14="http://schemas.microsoft.com/office/powerpoint/2010/main" val="1436198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4375" y="4600575"/>
            <a:ext cx="3857625" cy="225742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" y="2371725"/>
            <a:ext cx="1895477" cy="4486275"/>
          </a:xfrm>
          <a:prstGeom prst="rect">
            <a:avLst/>
          </a:prstGeom>
        </p:spPr>
      </p:pic>
      <p:sp>
        <p:nvSpPr>
          <p:cNvPr id="19" name="Titel 1"/>
          <p:cNvSpPr>
            <a:spLocks noGrp="1"/>
          </p:cNvSpPr>
          <p:nvPr>
            <p:ph type="title"/>
          </p:nvPr>
        </p:nvSpPr>
        <p:spPr>
          <a:xfrm>
            <a:off x="2652457" y="604433"/>
            <a:ext cx="7344296" cy="648072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Beneficiaries </a:t>
            </a:r>
            <a:r>
              <a:rPr lang="en-US" sz="2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implementing bodies</a:t>
            </a:r>
          </a:p>
        </p:txBody>
      </p:sp>
      <p:sp>
        <p:nvSpPr>
          <p:cNvPr id="20" name="Rechteck 6"/>
          <p:cNvSpPr/>
          <p:nvPr/>
        </p:nvSpPr>
        <p:spPr>
          <a:xfrm>
            <a:off x="2464386" y="4071793"/>
            <a:ext cx="1949497" cy="16001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err="1" smtClean="0"/>
          </a:p>
        </p:txBody>
      </p:sp>
      <p:sp>
        <p:nvSpPr>
          <p:cNvPr id="21" name="Rechteck 7"/>
          <p:cNvSpPr/>
          <p:nvPr/>
        </p:nvSpPr>
        <p:spPr>
          <a:xfrm>
            <a:off x="2464387" y="1162844"/>
            <a:ext cx="1949497" cy="1679416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err="1" smtClean="0"/>
          </a:p>
        </p:txBody>
      </p:sp>
      <p:sp>
        <p:nvSpPr>
          <p:cNvPr id="22" name="Rechteck 8"/>
          <p:cNvSpPr/>
          <p:nvPr/>
        </p:nvSpPr>
        <p:spPr>
          <a:xfrm>
            <a:off x="5296174" y="4059793"/>
            <a:ext cx="1959241" cy="161218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err="1" smtClean="0"/>
          </a:p>
        </p:txBody>
      </p:sp>
      <p:sp>
        <p:nvSpPr>
          <p:cNvPr id="23" name="Rechteck 9"/>
          <p:cNvSpPr/>
          <p:nvPr/>
        </p:nvSpPr>
        <p:spPr>
          <a:xfrm>
            <a:off x="5235017" y="1162843"/>
            <a:ext cx="2020399" cy="167941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err="1" smtClean="0"/>
          </a:p>
        </p:txBody>
      </p:sp>
      <p:sp>
        <p:nvSpPr>
          <p:cNvPr id="24" name="Rechteck 10"/>
          <p:cNvSpPr/>
          <p:nvPr/>
        </p:nvSpPr>
        <p:spPr>
          <a:xfrm>
            <a:off x="8017332" y="4053741"/>
            <a:ext cx="2021532" cy="161823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err="1" smtClean="0"/>
          </a:p>
        </p:txBody>
      </p:sp>
      <p:sp>
        <p:nvSpPr>
          <p:cNvPr id="25" name="Rechteck 11"/>
          <p:cNvSpPr/>
          <p:nvPr/>
        </p:nvSpPr>
        <p:spPr>
          <a:xfrm>
            <a:off x="8026581" y="1163637"/>
            <a:ext cx="1865947" cy="1678623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000" dirty="0" err="1" smtClean="0"/>
          </a:p>
        </p:txBody>
      </p:sp>
      <p:pic>
        <p:nvPicPr>
          <p:cNvPr id="26" name="Picture 11" descr="http://www.arvd.gov.sk/wp-content/themes/ARVD-Theme/images/arvd-logo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436" y="1849829"/>
            <a:ext cx="1181330" cy="441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0" descr="http://vpf.vizugy.hu/reg/ovf/genpic/logo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1142" y="1405829"/>
            <a:ext cx="627092" cy="679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6" descr="http://www.newada-duo.eu/images/sprites/logos/avp_hover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4" t="10218" r="18777" b="19790"/>
          <a:stretch/>
        </p:blipFill>
        <p:spPr bwMode="auto">
          <a:xfrm>
            <a:off x="8962685" y="1255318"/>
            <a:ext cx="891369" cy="9474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http://www.newada-duo.eu/images/sprites/logos/eaemdr_hover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1161" y="4053741"/>
            <a:ext cx="1444499" cy="1330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30" descr="http://www.newada-duo.eu/images/sprites/logos/acn_hover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125" y="4129940"/>
            <a:ext cx="1426224" cy="1313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32" descr="http://www.newada-duo.eu/images/sprites/logos/afdj_hover.pn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5863" y="4172375"/>
            <a:ext cx="1584100" cy="14586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Textfeld 19"/>
          <p:cNvSpPr txBox="1"/>
          <p:nvPr/>
        </p:nvSpPr>
        <p:spPr>
          <a:xfrm>
            <a:off x="1891343" y="2942949"/>
            <a:ext cx="2969123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Ministry of Transport, Construction and Regional Development 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b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Waterborne 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Transport Development Agency (ARVD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bg-BG" sz="14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feld 20"/>
          <p:cNvSpPr txBox="1"/>
          <p:nvPr/>
        </p:nvSpPr>
        <p:spPr>
          <a:xfrm>
            <a:off x="4937403" y="2928641"/>
            <a:ext cx="2736305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Ministry of National Development, </a:t>
            </a:r>
            <a:r>
              <a:rPr lang="en-GB" sz="14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Nemzeti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Infrastruktura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Fejleszto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Zrt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(NIF) 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General 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Directorate of Water Management (OVF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34" name="Textfeld 22"/>
          <p:cNvSpPr txBox="1"/>
          <p:nvPr/>
        </p:nvSpPr>
        <p:spPr>
          <a:xfrm>
            <a:off x="2238019" y="5750996"/>
            <a:ext cx="2439787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Executive 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Agency for Exploration 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Maintenance of the Danube 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River (EAEMDR)</a:t>
            </a:r>
          </a:p>
        </p:txBody>
      </p:sp>
      <p:sp>
        <p:nvSpPr>
          <p:cNvPr id="35" name="Textfeld 23"/>
          <p:cNvSpPr txBox="1"/>
          <p:nvPr/>
        </p:nvSpPr>
        <p:spPr>
          <a:xfrm>
            <a:off x="5199214" y="5750996"/>
            <a:ext cx="2189552" cy="6463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River Administration of the Lower Danube Galati (AFDJ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bg-BG" sz="14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12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8602" y="2338235"/>
            <a:ext cx="602042" cy="320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" name="Picture 124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2580" y="2229747"/>
            <a:ext cx="702214" cy="486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8" name="Picture 12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116" y="2229747"/>
            <a:ext cx="631352" cy="6732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9" name="Picture 12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8985" y="4826083"/>
            <a:ext cx="1006025" cy="77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12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9240" y="4807850"/>
            <a:ext cx="975026" cy="746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" name="Picture 130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0764" y="5039353"/>
            <a:ext cx="656585" cy="488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2" descr="ministerstvo"/>
          <p:cNvPicPr>
            <a:picLocks noChangeAspect="1" noChangeArrowheads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25" t="12006" r="5295" b="10474"/>
          <a:stretch/>
        </p:blipFill>
        <p:spPr bwMode="auto">
          <a:xfrm>
            <a:off x="3544508" y="1293845"/>
            <a:ext cx="653236" cy="60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" descr="http://www.bekescsaba.hu/download.fcgi/31332_2_2_nif.jpg"/>
          <p:cNvPicPr>
            <a:picLocks noChangeAspect="1" noChangeArrowheads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34" b="24880"/>
          <a:stretch/>
        </p:blipFill>
        <p:spPr bwMode="auto">
          <a:xfrm>
            <a:off x="5361966" y="2200121"/>
            <a:ext cx="1003928" cy="43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6" descr="http://www.mppi.hr/img/mmpi_logo_en.png"/>
          <p:cNvPicPr>
            <a:picLocks noChangeAspect="1" noChangeArrowheads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3570"/>
          <a:stretch/>
        </p:blipFill>
        <p:spPr bwMode="auto">
          <a:xfrm>
            <a:off x="8198539" y="1307653"/>
            <a:ext cx="625420" cy="821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http://www.seetac.eu/media/10444/logo.jpg"/>
          <p:cNvPicPr>
            <a:picLocks noChangeAspect="1" noChangeArrowheads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96" t="3806" r="37260" b="35354"/>
          <a:stretch/>
        </p:blipFill>
        <p:spPr bwMode="auto">
          <a:xfrm>
            <a:off x="5576507" y="1347788"/>
            <a:ext cx="493230" cy="88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feld 21"/>
          <p:cNvSpPr txBox="1"/>
          <p:nvPr/>
        </p:nvSpPr>
        <p:spPr>
          <a:xfrm>
            <a:off x="7824614" y="2929775"/>
            <a:ext cx="2448272" cy="86177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Ministry of Maritime Affairs, Transport and Infrastructure 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 Agency </a:t>
            </a: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Inland Waterways (AVP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47" name="Textfeld 24"/>
          <p:cNvSpPr txBox="1"/>
          <p:nvPr/>
        </p:nvSpPr>
        <p:spPr>
          <a:xfrm>
            <a:off x="7900814" y="5750996"/>
            <a:ext cx="2267517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spcAft>
                <a:spcPts val="600"/>
              </a:spcAft>
              <a:buNone/>
            </a:pPr>
            <a:r>
              <a:rPr lang="en-GB" sz="14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Administration of the Navigable Canals (ACN</a:t>
            </a:r>
            <a:r>
              <a:rPr lang="en-GB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647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7875" y="64355"/>
            <a:ext cx="1425769" cy="12161522"/>
          </a:xfrm>
          <a:prstGeom prst="rect">
            <a:avLst/>
          </a:prstGeom>
        </p:spPr>
      </p:pic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2137658" y="594227"/>
            <a:ext cx="7632328" cy="648072"/>
          </a:xfrm>
        </p:spPr>
        <p:txBody>
          <a:bodyPr/>
          <a:lstStyle/>
          <a:p>
            <a:pPr algn="ctr"/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Activities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8" name="Picture 2" descr="C:\Users\katja.rosner\Desktop\2015_11_05_FAIRwaY_WBS_detai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200"/>
          <a:stretch/>
        </p:blipFill>
        <p:spPr bwMode="auto">
          <a:xfrm>
            <a:off x="1610871" y="1237944"/>
            <a:ext cx="2679776" cy="2191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C:\Users\katja.rosner\Desktop\2015_11_05_FAIRwaY_WBS_detai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75" r="67250"/>
          <a:stretch/>
        </p:blipFill>
        <p:spPr bwMode="auto">
          <a:xfrm>
            <a:off x="4568832" y="1237944"/>
            <a:ext cx="2774921" cy="2189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C:\Users\katja.rosner\Desktop\2015_11_05_FAIRwaY_WBS_detai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10" r="50000"/>
          <a:stretch/>
        </p:blipFill>
        <p:spPr bwMode="auto">
          <a:xfrm>
            <a:off x="7621938" y="1234894"/>
            <a:ext cx="2909918" cy="2199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Group 1"/>
          <p:cNvGrpSpPr/>
          <p:nvPr/>
        </p:nvGrpSpPr>
        <p:grpSpPr>
          <a:xfrm>
            <a:off x="1427984" y="3787103"/>
            <a:ext cx="8959851" cy="2249340"/>
            <a:chOff x="1381934" y="3826407"/>
            <a:chExt cx="8959851" cy="2249340"/>
          </a:xfrm>
        </p:grpSpPr>
        <p:pic>
          <p:nvPicPr>
            <p:cNvPr id="21" name="Picture 2" descr="C:\Users\katja.rosner\Desktop\2015_11_05_FAIRwaY_WBS_detail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000" r="33129"/>
            <a:stretch/>
          </p:blipFill>
          <p:spPr bwMode="auto">
            <a:xfrm>
              <a:off x="1381934" y="3828655"/>
              <a:ext cx="2862663" cy="2192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C:\Users\katja.rosner\Desktop\2015_11_05_FAIRwaY_WBS_detail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3997"/>
            <a:stretch/>
          </p:blipFill>
          <p:spPr bwMode="auto">
            <a:xfrm>
              <a:off x="7575886" y="3826407"/>
              <a:ext cx="2765899" cy="22493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C:\Users\katja.rosner\Desktop\2015_11_25_FAIRwaY_WBS_detail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5841" y="3828655"/>
              <a:ext cx="2568801" cy="21920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801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7875" y="64355"/>
            <a:ext cx="1425769" cy="12161522"/>
          </a:xfrm>
          <a:prstGeom prst="rect">
            <a:avLst/>
          </a:prstGeom>
        </p:spPr>
      </p:pic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998422" y="1090084"/>
            <a:ext cx="7993177" cy="648072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action plans and definition of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pilots (Activity 2)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Inhaltsplatzhalter 2"/>
          <p:cNvSpPr>
            <a:spLocks noGrp="1"/>
          </p:cNvSpPr>
          <p:nvPr>
            <p:ph idx="1"/>
          </p:nvPr>
        </p:nvSpPr>
        <p:spPr>
          <a:xfrm>
            <a:off x="1796929" y="1925245"/>
            <a:ext cx="8226302" cy="4104455"/>
          </a:xfrm>
        </p:spPr>
        <p:txBody>
          <a:bodyPr>
            <a:normAutofit/>
          </a:bodyPr>
          <a:lstStyle/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EUSDR PA1a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developed national roadmaps based on the Fairway Rehabilitation and Maintenance Master Plan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asked for in the Ministerial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Conclusions (Dec 2014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within FAIRway Danube :</a:t>
            </a: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Develop 1</a:t>
            </a:r>
            <a:r>
              <a:rPr lang="en-US" sz="2200" baseline="300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version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further</a:t>
            </a:r>
          </a:p>
          <a:p>
            <a:pPr marL="457200" lvl="2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 Update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action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twice per year (May and October)</a:t>
            </a:r>
          </a:p>
          <a:p>
            <a:pPr marL="361950" lvl="1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Elaborate 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 implementation concept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joint evaluation framework</a:t>
            </a: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81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7875" y="64355"/>
            <a:ext cx="1425769" cy="12161522"/>
          </a:xfrm>
          <a:prstGeom prst="rect">
            <a:avLst/>
          </a:prstGeom>
        </p:spPr>
      </p:pic>
      <p:sp>
        <p:nvSpPr>
          <p:cNvPr id="31" name="Inhaltsplatzhalter 2"/>
          <p:cNvSpPr txBox="1">
            <a:spLocks/>
          </p:cNvSpPr>
          <p:nvPr/>
        </p:nvSpPr>
        <p:spPr>
          <a:xfrm>
            <a:off x="647407" y="1351090"/>
            <a:ext cx="5534567" cy="3006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feld 10"/>
          <p:cNvSpPr txBox="1"/>
          <p:nvPr/>
        </p:nvSpPr>
        <p:spPr>
          <a:xfrm>
            <a:off x="4793676" y="1235778"/>
            <a:ext cx="2890570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processing and analysis</a:t>
            </a:r>
            <a:endParaRPr lang="en-GB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feld 11"/>
          <p:cNvSpPr txBox="1"/>
          <p:nvPr/>
        </p:nvSpPr>
        <p:spPr>
          <a:xfrm>
            <a:off x="3631122" y="1596698"/>
            <a:ext cx="2720255" cy="80021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transnational and 5 national</a:t>
            </a:r>
            <a:r>
              <a:rPr lang="bg-BG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Waterway management systems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feld 12"/>
          <p:cNvSpPr txBox="1"/>
          <p:nvPr/>
        </p:nvSpPr>
        <p:spPr>
          <a:xfrm>
            <a:off x="6483617" y="1596698"/>
            <a:ext cx="2683261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Water level forecast in 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HU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HR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BG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RO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Rechteck 13"/>
          <p:cNvSpPr/>
          <p:nvPr/>
        </p:nvSpPr>
        <p:spPr>
          <a:xfrm>
            <a:off x="669868" y="1576294"/>
            <a:ext cx="20462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5 Surveying vessels &amp;</a:t>
            </a:r>
          </a:p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39 gauging stations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feld 14"/>
          <p:cNvSpPr txBox="1"/>
          <p:nvPr/>
        </p:nvSpPr>
        <p:spPr>
          <a:xfrm>
            <a:off x="9443795" y="1224723"/>
            <a:ext cx="159099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Respond to data</a:t>
            </a:r>
            <a:endParaRPr lang="en-GB" sz="16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feld 15"/>
          <p:cNvSpPr txBox="1"/>
          <p:nvPr/>
        </p:nvSpPr>
        <p:spPr>
          <a:xfrm>
            <a:off x="9495660" y="1574806"/>
            <a:ext cx="1428025" cy="52322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1600"/>
            </a:lvl1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Marking vessels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Titel 1"/>
          <p:cNvSpPr txBox="1">
            <a:spLocks/>
          </p:cNvSpPr>
          <p:nvPr/>
        </p:nvSpPr>
        <p:spPr>
          <a:xfrm>
            <a:off x="368027" y="750494"/>
            <a:ext cx="6832873" cy="47463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Cambria" panose="02040503050406030204" pitchFamily="18" charset="0"/>
                <a:ea typeface="+mj-ea"/>
                <a:cs typeface="+mj-cs"/>
              </a:defRPr>
            </a:lvl1pPr>
          </a:lstStyle>
          <a:p>
            <a:r>
              <a:rPr lang="en-US" sz="1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Procurement of equipment </a:t>
            </a:r>
            <a:r>
              <a:rPr lang="en-US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hydrological </a:t>
            </a:r>
            <a:r>
              <a:rPr lang="en-US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services (Activity 3) </a:t>
            </a:r>
            <a:endParaRPr lang="en-US" sz="1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feld 9"/>
          <p:cNvSpPr txBox="1"/>
          <p:nvPr/>
        </p:nvSpPr>
        <p:spPr>
          <a:xfrm>
            <a:off x="766104" y="1224724"/>
            <a:ext cx="1894835" cy="4616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GB" sz="1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gathering</a:t>
            </a:r>
          </a:p>
          <a:p>
            <a:pPr algn="ctr"/>
            <a:endParaRPr lang="en-GB" sz="14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itel 1"/>
          <p:cNvSpPr>
            <a:spLocks noGrp="1"/>
          </p:cNvSpPr>
          <p:nvPr>
            <p:ph type="title"/>
          </p:nvPr>
        </p:nvSpPr>
        <p:spPr>
          <a:xfrm>
            <a:off x="368027" y="4033083"/>
            <a:ext cx="7747267" cy="648072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Pilot operation over 3 years</a:t>
            </a:r>
            <a:r>
              <a:rPr lang="en-US" sz="1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…(Activity 4)</a:t>
            </a:r>
            <a:endParaRPr lang="en-US" sz="1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228" t="18750"/>
          <a:stretch/>
        </p:blipFill>
        <p:spPr bwMode="auto">
          <a:xfrm>
            <a:off x="1037818" y="2478995"/>
            <a:ext cx="1349432" cy="1366299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2015-02-16_Waterway_asset_management_syste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1600" y="2581936"/>
            <a:ext cx="1993459" cy="125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Grafik 1" descr="http://www.macaulay.ac.uk/hydalp/private/demonstrator_v2.0/models/images/image6Q8zoom.gif"/>
          <p:cNvPicPr>
            <a:picLocks noChangeAspect="1" noChangeArrowheads="1"/>
          </p:cNvPicPr>
          <p:nvPr/>
        </p:nvPicPr>
        <p:blipFill>
          <a:blip r:embed="rId6" r:link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5298" y="2399771"/>
            <a:ext cx="1423697" cy="164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6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59056"/>
          <a:stretch/>
        </p:blipFill>
        <p:spPr bwMode="auto">
          <a:xfrm>
            <a:off x="9507390" y="2340548"/>
            <a:ext cx="1588555" cy="1594769"/>
          </a:xfrm>
          <a:prstGeom prst="rect">
            <a:avLst/>
          </a:prstGeom>
          <a:noFill/>
          <a:ln w="28575">
            <a:solidFill>
              <a:schemeClr val="bg2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Textfeld 10"/>
          <p:cNvSpPr txBox="1"/>
          <p:nvPr/>
        </p:nvSpPr>
        <p:spPr>
          <a:xfrm>
            <a:off x="4105089" y="4681155"/>
            <a:ext cx="1749078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Systematic </a:t>
            </a:r>
            <a:r>
              <a:rPr lang="en-US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decision support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through improved data analysis.</a:t>
            </a:r>
          </a:p>
        </p:txBody>
      </p:sp>
      <p:sp>
        <p:nvSpPr>
          <p:cNvPr id="52" name="Textfeld 11"/>
          <p:cNvSpPr txBox="1"/>
          <p:nvPr/>
        </p:nvSpPr>
        <p:spPr>
          <a:xfrm>
            <a:off x="6727273" y="4693035"/>
            <a:ext cx="1975736" cy="116955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algn="ctr">
              <a:defRPr sz="2000"/>
            </a:lvl1pPr>
          </a:lstStyle>
          <a:p>
            <a:r>
              <a:rPr lang="en-US" sz="14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Matchable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water level </a:t>
            </a: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forecasts </a:t>
            </a: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displayed in a 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harmonized</a:t>
            </a:r>
            <a:r>
              <a:rPr lang="en-US" sz="14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way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Rechteck 12"/>
          <p:cNvSpPr/>
          <p:nvPr/>
        </p:nvSpPr>
        <p:spPr>
          <a:xfrm>
            <a:off x="495839" y="4693035"/>
            <a:ext cx="260931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Optimized surveys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&amp; denser intervals at critical locations</a:t>
            </a:r>
            <a:r>
              <a:rPr lang="bg-BG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ctr"/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Strategically placed </a:t>
            </a:r>
          </a:p>
          <a:p>
            <a:pPr algn="ctr"/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water level gauges deliver </a:t>
            </a:r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data</a:t>
            </a:r>
            <a:endParaRPr lang="en-GB" sz="14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feld 13"/>
          <p:cNvSpPr txBox="1"/>
          <p:nvPr/>
        </p:nvSpPr>
        <p:spPr>
          <a:xfrm>
            <a:off x="9199257" y="4693035"/>
            <a:ext cx="2204819" cy="95410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 algn="ctr">
              <a:defRPr>
                <a:latin typeface="Cambria" panose="02040503050406030204" pitchFamily="18" charset="0"/>
              </a:defRPr>
            </a:lvl1pPr>
          </a:lstStyle>
          <a:p>
            <a:r>
              <a:rPr lang="en-US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Exploit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full 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potential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endParaRPr lang="en-US" sz="1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navigation </a:t>
            </a:r>
            <a:r>
              <a:rPr lang="en-US" sz="1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conditions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through dynamic marking</a:t>
            </a: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950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4" grpId="0"/>
      <p:bldP spid="45" grpId="0"/>
      <p:bldP spid="51" grpId="0"/>
      <p:bldP spid="52" grpId="0"/>
      <p:bldP spid="53" grpId="0"/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7875" y="64355"/>
            <a:ext cx="1425769" cy="12161522"/>
          </a:xfrm>
          <a:prstGeom prst="rect">
            <a:avLst/>
          </a:prstGeom>
        </p:spPr>
      </p:pic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998423" y="1090084"/>
            <a:ext cx="7632328" cy="648072"/>
          </a:xfrm>
        </p:spPr>
        <p:txBody>
          <a:bodyPr/>
          <a:lstStyle/>
          <a:p>
            <a:pPr marL="0" indent="0"/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Innovative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approaches (Activity 5)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Inhaltsplatzhalter 2"/>
          <p:cNvSpPr>
            <a:spLocks noGrp="1"/>
          </p:cNvSpPr>
          <p:nvPr>
            <p:ph idx="1"/>
          </p:nvPr>
        </p:nvSpPr>
        <p:spPr>
          <a:xfrm>
            <a:off x="1473773" y="1760603"/>
            <a:ext cx="9213971" cy="394712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new perspectives 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the waterway administration</a:t>
            </a: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2200" b="1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Aerial photo monitoring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concepts</a:t>
            </a: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Optimum speed at navigable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canals</a:t>
            </a: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Recalculation of Low Navigable Water Level at the Lower </a:t>
            </a:r>
            <a:r>
              <a:rPr lang="en-US" sz="22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Danube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Agree on an inland AIS application concept for </a:t>
            </a:r>
            <a:r>
              <a:rPr lang="en-US" sz="22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AtoNs</a:t>
            </a: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375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67875" y="64355"/>
            <a:ext cx="1425769" cy="12161522"/>
          </a:xfrm>
          <a:prstGeom prst="rect">
            <a:avLst/>
          </a:prstGeom>
        </p:spPr>
      </p:pic>
      <p:sp>
        <p:nvSpPr>
          <p:cNvPr id="24" name="Titel 1"/>
          <p:cNvSpPr>
            <a:spLocks noGrp="1"/>
          </p:cNvSpPr>
          <p:nvPr>
            <p:ph type="title"/>
          </p:nvPr>
        </p:nvSpPr>
        <p:spPr>
          <a:xfrm>
            <a:off x="998422" y="1223434"/>
            <a:ext cx="8526577" cy="648072"/>
          </a:xfrm>
        </p:spPr>
        <p:txBody>
          <a:bodyPr>
            <a:normAutofit fontScale="90000"/>
          </a:bodyPr>
          <a:lstStyle/>
          <a:p>
            <a:pPr marL="0" indent="0"/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Documentation for selected future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measures (</a:t>
            </a:r>
            <a:r>
              <a:rPr lang="en-US" sz="28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Activity </a:t>
            </a:r>
            <a:r>
              <a:rPr lang="en-US" sz="2800" dirty="0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6)</a:t>
            </a:r>
            <a:endParaRPr lang="en-US" sz="28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Inhaltsplatzhalter 2"/>
          <p:cNvSpPr>
            <a:spLocks noGrp="1"/>
          </p:cNvSpPr>
          <p:nvPr>
            <p:ph idx="1"/>
          </p:nvPr>
        </p:nvSpPr>
        <p:spPr>
          <a:xfrm>
            <a:off x="1473773" y="2197991"/>
            <a:ext cx="9213971" cy="3947125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2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Address remaining issues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hamper navigation at the Danube and its navigable tributaries.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Feasibility study to upgrade the Lower </a:t>
            </a:r>
            <a:r>
              <a:rPr lang="en-US" sz="2200" dirty="0" err="1" smtClean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Váh</a:t>
            </a:r>
            <a:endParaRPr lang="en-US" sz="2200" dirty="0" smtClean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endParaRPr lang="en-US" sz="2200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 indent="-361950">
              <a:lnSpc>
                <a:spcPct val="11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Pre-feasibility study to upgrade the </a:t>
            </a:r>
            <a:r>
              <a:rPr lang="en-US" sz="2200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Gabčíkovo</a:t>
            </a:r>
            <a:r>
              <a:rPr lang="en-US" sz="2200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lock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308" y="-5395"/>
            <a:ext cx="2226212" cy="102043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60" y="291512"/>
            <a:ext cx="3252223" cy="454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738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2287</TotalTime>
  <Words>1280</Words>
  <Application>Microsoft Office PowerPoint</Application>
  <PresentationFormat>Widescreen</PresentationFormat>
  <Paragraphs>213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Arial</vt:lpstr>
      <vt:lpstr>Calibri</vt:lpstr>
      <vt:lpstr>Calibri Light</vt:lpstr>
      <vt:lpstr>Cambria</vt:lpstr>
      <vt:lpstr>Times New Roman</vt:lpstr>
      <vt:lpstr>Wingdings</vt:lpstr>
      <vt:lpstr>Office Theme</vt:lpstr>
      <vt:lpstr>PowerPoint Presentation</vt:lpstr>
      <vt:lpstr>PowerPoint Presentation</vt:lpstr>
      <vt:lpstr>   FAIRway Danube in a nutshell</vt:lpstr>
      <vt:lpstr>Beneficiaries and implementing bodies</vt:lpstr>
      <vt:lpstr>Activities</vt:lpstr>
      <vt:lpstr>National action plans and definition of pilots (Activity 2)</vt:lpstr>
      <vt:lpstr>Pilot operation over 3 years…(Activity 4)</vt:lpstr>
      <vt:lpstr>Innovative approaches (Activity 5)</vt:lpstr>
      <vt:lpstr>Documentation for selected future measures (Activity 6)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Мария Сталинова Купенова</dc:creator>
  <cp:lastModifiedBy>Венета Попова</cp:lastModifiedBy>
  <cp:revision>205</cp:revision>
  <dcterms:created xsi:type="dcterms:W3CDTF">2016-05-26T05:37:14Z</dcterms:created>
  <dcterms:modified xsi:type="dcterms:W3CDTF">2016-09-02T05:23:39Z</dcterms:modified>
</cp:coreProperties>
</file>