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337" r:id="rId2"/>
    <p:sldId id="336" r:id="rId3"/>
    <p:sldId id="506" r:id="rId4"/>
    <p:sldId id="507" r:id="rId5"/>
    <p:sldId id="394" r:id="rId6"/>
    <p:sldId id="510" r:id="rId7"/>
    <p:sldId id="511" r:id="rId8"/>
    <p:sldId id="558" r:id="rId9"/>
    <p:sldId id="395" r:id="rId10"/>
    <p:sldId id="344" r:id="rId11"/>
    <p:sldId id="345" r:id="rId12"/>
    <p:sldId id="520" r:id="rId13"/>
    <p:sldId id="521" r:id="rId14"/>
    <p:sldId id="522" r:id="rId15"/>
    <p:sldId id="523" r:id="rId16"/>
    <p:sldId id="519" r:id="rId17"/>
    <p:sldId id="318" r:id="rId18"/>
    <p:sldId id="350" r:id="rId19"/>
    <p:sldId id="487" r:id="rId20"/>
    <p:sldId id="486" r:id="rId21"/>
    <p:sldId id="541" r:id="rId22"/>
    <p:sldId id="354" r:id="rId23"/>
    <p:sldId id="323" r:id="rId24"/>
    <p:sldId id="408" r:id="rId25"/>
    <p:sldId id="410" r:id="rId26"/>
    <p:sldId id="495" r:id="rId27"/>
    <p:sldId id="497" r:id="rId28"/>
    <p:sldId id="512" r:id="rId29"/>
    <p:sldId id="514" r:id="rId30"/>
    <p:sldId id="524" r:id="rId31"/>
    <p:sldId id="525" r:id="rId32"/>
    <p:sldId id="526" r:id="rId33"/>
    <p:sldId id="527" r:id="rId34"/>
    <p:sldId id="588" r:id="rId35"/>
    <p:sldId id="528" r:id="rId36"/>
    <p:sldId id="529" r:id="rId37"/>
    <p:sldId id="530" r:id="rId38"/>
    <p:sldId id="532" r:id="rId39"/>
    <p:sldId id="531" r:id="rId40"/>
    <p:sldId id="570" r:id="rId41"/>
    <p:sldId id="574" r:id="rId42"/>
    <p:sldId id="582" r:id="rId43"/>
    <p:sldId id="584" r:id="rId44"/>
    <p:sldId id="585" r:id="rId45"/>
    <p:sldId id="586" r:id="rId46"/>
    <p:sldId id="587" r:id="rId47"/>
    <p:sldId id="576" r:id="rId48"/>
    <p:sldId id="577" r:id="rId49"/>
    <p:sldId id="573" r:id="rId50"/>
    <p:sldId id="581" r:id="rId51"/>
    <p:sldId id="599" r:id="rId52"/>
    <p:sldId id="600" r:id="rId53"/>
    <p:sldId id="580" r:id="rId54"/>
    <p:sldId id="601" r:id="rId55"/>
    <p:sldId id="602" r:id="rId56"/>
    <p:sldId id="603" r:id="rId57"/>
    <p:sldId id="604" r:id="rId58"/>
    <p:sldId id="536" r:id="rId59"/>
    <p:sldId id="608" r:id="rId60"/>
    <p:sldId id="609" r:id="rId61"/>
    <p:sldId id="610" r:id="rId62"/>
    <p:sldId id="606" r:id="rId63"/>
    <p:sldId id="605" r:id="rId64"/>
    <p:sldId id="537" r:id="rId65"/>
    <p:sldId id="590" r:id="rId66"/>
    <p:sldId id="563" r:id="rId67"/>
    <p:sldId id="607" r:id="rId68"/>
    <p:sldId id="591" r:id="rId69"/>
    <p:sldId id="596" r:id="rId70"/>
    <p:sldId id="597" r:id="rId71"/>
    <p:sldId id="592" r:id="rId72"/>
    <p:sldId id="593" r:id="rId73"/>
    <p:sldId id="598" r:id="rId74"/>
    <p:sldId id="564" r:id="rId75"/>
    <p:sldId id="565" r:id="rId76"/>
    <p:sldId id="566" r:id="rId77"/>
    <p:sldId id="611" r:id="rId78"/>
    <p:sldId id="567" r:id="rId79"/>
    <p:sldId id="552" r:id="rId80"/>
    <p:sldId id="542" r:id="rId81"/>
    <p:sldId id="505" r:id="rId82"/>
  </p:sldIdLst>
  <p:sldSz cx="8229600" cy="5851525"/>
  <p:notesSz cx="6954838" cy="9309100"/>
  <p:defaultTextStyle>
    <a:defPPr>
      <a:defRPr lang="bg-BG"/>
    </a:defPPr>
    <a:lvl1pPr marL="0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7877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75755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13632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51510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89387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27265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65141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03019" algn="l" defTabSz="67575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9763" autoAdjust="0"/>
  </p:normalViewPr>
  <p:slideViewPr>
    <p:cSldViewPr snapToGrid="0">
      <p:cViewPr>
        <p:scale>
          <a:sx n="120" d="100"/>
          <a:sy n="120" d="100"/>
        </p:scale>
        <p:origin x="-1104" y="-318"/>
      </p:cViewPr>
      <p:guideLst>
        <p:guide orient="horz" pos="1843"/>
        <p:guide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471" cy="46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8734" y="0"/>
            <a:ext cx="3014471" cy="46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A9F79-B7E6-4D8D-BD13-15A8BAB90C37}" type="datetimeFigureOut">
              <a:rPr lang="bg-BG" smtClean="0"/>
              <a:t>18.10.2016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82"/>
            <a:ext cx="3014471" cy="4652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8734" y="8842382"/>
            <a:ext cx="3014471" cy="4652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5BFCA-EA3E-4A25-A28D-0F6EB6F96CC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02929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3764" cy="467073"/>
          </a:xfrm>
          <a:prstGeom prst="rect">
            <a:avLst/>
          </a:prstGeom>
        </p:spPr>
        <p:txBody>
          <a:bodyPr vert="horz" lIns="92918" tIns="46460" rIns="92918" bIns="4646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4" cy="467073"/>
          </a:xfrm>
          <a:prstGeom prst="rect">
            <a:avLst/>
          </a:prstGeom>
        </p:spPr>
        <p:txBody>
          <a:bodyPr vert="horz" lIns="92918" tIns="46460" rIns="92918" bIns="46460" rtlCol="0"/>
          <a:lstStyle>
            <a:lvl1pPr algn="r">
              <a:defRPr sz="1200"/>
            </a:lvl1pPr>
          </a:lstStyle>
          <a:p>
            <a:fld id="{8BE75C38-189A-446D-8DA1-65E5FF570A5C}" type="datetimeFigureOut">
              <a:rPr lang="bg-BG" smtClean="0"/>
              <a:t>18.10.2016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63638"/>
            <a:ext cx="44180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18" tIns="46460" rIns="92918" bIns="4646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80003"/>
            <a:ext cx="5563870" cy="3665459"/>
          </a:xfrm>
          <a:prstGeom prst="rect">
            <a:avLst/>
          </a:prstGeom>
        </p:spPr>
        <p:txBody>
          <a:bodyPr vert="horz" lIns="92918" tIns="46460" rIns="92918" bIns="4646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2"/>
            <a:ext cx="3013764" cy="467071"/>
          </a:xfrm>
          <a:prstGeom prst="rect">
            <a:avLst/>
          </a:prstGeom>
        </p:spPr>
        <p:txBody>
          <a:bodyPr vert="horz" lIns="92918" tIns="46460" rIns="92918" bIns="4646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2"/>
            <a:ext cx="3013764" cy="467071"/>
          </a:xfrm>
          <a:prstGeom prst="rect">
            <a:avLst/>
          </a:prstGeom>
        </p:spPr>
        <p:txBody>
          <a:bodyPr vert="horz" lIns="92918" tIns="46460" rIns="92918" bIns="46460" rtlCol="0" anchor="b"/>
          <a:lstStyle>
            <a:lvl1pPr algn="r">
              <a:defRPr sz="1200"/>
            </a:lvl1pPr>
          </a:lstStyle>
          <a:p>
            <a:fld id="{E71D0321-F90E-4590-85F2-DCF597778E4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104304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37877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675755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13632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351510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689387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027265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365141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703019" algn="l" defTabSz="67575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63638"/>
            <a:ext cx="441801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140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1" y="957646"/>
            <a:ext cx="6172200" cy="2037197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1" y="3073405"/>
            <a:ext cx="6172200" cy="1412764"/>
          </a:xfrm>
        </p:spPr>
        <p:txBody>
          <a:bodyPr/>
          <a:lstStyle>
            <a:lvl1pPr marL="0" indent="0" algn="ctr">
              <a:buNone/>
              <a:defRPr sz="1800"/>
            </a:lvl1pPr>
            <a:lvl2pPr marL="337877" indent="0" algn="ctr">
              <a:buNone/>
              <a:defRPr sz="1600"/>
            </a:lvl2pPr>
            <a:lvl3pPr marL="675755" indent="0" algn="ctr">
              <a:buNone/>
              <a:defRPr sz="1300"/>
            </a:lvl3pPr>
            <a:lvl4pPr marL="1013632" indent="0" algn="ctr">
              <a:buNone/>
              <a:defRPr sz="1200"/>
            </a:lvl4pPr>
            <a:lvl5pPr marL="1351510" indent="0" algn="ctr">
              <a:buNone/>
              <a:defRPr sz="1200"/>
            </a:lvl5pPr>
            <a:lvl6pPr marL="1689387" indent="0" algn="ctr">
              <a:buNone/>
              <a:defRPr sz="1200"/>
            </a:lvl6pPr>
            <a:lvl7pPr marL="2027265" indent="0" algn="ctr">
              <a:buNone/>
              <a:defRPr sz="1200"/>
            </a:lvl7pPr>
            <a:lvl8pPr marL="2365141" indent="0" algn="ctr">
              <a:buNone/>
              <a:defRPr sz="1200"/>
            </a:lvl8pPr>
            <a:lvl9pPr marL="2703019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88D3-19D5-4DB5-AFAF-D28294F1C572}" type="datetime1">
              <a:rPr lang="bg-BG" smtClean="0"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002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F006-E4BD-40FC-9D5B-65EA2AB2A77C}" type="datetime1">
              <a:rPr lang="bg-BG" smtClean="0"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401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7" y="311539"/>
            <a:ext cx="1774508" cy="495889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311539"/>
            <a:ext cx="5220653" cy="49588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E236-806A-4822-A9BF-AE8C2EE0D562}" type="datetime1">
              <a:rPr lang="bg-BG" smtClean="0"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098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DFB0-EF0C-41FB-A47A-0F033A314826}" type="datetime1">
              <a:rPr lang="bg-BG" smtClean="0"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284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458820"/>
            <a:ext cx="7098031" cy="2434071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915917"/>
            <a:ext cx="7098031" cy="128002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78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6757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3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15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93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7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51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30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28DF-DD75-4B76-90D4-EB62CDCE2161}" type="datetime1">
              <a:rPr lang="bg-BG" smtClean="0"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48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6" y="1557698"/>
            <a:ext cx="3497580" cy="37127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4" y="1557698"/>
            <a:ext cx="3497580" cy="37127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D9CC-A66A-43F3-BC08-5FAFF970C198}" type="datetime1">
              <a:rPr lang="bg-BG" smtClean="0"/>
              <a:t>18.10.2016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98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11540"/>
            <a:ext cx="7098031" cy="1131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1434437"/>
            <a:ext cx="3481506" cy="7029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877" indent="0">
              <a:buNone/>
              <a:defRPr sz="1600" b="1"/>
            </a:lvl2pPr>
            <a:lvl3pPr marL="675755" indent="0">
              <a:buNone/>
              <a:defRPr sz="1300" b="1"/>
            </a:lvl3pPr>
            <a:lvl4pPr marL="1013632" indent="0">
              <a:buNone/>
              <a:defRPr sz="1200" b="1"/>
            </a:lvl4pPr>
            <a:lvl5pPr marL="1351510" indent="0">
              <a:buNone/>
              <a:defRPr sz="1200" b="1"/>
            </a:lvl5pPr>
            <a:lvl6pPr marL="1689387" indent="0">
              <a:buNone/>
              <a:defRPr sz="1200" b="1"/>
            </a:lvl6pPr>
            <a:lvl7pPr marL="2027265" indent="0">
              <a:buNone/>
              <a:defRPr sz="1200" b="1"/>
            </a:lvl7pPr>
            <a:lvl8pPr marL="2365141" indent="0">
              <a:buNone/>
              <a:defRPr sz="1200" b="1"/>
            </a:lvl8pPr>
            <a:lvl9pPr marL="27030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2137432"/>
            <a:ext cx="3481506" cy="31438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6" y="1434437"/>
            <a:ext cx="3498652" cy="7029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877" indent="0">
              <a:buNone/>
              <a:defRPr sz="1600" b="1"/>
            </a:lvl2pPr>
            <a:lvl3pPr marL="675755" indent="0">
              <a:buNone/>
              <a:defRPr sz="1300" b="1"/>
            </a:lvl3pPr>
            <a:lvl4pPr marL="1013632" indent="0">
              <a:buNone/>
              <a:defRPr sz="1200" b="1"/>
            </a:lvl4pPr>
            <a:lvl5pPr marL="1351510" indent="0">
              <a:buNone/>
              <a:defRPr sz="1200" b="1"/>
            </a:lvl5pPr>
            <a:lvl6pPr marL="1689387" indent="0">
              <a:buNone/>
              <a:defRPr sz="1200" b="1"/>
            </a:lvl6pPr>
            <a:lvl7pPr marL="2027265" indent="0">
              <a:buNone/>
              <a:defRPr sz="1200" b="1"/>
            </a:lvl7pPr>
            <a:lvl8pPr marL="2365141" indent="0">
              <a:buNone/>
              <a:defRPr sz="1200" b="1"/>
            </a:lvl8pPr>
            <a:lvl9pPr marL="27030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6" y="2137432"/>
            <a:ext cx="3498652" cy="31438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C7A2-F2E7-478F-8B5C-8940BBB77FB1}" type="datetime1">
              <a:rPr lang="bg-BG" smtClean="0"/>
              <a:t>18.10.2016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815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2FC1-4EFA-4B7B-9539-7381DCB4AB67}" type="datetime1">
              <a:rPr lang="bg-BG" smtClean="0"/>
              <a:t>18.10.2016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220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5CC2-17A0-4CB3-AA22-4A14FD9790F4}" type="datetime1">
              <a:rPr lang="bg-BG" smtClean="0"/>
              <a:t>18.10.2016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720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90101"/>
            <a:ext cx="2654260" cy="136535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3" y="842512"/>
            <a:ext cx="4166234" cy="41583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755458"/>
            <a:ext cx="2654260" cy="3252202"/>
          </a:xfrm>
        </p:spPr>
        <p:txBody>
          <a:bodyPr/>
          <a:lstStyle>
            <a:lvl1pPr marL="0" indent="0">
              <a:buNone/>
              <a:defRPr sz="1200"/>
            </a:lvl1pPr>
            <a:lvl2pPr marL="337877" indent="0">
              <a:buNone/>
              <a:defRPr sz="1000"/>
            </a:lvl2pPr>
            <a:lvl3pPr marL="675755" indent="0">
              <a:buNone/>
              <a:defRPr sz="1000"/>
            </a:lvl3pPr>
            <a:lvl4pPr marL="1013632" indent="0">
              <a:buNone/>
              <a:defRPr sz="700"/>
            </a:lvl4pPr>
            <a:lvl5pPr marL="1351510" indent="0">
              <a:buNone/>
              <a:defRPr sz="700"/>
            </a:lvl5pPr>
            <a:lvl6pPr marL="1689387" indent="0">
              <a:buNone/>
              <a:defRPr sz="700"/>
            </a:lvl6pPr>
            <a:lvl7pPr marL="2027265" indent="0">
              <a:buNone/>
              <a:defRPr sz="700"/>
            </a:lvl7pPr>
            <a:lvl8pPr marL="2365141" indent="0">
              <a:buNone/>
              <a:defRPr sz="700"/>
            </a:lvl8pPr>
            <a:lvl9pPr marL="27030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741B0-2AAB-45E4-A3FE-277949B5FD5C}" type="datetime1">
              <a:rPr lang="bg-BG" smtClean="0"/>
              <a:t>18.10.2016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4149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90101"/>
            <a:ext cx="2654260" cy="136535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3" y="842512"/>
            <a:ext cx="4166234" cy="4158376"/>
          </a:xfrm>
        </p:spPr>
        <p:txBody>
          <a:bodyPr/>
          <a:lstStyle>
            <a:lvl1pPr marL="0" indent="0">
              <a:buNone/>
              <a:defRPr sz="2400"/>
            </a:lvl1pPr>
            <a:lvl2pPr marL="337877" indent="0">
              <a:buNone/>
              <a:defRPr sz="2100"/>
            </a:lvl2pPr>
            <a:lvl3pPr marL="675755" indent="0">
              <a:buNone/>
              <a:defRPr sz="1800"/>
            </a:lvl3pPr>
            <a:lvl4pPr marL="1013632" indent="0">
              <a:buNone/>
              <a:defRPr sz="1600"/>
            </a:lvl4pPr>
            <a:lvl5pPr marL="1351510" indent="0">
              <a:buNone/>
              <a:defRPr sz="1600"/>
            </a:lvl5pPr>
            <a:lvl6pPr marL="1689387" indent="0">
              <a:buNone/>
              <a:defRPr sz="1600"/>
            </a:lvl6pPr>
            <a:lvl7pPr marL="2027265" indent="0">
              <a:buNone/>
              <a:defRPr sz="1600"/>
            </a:lvl7pPr>
            <a:lvl8pPr marL="2365141" indent="0">
              <a:buNone/>
              <a:defRPr sz="1600"/>
            </a:lvl8pPr>
            <a:lvl9pPr marL="2703019" indent="0">
              <a:buNone/>
              <a:defRPr sz="16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755458"/>
            <a:ext cx="2654260" cy="3252202"/>
          </a:xfrm>
        </p:spPr>
        <p:txBody>
          <a:bodyPr/>
          <a:lstStyle>
            <a:lvl1pPr marL="0" indent="0">
              <a:buNone/>
              <a:defRPr sz="1200"/>
            </a:lvl1pPr>
            <a:lvl2pPr marL="337877" indent="0">
              <a:buNone/>
              <a:defRPr sz="1000"/>
            </a:lvl2pPr>
            <a:lvl3pPr marL="675755" indent="0">
              <a:buNone/>
              <a:defRPr sz="1000"/>
            </a:lvl3pPr>
            <a:lvl4pPr marL="1013632" indent="0">
              <a:buNone/>
              <a:defRPr sz="700"/>
            </a:lvl4pPr>
            <a:lvl5pPr marL="1351510" indent="0">
              <a:buNone/>
              <a:defRPr sz="700"/>
            </a:lvl5pPr>
            <a:lvl6pPr marL="1689387" indent="0">
              <a:buNone/>
              <a:defRPr sz="700"/>
            </a:lvl6pPr>
            <a:lvl7pPr marL="2027265" indent="0">
              <a:buNone/>
              <a:defRPr sz="700"/>
            </a:lvl7pPr>
            <a:lvl8pPr marL="2365141" indent="0">
              <a:buNone/>
              <a:defRPr sz="700"/>
            </a:lvl8pPr>
            <a:lvl9pPr marL="27030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92D8-BBCB-4E02-B789-2F52E65614E7}" type="datetime1">
              <a:rPr lang="bg-BG" smtClean="0"/>
              <a:t>18.10.2016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973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311540"/>
            <a:ext cx="7098031" cy="1131024"/>
          </a:xfrm>
          <a:prstGeom prst="rect">
            <a:avLst/>
          </a:prstGeom>
        </p:spPr>
        <p:txBody>
          <a:bodyPr vert="horz" lIns="67575" tIns="33787" rIns="67575" bIns="3378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557698"/>
            <a:ext cx="7098031" cy="3712739"/>
          </a:xfrm>
          <a:prstGeom prst="rect">
            <a:avLst/>
          </a:prstGeom>
        </p:spPr>
        <p:txBody>
          <a:bodyPr vert="horz" lIns="67575" tIns="33787" rIns="67575" bIns="337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6" y="5423497"/>
            <a:ext cx="1851660" cy="311539"/>
          </a:xfrm>
          <a:prstGeom prst="rect">
            <a:avLst/>
          </a:prstGeom>
        </p:spPr>
        <p:txBody>
          <a:bodyPr vert="horz" lIns="67575" tIns="33787" rIns="67575" bIns="3378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E5F45-5E5F-4CD9-8B8C-B22D63DD6844}" type="datetime1">
              <a:rPr lang="bg-BG" smtClean="0"/>
              <a:t>18.10.2016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6" y="5423497"/>
            <a:ext cx="2777489" cy="311539"/>
          </a:xfrm>
          <a:prstGeom prst="rect">
            <a:avLst/>
          </a:prstGeom>
        </p:spPr>
        <p:txBody>
          <a:bodyPr vert="horz" lIns="67575" tIns="33787" rIns="67575" bIns="3378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423497"/>
            <a:ext cx="1851660" cy="311539"/>
          </a:xfrm>
          <a:prstGeom prst="rect">
            <a:avLst/>
          </a:prstGeom>
        </p:spPr>
        <p:txBody>
          <a:bodyPr vert="horz" lIns="67575" tIns="33787" rIns="67575" bIns="3378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2BE1-5F0E-4960-A180-F39D2D388FA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152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7575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39" indent="-168939" algn="l" defTabSz="67575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6816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4694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2571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20448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58326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96202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34080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871957" indent="-168939" algn="l" defTabSz="67575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7877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5755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3632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1510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9387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7265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65141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03019" algn="l" defTabSz="67575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38" y="413468"/>
            <a:ext cx="7951924" cy="100186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 Large </a:t>
            </a:r>
            <a:r>
              <a:rPr lang="en-US" b="1" dirty="0">
                <a:solidFill>
                  <a:srgbClr val="002060"/>
                </a:solidFill>
              </a:rPr>
              <a:t>Infrastructure Projects ltd</a:t>
            </a:r>
            <a:r>
              <a:rPr lang="en-US" b="1" dirty="0" smtClean="0">
                <a:solidFill>
                  <a:srgbClr val="002060"/>
                </a:solidFill>
              </a:rPr>
              <a:t>.                  </a:t>
            </a:r>
            <a:r>
              <a:rPr lang="en-US" sz="2700" b="1" dirty="0">
                <a:solidFill>
                  <a:srgbClr val="002060"/>
                </a:solidFill>
              </a:rPr>
              <a:t>Sofia, </a:t>
            </a:r>
            <a:r>
              <a:rPr lang="en-US" sz="2700" b="1" dirty="0" smtClean="0">
                <a:solidFill>
                  <a:srgbClr val="002060"/>
                </a:solidFill>
              </a:rPr>
              <a:t>Bulgaria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5" y="1946721"/>
            <a:ext cx="7098031" cy="33237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7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</a:t>
            </a:r>
          </a:p>
          <a:p>
            <a:pPr marL="0" indent="0">
              <a:buNone/>
            </a:pPr>
            <a:endParaRPr lang="en-US" sz="2700" dirty="0"/>
          </a:p>
          <a:p>
            <a:pPr marL="0" indent="0" algn="ctr">
              <a:buNone/>
            </a:pPr>
            <a:endParaRPr lang="en-US" sz="2700" dirty="0"/>
          </a:p>
        </p:txBody>
      </p:sp>
      <p:pic>
        <p:nvPicPr>
          <p:cNvPr id="4" name="Picture 3" descr="\\RUMEN-PC\Share\ABCD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36" y="1703611"/>
            <a:ext cx="4797329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28656" y="3455186"/>
            <a:ext cx="5172288" cy="899231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pPr algn="ctr"/>
            <a:r>
              <a:rPr lang="en-US" sz="2700" b="1" dirty="0" smtClean="0">
                <a:solidFill>
                  <a:schemeClr val="accent5">
                    <a:lumMod val="50000"/>
                  </a:schemeClr>
                </a:solidFill>
              </a:rPr>
              <a:t>New Pan - 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European transport </a:t>
            </a:r>
            <a:r>
              <a:rPr lang="en-US" sz="2700" b="1" dirty="0" smtClean="0">
                <a:solidFill>
                  <a:schemeClr val="accent5">
                    <a:lumMod val="50000"/>
                  </a:schemeClr>
                </a:solidFill>
              </a:rPr>
              <a:t>and water  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management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773" y="4668928"/>
            <a:ext cx="7110054" cy="314455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Budapest, Danube Commission, 20 October 2016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5397" r="29862" b="36989"/>
          <a:stretch/>
        </p:blipFill>
        <p:spPr>
          <a:xfrm>
            <a:off x="2307960" y="964301"/>
            <a:ext cx="5921640" cy="4887224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23989" y="158780"/>
            <a:ext cx="2038113" cy="70435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FERES PORT</a:t>
            </a:r>
            <a:endParaRPr lang="bg-BG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2399" y="962268"/>
            <a:ext cx="1927578" cy="3946219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r>
              <a:rPr lang="en-US" sz="1800" dirty="0"/>
              <a:t>The new port will be composed of two parts. </a:t>
            </a:r>
          </a:p>
          <a:p>
            <a:r>
              <a:rPr lang="en-US" sz="1800" dirty="0"/>
              <a:t>Deep section is located in Greek territorial waters. </a:t>
            </a:r>
          </a:p>
          <a:p>
            <a:r>
              <a:rPr lang="en-US" sz="1800" dirty="0"/>
              <a:t>The part in land is intended for ships carrying new cars, for ferries and cruise ships. </a:t>
            </a:r>
          </a:p>
          <a:p>
            <a:r>
              <a:rPr lang="en-US" sz="1800" dirty="0"/>
              <a:t>The two parts are connected with a channel.</a:t>
            </a:r>
          </a:p>
        </p:txBody>
      </p:sp>
    </p:spTree>
    <p:extLst>
      <p:ext uri="{BB962C8B-B14F-4D97-AF65-F5344CB8AC3E}">
        <p14:creationId xmlns:p14="http://schemas.microsoft.com/office/powerpoint/2010/main" val="3109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537" y="311541"/>
            <a:ext cx="6886277" cy="336941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+mn-lt"/>
              </a:rPr>
              <a:t>Feres</a:t>
            </a:r>
            <a:r>
              <a:rPr lang="en-US" sz="2400" b="1" dirty="0">
                <a:latin typeface="+mn-lt"/>
              </a:rPr>
              <a:t> 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293" y="686551"/>
            <a:ext cx="7098031" cy="451295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Deep sea water port, capable to handling more than 25 m draught ships;</a:t>
            </a:r>
          </a:p>
          <a:p>
            <a:r>
              <a:rPr lang="en-US" sz="1800" dirty="0"/>
              <a:t>Terminals for bulk cargo, containers, oil , LNG , general goods, agricultural products , semi – trailers , newly produced cars and other vehicles ; for acceptance of ferries and cruise ships;</a:t>
            </a:r>
          </a:p>
          <a:p>
            <a:r>
              <a:rPr lang="en-US" sz="1800" dirty="0"/>
              <a:t>May adopt ships due to the size and type of load can not pass through the Straits;</a:t>
            </a:r>
          </a:p>
          <a:p>
            <a:r>
              <a:rPr lang="en-US" sz="1800" dirty="0" err="1"/>
              <a:t>Feres</a:t>
            </a:r>
            <a:r>
              <a:rPr lang="en-US" sz="1800" dirty="0"/>
              <a:t> </a:t>
            </a:r>
            <a:r>
              <a:rPr lang="en-US" sz="1800" dirty="0" smtClean="0"/>
              <a:t>port will </a:t>
            </a:r>
            <a:r>
              <a:rPr lang="en-US" sz="1800" dirty="0"/>
              <a:t>be one of the few European ports where </a:t>
            </a:r>
            <a:r>
              <a:rPr lang="en-US" sz="1800" u="sng" dirty="0"/>
              <a:t>can berth new </a:t>
            </a:r>
            <a:r>
              <a:rPr lang="en-US" sz="1800" u="sng" dirty="0" smtClean="0"/>
              <a:t>         </a:t>
            </a:r>
            <a:r>
              <a:rPr lang="en-US" sz="1800" u="sng" dirty="0"/>
              <a:t>26 300 TEUs </a:t>
            </a:r>
            <a:r>
              <a:rPr lang="en-US" sz="1800" u="sng" dirty="0" smtClean="0"/>
              <a:t>ULCS;</a:t>
            </a:r>
            <a:endParaRPr lang="en-US" sz="1800" u="sng" dirty="0"/>
          </a:p>
          <a:p>
            <a:r>
              <a:rPr lang="en-US" sz="1800" b="1" dirty="0">
                <a:solidFill>
                  <a:srgbClr val="FF0000"/>
                </a:solidFill>
              </a:rPr>
              <a:t>New European trade gate</a:t>
            </a:r>
            <a:r>
              <a:rPr lang="en-US" sz="1800" dirty="0"/>
              <a:t>;</a:t>
            </a:r>
          </a:p>
          <a:p>
            <a:r>
              <a:rPr lang="en-US" sz="1800" dirty="0"/>
              <a:t>Hub for Eastern Mediterranean, Aegean sea, Marmara sea , Black Sea,  Azov Sea. Provided all conditions for transshipments; </a:t>
            </a:r>
          </a:p>
          <a:p>
            <a:r>
              <a:rPr lang="en-US" sz="1800" dirty="0"/>
              <a:t>Connectivity with railways, available highway and international airport;</a:t>
            </a:r>
          </a:p>
          <a:p>
            <a:r>
              <a:rPr lang="en-US" sz="1800" dirty="0"/>
              <a:t>Existing and new build supporting infrastructure - water, electricity, gas main pipeline;</a:t>
            </a:r>
          </a:p>
          <a:p>
            <a:r>
              <a:rPr lang="en-US" sz="1800" dirty="0"/>
              <a:t>“Green” port;</a:t>
            </a:r>
          </a:p>
          <a:p>
            <a:r>
              <a:rPr lang="en-US" sz="1800" dirty="0"/>
              <a:t>Design capacity - 400 million tons  per year (phased), quay walls over 100 </a:t>
            </a:r>
            <a:r>
              <a:rPr lang="en-US" sz="1800" dirty="0" smtClean="0"/>
              <a:t>km </a:t>
            </a:r>
            <a:r>
              <a:rPr lang="en-US" sz="1800" dirty="0"/>
              <a:t>(phased).</a:t>
            </a:r>
          </a:p>
        </p:txBody>
      </p:sp>
    </p:spTree>
    <p:extLst>
      <p:ext uri="{BB962C8B-B14F-4D97-AF65-F5344CB8AC3E}">
        <p14:creationId xmlns:p14="http://schemas.microsoft.com/office/powerpoint/2010/main" val="164595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" y="0"/>
            <a:ext cx="8214388" cy="5851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045" y="310080"/>
            <a:ext cx="1973014" cy="1176240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Bulk carrier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&gt;400 000 DWT</a:t>
            </a:r>
          </a:p>
          <a:p>
            <a:r>
              <a:rPr lang="en-US" sz="2400" dirty="0">
                <a:solidFill>
                  <a:schemeClr val="bg1"/>
                </a:solidFill>
              </a:rPr>
              <a:t>Draught 23 m</a:t>
            </a:r>
            <a:endParaRPr lang="bg-BG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96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3" y="0"/>
            <a:ext cx="6455092" cy="5830813"/>
          </a:xfrm>
        </p:spPr>
      </p:pic>
      <p:sp>
        <p:nvSpPr>
          <p:cNvPr id="3" name="TextBox 2"/>
          <p:cNvSpPr txBox="1"/>
          <p:nvPr/>
        </p:nvSpPr>
        <p:spPr>
          <a:xfrm>
            <a:off x="5481843" y="230060"/>
            <a:ext cx="2145819" cy="806908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VLCC tanker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2 million barrels</a:t>
            </a:r>
          </a:p>
        </p:txBody>
      </p:sp>
    </p:spTree>
    <p:extLst>
      <p:ext uri="{BB962C8B-B14F-4D97-AF65-F5344CB8AC3E}">
        <p14:creationId xmlns:p14="http://schemas.microsoft.com/office/powerpoint/2010/main" val="421455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/>
          <a:stretch/>
        </p:blipFill>
        <p:spPr>
          <a:xfrm>
            <a:off x="213654" y="227559"/>
            <a:ext cx="8015946" cy="5623966"/>
          </a:xfrm>
        </p:spPr>
      </p:pic>
      <p:sp>
        <p:nvSpPr>
          <p:cNvPr id="5" name="TextBox 4"/>
          <p:cNvSpPr txBox="1"/>
          <p:nvPr/>
        </p:nvSpPr>
        <p:spPr>
          <a:xfrm>
            <a:off x="213653" y="460121"/>
            <a:ext cx="4597835" cy="899241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Container ship 19 500 TEU </a:t>
            </a:r>
          </a:p>
          <a:p>
            <a:r>
              <a:rPr lang="en-US" sz="2700" dirty="0">
                <a:solidFill>
                  <a:schemeClr val="bg1"/>
                </a:solidFill>
              </a:rPr>
              <a:t>(also for new ULCS 26 300 TEU )</a:t>
            </a:r>
          </a:p>
        </p:txBody>
      </p:sp>
    </p:spTree>
    <p:extLst>
      <p:ext uri="{BB962C8B-B14F-4D97-AF65-F5344CB8AC3E}">
        <p14:creationId xmlns:p14="http://schemas.microsoft.com/office/powerpoint/2010/main" val="19686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b="3748"/>
          <a:stretch/>
        </p:blipFill>
        <p:spPr>
          <a:xfrm>
            <a:off x="1097280" y="28957"/>
            <a:ext cx="7132320" cy="5822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0" y="28957"/>
            <a:ext cx="3399302" cy="1545572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LNG tanker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266 000 cubic </a:t>
            </a:r>
            <a:r>
              <a:rPr lang="en-US" sz="2400" dirty="0" err="1">
                <a:solidFill>
                  <a:schemeClr val="bg1"/>
                </a:solidFill>
              </a:rPr>
              <a:t>metres</a:t>
            </a:r>
            <a:r>
              <a:rPr lang="en-US" sz="2400" dirty="0">
                <a:solidFill>
                  <a:schemeClr val="bg1"/>
                </a:solidFill>
              </a:rPr>
              <a:t> LNG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≈162 million cubic </a:t>
            </a:r>
            <a:r>
              <a:rPr lang="en-US" sz="2400" dirty="0" err="1">
                <a:solidFill>
                  <a:schemeClr val="bg1"/>
                </a:solidFill>
              </a:rPr>
              <a:t>metres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natural gas</a:t>
            </a:r>
          </a:p>
        </p:txBody>
      </p:sp>
    </p:spTree>
    <p:extLst>
      <p:ext uri="{BB962C8B-B14F-4D97-AF65-F5344CB8AC3E}">
        <p14:creationId xmlns:p14="http://schemas.microsoft.com/office/powerpoint/2010/main" val="1840116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Rumen\H\ABC+De\ports\NYK-Ro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8" y="348440"/>
            <a:ext cx="5680821" cy="50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659" y="886250"/>
            <a:ext cx="1726665" cy="668408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100" dirty="0"/>
              <a:t>Car</a:t>
            </a:r>
            <a:r>
              <a:rPr lang="en-US" sz="1800" b="1" dirty="0"/>
              <a:t> Carrier Ship </a:t>
            </a:r>
          </a:p>
          <a:p>
            <a:r>
              <a:rPr lang="en-US" sz="1800" b="1" dirty="0"/>
              <a:t>8500 cars</a:t>
            </a:r>
          </a:p>
        </p:txBody>
      </p:sp>
    </p:spTree>
    <p:extLst>
      <p:ext uri="{BB962C8B-B14F-4D97-AF65-F5344CB8AC3E}">
        <p14:creationId xmlns:p14="http://schemas.microsoft.com/office/powerpoint/2010/main" val="4099796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"/>
          <a:stretch/>
        </p:blipFill>
        <p:spPr>
          <a:xfrm>
            <a:off x="0" y="0"/>
            <a:ext cx="8229600" cy="58515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160" y="959240"/>
            <a:ext cx="2282189" cy="1131024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WISLA BALTIC</a:t>
            </a:r>
            <a:br>
              <a:rPr lang="en-US" sz="2200" b="1" dirty="0" smtClean="0">
                <a:solidFill>
                  <a:schemeClr val="bg1"/>
                </a:solidFill>
              </a:rPr>
            </a:br>
            <a:r>
              <a:rPr lang="en-US" sz="2200" b="1" dirty="0" smtClean="0">
                <a:solidFill>
                  <a:schemeClr val="bg1"/>
                </a:solidFill>
              </a:rPr>
              <a:t>PORT</a:t>
            </a:r>
            <a:endParaRPr lang="bg-BG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Wisla</a:t>
            </a:r>
            <a:r>
              <a:rPr lang="en-US" dirty="0" smtClean="0"/>
              <a:t> Baltic 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91" y="1545526"/>
            <a:ext cx="7098031" cy="3198021"/>
          </a:xfrm>
        </p:spPr>
        <p:txBody>
          <a:bodyPr/>
          <a:lstStyle/>
          <a:p>
            <a:r>
              <a:rPr lang="en-US" dirty="0"/>
              <a:t>Designed primarily for </a:t>
            </a:r>
            <a:r>
              <a:rPr lang="en-US" dirty="0" smtClean="0"/>
              <a:t>the new Aegean sea- Baltic </a:t>
            </a:r>
            <a:r>
              <a:rPr lang="en-US" dirty="0"/>
              <a:t>sea “green" corridor</a:t>
            </a:r>
            <a:r>
              <a:rPr lang="en-US" dirty="0" smtClean="0"/>
              <a:t>;</a:t>
            </a:r>
          </a:p>
          <a:p>
            <a:r>
              <a:rPr lang="en-US" dirty="0"/>
              <a:t>Terminals for </a:t>
            </a:r>
            <a:r>
              <a:rPr lang="en-US" dirty="0" smtClean="0"/>
              <a:t>containers, bulk </a:t>
            </a:r>
            <a:r>
              <a:rPr lang="en-US" dirty="0"/>
              <a:t>cargo, </a:t>
            </a:r>
            <a:r>
              <a:rPr lang="en-US" dirty="0" smtClean="0"/>
              <a:t>LNG </a:t>
            </a:r>
            <a:r>
              <a:rPr lang="en-US" dirty="0"/>
              <a:t>, general goods, agricultural products , semi –trailers , newly produced cars and other vehicles ; for acceptance of </a:t>
            </a:r>
            <a:r>
              <a:rPr lang="en-US" dirty="0" smtClean="0"/>
              <a:t>ferries;</a:t>
            </a:r>
          </a:p>
          <a:p>
            <a:r>
              <a:rPr lang="en-US" dirty="0" smtClean="0"/>
              <a:t>Hub for the Baltic countries and Norway;</a:t>
            </a:r>
          </a:p>
          <a:p>
            <a:r>
              <a:rPr lang="en-US" dirty="0"/>
              <a:t>Design capacity - </a:t>
            </a:r>
            <a:r>
              <a:rPr lang="en-US" dirty="0" smtClean="0"/>
              <a:t>150 </a:t>
            </a:r>
            <a:r>
              <a:rPr lang="en-US" dirty="0"/>
              <a:t>million tons  per </a:t>
            </a:r>
            <a:r>
              <a:rPr lang="en-US" dirty="0" smtClean="0"/>
              <a:t>year</a:t>
            </a:r>
            <a:r>
              <a:rPr lang="en-US" dirty="0"/>
              <a:t> </a:t>
            </a:r>
            <a:r>
              <a:rPr lang="en-US" dirty="0" smtClean="0"/>
              <a:t>incl. 8 million TEUs,     quay walls- 12,5 </a:t>
            </a:r>
            <a:r>
              <a:rPr lang="en-US" dirty="0"/>
              <a:t>km.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9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23" y="63611"/>
            <a:ext cx="7416887" cy="826310"/>
          </a:xfrm>
        </p:spPr>
        <p:txBody>
          <a:bodyPr>
            <a:normAutofit/>
          </a:bodyPr>
          <a:lstStyle/>
          <a:p>
            <a:r>
              <a:rPr lang="en-US" dirty="0" smtClean="0"/>
              <a:t>          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/>
              <a:t>outh-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/>
              <a:t>orth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/>
              <a:t>tream </a:t>
            </a: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SNS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44" y="739674"/>
            <a:ext cx="7727274" cy="4906939"/>
          </a:xfrm>
        </p:spPr>
        <p:txBody>
          <a:bodyPr>
            <a:noAutofit/>
          </a:bodyPr>
          <a:lstStyle/>
          <a:p>
            <a:r>
              <a:rPr lang="bg-BG" sz="1800" dirty="0"/>
              <a:t> </a:t>
            </a:r>
            <a:r>
              <a:rPr lang="en-US" sz="1800" dirty="0"/>
              <a:t>The railway part of the </a:t>
            </a:r>
            <a:r>
              <a:rPr lang="en-US" sz="1800" b="1" dirty="0">
                <a:solidFill>
                  <a:srgbClr val="0070C0"/>
                </a:solidFill>
              </a:rPr>
              <a:t>ABC</a:t>
            </a:r>
            <a:r>
              <a:rPr lang="bg-BG" sz="1800" b="1" dirty="0">
                <a:solidFill>
                  <a:srgbClr val="0070C0"/>
                </a:solidFill>
              </a:rPr>
              <a:t>+</a:t>
            </a:r>
            <a:r>
              <a:rPr lang="en-US" sz="1800" b="1" dirty="0">
                <a:solidFill>
                  <a:srgbClr val="0070C0"/>
                </a:solidFill>
              </a:rPr>
              <a:t>De </a:t>
            </a:r>
            <a:r>
              <a:rPr lang="en-US" sz="1800" dirty="0"/>
              <a:t>project is a  unity of infrastructure, rolling stock</a:t>
            </a:r>
            <a:r>
              <a:rPr lang="bg-BG" sz="1800" dirty="0"/>
              <a:t>,</a:t>
            </a:r>
            <a:r>
              <a:rPr lang="en-US" sz="1800" dirty="0"/>
              <a:t> logistics centers</a:t>
            </a:r>
            <a:r>
              <a:rPr lang="bg-BG" sz="1800" dirty="0"/>
              <a:t> </a:t>
            </a:r>
            <a:r>
              <a:rPr lang="en-US" sz="1800" dirty="0"/>
              <a:t> and management .</a:t>
            </a:r>
          </a:p>
          <a:p>
            <a:r>
              <a:rPr lang="bg-BG" sz="1800" dirty="0"/>
              <a:t>State-of-the-art technologies</a:t>
            </a:r>
            <a:r>
              <a:rPr lang="en-US" sz="1800" dirty="0"/>
              <a:t>. </a:t>
            </a:r>
            <a:r>
              <a:rPr lang="en-US" sz="1800" b="1" dirty="0">
                <a:solidFill>
                  <a:srgbClr val="FF0000"/>
                </a:solidFill>
              </a:rPr>
              <a:t>Driverless  movement and automatic shunting.</a:t>
            </a:r>
          </a:p>
          <a:p>
            <a:r>
              <a:rPr lang="bg-BG" sz="1800" b="1" dirty="0">
                <a:solidFill>
                  <a:srgbClr val="FF0000"/>
                </a:solidFill>
              </a:rPr>
              <a:t>Digitalization </a:t>
            </a:r>
            <a:r>
              <a:rPr lang="en-US" sz="2400" b="1" baseline="30000" dirty="0">
                <a:solidFill>
                  <a:srgbClr val="FF0000"/>
                </a:solidFill>
              </a:rPr>
              <a:t>n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1800" dirty="0"/>
              <a:t>The railway is intended primarily for freight trains. The parameters of railway are designed also for high-speed trains movement;</a:t>
            </a:r>
          </a:p>
          <a:p>
            <a:r>
              <a:rPr lang="bg-BG" sz="1800" dirty="0"/>
              <a:t> </a:t>
            </a:r>
            <a:r>
              <a:rPr lang="en-US" sz="1800" dirty="0"/>
              <a:t>Thanks to the </a:t>
            </a:r>
            <a:r>
              <a:rPr lang="en-US" sz="1800" b="1" dirty="0">
                <a:solidFill>
                  <a:srgbClr val="FF0000"/>
                </a:solidFill>
              </a:rPr>
              <a:t>SNS</a:t>
            </a:r>
            <a:r>
              <a:rPr lang="bg-BG" sz="1800" dirty="0"/>
              <a:t> </a:t>
            </a:r>
            <a:r>
              <a:rPr lang="en-US" sz="1800" dirty="0"/>
              <a:t>enormous capacity for freight and high commercial speed, the freight are carried out mainly at night. Passenger transport and railway maintenance  occupy the daylight hours.</a:t>
            </a:r>
          </a:p>
          <a:p>
            <a:pPr lvl="0"/>
            <a:r>
              <a:rPr lang="en-US" sz="1800" dirty="0"/>
              <a:t>For freight transport  the  </a:t>
            </a:r>
            <a:r>
              <a:rPr lang="en-US" sz="1800" b="1" dirty="0">
                <a:solidFill>
                  <a:srgbClr val="FF0000"/>
                </a:solidFill>
              </a:rPr>
              <a:t>SNS</a:t>
            </a:r>
            <a:r>
              <a:rPr lang="en-US" sz="1800" dirty="0"/>
              <a:t> is characterized by:</a:t>
            </a:r>
          </a:p>
          <a:p>
            <a:pPr marL="0" indent="0">
              <a:buNone/>
            </a:pPr>
            <a:r>
              <a:rPr lang="en-US" sz="1800" b="1" dirty="0"/>
              <a:t>              </a:t>
            </a:r>
            <a:r>
              <a:rPr lang="en-US" sz="1800" b="1" dirty="0">
                <a:solidFill>
                  <a:srgbClr val="FF0000"/>
                </a:solidFill>
              </a:rPr>
              <a:t>high capacity       </a:t>
            </a:r>
            <a:r>
              <a:rPr lang="en-US" sz="1800" dirty="0">
                <a:solidFill>
                  <a:srgbClr val="FF0000"/>
                </a:solidFill>
              </a:rPr>
              <a:t>+       </a:t>
            </a:r>
            <a:r>
              <a:rPr lang="en-US" sz="1800" b="1" dirty="0">
                <a:solidFill>
                  <a:srgbClr val="FF0000"/>
                </a:solidFill>
              </a:rPr>
              <a:t>high commercial speed</a:t>
            </a:r>
            <a:r>
              <a:rPr lang="en-US" sz="1800" dirty="0">
                <a:solidFill>
                  <a:srgbClr val="FF0000"/>
                </a:solidFill>
              </a:rPr>
              <a:t>     =     </a:t>
            </a:r>
            <a:r>
              <a:rPr lang="en-US" sz="1800" b="1" dirty="0">
                <a:solidFill>
                  <a:srgbClr val="FF0000"/>
                </a:solidFill>
              </a:rPr>
              <a:t>high efficiency </a:t>
            </a:r>
          </a:p>
          <a:p>
            <a:pPr marL="0" indent="0">
              <a:buNone/>
            </a:pPr>
            <a:r>
              <a:rPr lang="en-US" sz="1800" dirty="0"/>
              <a:t>            in a block train:                        up to 149 km/h                 competitive prices 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   </a:t>
            </a:r>
            <a:r>
              <a:rPr lang="en-US" sz="1800" b="1" dirty="0">
                <a:solidFill>
                  <a:srgbClr val="FF0000"/>
                </a:solidFill>
              </a:rPr>
              <a:t>476 TEUs </a:t>
            </a:r>
            <a:r>
              <a:rPr lang="en-US" sz="1800" dirty="0"/>
              <a:t>or </a:t>
            </a:r>
            <a:r>
              <a:rPr lang="en-US" sz="1800" b="1" dirty="0">
                <a:solidFill>
                  <a:srgbClr val="FF0000"/>
                </a:solidFill>
              </a:rPr>
              <a:t>1092</a:t>
            </a:r>
            <a:r>
              <a:rPr lang="en-US" sz="1800" dirty="0"/>
              <a:t> new cars          average speed for               prompt deliveries </a:t>
            </a:r>
          </a:p>
          <a:p>
            <a:pPr marL="0" indent="0">
              <a:buNone/>
            </a:pPr>
            <a:r>
              <a:rPr lang="en-US" sz="1800" dirty="0"/>
              <a:t>      or </a:t>
            </a:r>
            <a:r>
              <a:rPr lang="en-US" sz="1800" b="1" dirty="0">
                <a:solidFill>
                  <a:srgbClr val="FF0000"/>
                </a:solidFill>
              </a:rPr>
              <a:t>4 529 980</a:t>
            </a:r>
            <a:r>
              <a:rPr lang="en-US" sz="1800" dirty="0"/>
              <a:t> Nm³ NG                  the freight trains          </a:t>
            </a:r>
            <a:r>
              <a:rPr lang="bg-BG" sz="1800" dirty="0"/>
              <a:t> </a:t>
            </a:r>
            <a:r>
              <a:rPr lang="en-US" sz="1800" dirty="0"/>
              <a:t>	</a:t>
            </a:r>
            <a:r>
              <a:rPr lang="bg-BG" sz="1800" dirty="0"/>
              <a:t>  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Fifteen times bigger </a:t>
            </a:r>
            <a:r>
              <a:rPr lang="bg-BG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throughput </a:t>
            </a:r>
            <a:r>
              <a:rPr lang="bg-BG" sz="1800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than an average European line railway</a:t>
            </a:r>
            <a:endParaRPr lang="en-US" sz="1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Huge amount of loads up to 1,2 billion t per year 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/>
              <a:t>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729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341" y="675861"/>
            <a:ext cx="7098031" cy="4890052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Large Infrastructure Projects </a:t>
            </a:r>
            <a:r>
              <a:rPr lang="bg-BG" sz="2400" dirty="0"/>
              <a:t> Ltd.</a:t>
            </a:r>
            <a:r>
              <a:rPr lang="en-US" sz="2400" dirty="0"/>
              <a:t>  is a  private Bulgarian company with headquarters in Sofia. </a:t>
            </a:r>
          </a:p>
          <a:p>
            <a:pPr algn="just"/>
            <a:r>
              <a:rPr lang="en-US" sz="2400" b="1" dirty="0" err="1">
                <a:solidFill>
                  <a:srgbClr val="0070C0"/>
                </a:solidFill>
              </a:rPr>
              <a:t>ABC+De</a:t>
            </a:r>
            <a:r>
              <a:rPr lang="en-US" sz="2400" dirty="0"/>
              <a:t> means </a:t>
            </a:r>
            <a:r>
              <a:rPr lang="en-US" sz="2400" b="1" dirty="0">
                <a:solidFill>
                  <a:srgbClr val="0070C0"/>
                </a:solidFill>
              </a:rPr>
              <a:t>A</a:t>
            </a:r>
            <a:r>
              <a:rPr lang="en-US" sz="2400" dirty="0"/>
              <a:t>egean sea to 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dirty="0"/>
              <a:t>altic sea </a:t>
            </a:r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dirty="0"/>
              <a:t>onnection </a:t>
            </a:r>
            <a:r>
              <a:rPr lang="en-US" sz="2400" b="1" dirty="0">
                <a:solidFill>
                  <a:srgbClr val="0070C0"/>
                </a:solidFill>
              </a:rPr>
              <a:t>and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D</a:t>
            </a:r>
            <a:r>
              <a:rPr lang="en-US" sz="2400" dirty="0"/>
              <a:t>anub</a:t>
            </a:r>
            <a:r>
              <a:rPr lang="en-US" sz="2400" b="1" dirty="0">
                <a:solidFill>
                  <a:srgbClr val="0070C0"/>
                </a:solidFill>
              </a:rPr>
              <a:t>e</a:t>
            </a:r>
            <a:r>
              <a:rPr lang="en-US" sz="2400" dirty="0"/>
              <a:t> river.</a:t>
            </a:r>
          </a:p>
          <a:p>
            <a:pPr algn="just"/>
            <a:r>
              <a:rPr lang="en-US" sz="2400" b="1" dirty="0" err="1">
                <a:solidFill>
                  <a:srgbClr val="0070C0"/>
                </a:solidFill>
              </a:rPr>
              <a:t>ABC+De</a:t>
            </a:r>
            <a:r>
              <a:rPr lang="en-US" sz="2400" dirty="0"/>
              <a:t> is a new generation Pan-European integrative, infrastructure project for  highly  efficient, high-speed  rail transport and for water management of the Danube River and  tributaries. </a:t>
            </a:r>
          </a:p>
          <a:p>
            <a:pPr algn="just"/>
            <a:r>
              <a:rPr lang="en-US" sz="2400" dirty="0"/>
              <a:t>The project coverage is in 9 EU countries; Greece, Bulgaria, Romania, Croatia, Hungary, Slovakia, Poland, Austria and Germany and in 3 non EU countries: Turkey, Serbia, Bosnia and Herzegovina.</a:t>
            </a:r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6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732" y="1923934"/>
            <a:ext cx="1964940" cy="1453228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r>
              <a:rPr lang="en-US" sz="1800" dirty="0"/>
              <a:t>Scheme of the railway stations along</a:t>
            </a:r>
          </a:p>
          <a:p>
            <a:r>
              <a:rPr lang="en-US" sz="1800" dirty="0"/>
              <a:t>the new </a:t>
            </a:r>
            <a:r>
              <a:rPr lang="en-US" sz="1800" b="1" dirty="0" err="1">
                <a:solidFill>
                  <a:srgbClr val="0070C0"/>
                </a:solidFill>
              </a:rPr>
              <a:t>ABC+De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project railroad</a:t>
            </a:r>
            <a:endParaRPr lang="bg-BG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r="18587" b="5378"/>
          <a:stretch/>
        </p:blipFill>
        <p:spPr bwMode="auto">
          <a:xfrm>
            <a:off x="1798310" y="0"/>
            <a:ext cx="643129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6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18107" b="17963"/>
          <a:stretch/>
        </p:blipFill>
        <p:spPr>
          <a:xfrm>
            <a:off x="16470" y="563480"/>
            <a:ext cx="8218659" cy="48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80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a prezentacia\sieme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6"/>
          <a:stretch/>
        </p:blipFill>
        <p:spPr bwMode="auto">
          <a:xfrm>
            <a:off x="1" y="745089"/>
            <a:ext cx="4007644" cy="24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87" y="738074"/>
            <a:ext cx="4229665" cy="2468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3363" y="91389"/>
            <a:ext cx="2965001" cy="483732"/>
          </a:xfrm>
          <a:prstGeom prst="rect">
            <a:avLst/>
          </a:prstGeom>
          <a:noFill/>
        </p:spPr>
        <p:txBody>
          <a:bodyPr wrap="none" lIns="67575" tIns="33787" rIns="67575" bIns="33787" rtlCol="0">
            <a:spAutoFit/>
          </a:bodyPr>
          <a:lstStyle/>
          <a:p>
            <a:r>
              <a:rPr lang="en-US" sz="2700" b="1" dirty="0">
                <a:effectLst>
                  <a:outerShdw blurRad="63500" dist="50800" dir="5400000" algn="ctr" rotWithShape="0">
                    <a:schemeClr val="bg1"/>
                  </a:outerShdw>
                </a:effectLst>
              </a:rPr>
              <a:t>Freight locomotives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78727"/>
            <a:ext cx="4409541" cy="21031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55" y="3562937"/>
            <a:ext cx="3749040" cy="2106201"/>
          </a:xfrm>
        </p:spPr>
      </p:pic>
    </p:spTree>
    <p:extLst>
      <p:ext uri="{BB962C8B-B14F-4D97-AF65-F5344CB8AC3E}">
        <p14:creationId xmlns:p14="http://schemas.microsoft.com/office/powerpoint/2010/main" val="1226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237924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83" y="0"/>
            <a:ext cx="3892817" cy="283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4" y="2834640"/>
            <a:ext cx="4056888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803" y="2834640"/>
            <a:ext cx="401579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76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9630" y="1008183"/>
            <a:ext cx="2047249" cy="376010"/>
          </a:xfrm>
          <a:prstGeom prst="rect">
            <a:avLst/>
          </a:prstGeom>
          <a:noFill/>
        </p:spPr>
        <p:txBody>
          <a:bodyPr wrap="none" lIns="67575" tIns="33787" rIns="67575" bIns="33787" rtlCol="0">
            <a:spAutoFit/>
          </a:bodyPr>
          <a:lstStyle/>
          <a:p>
            <a:r>
              <a:rPr lang="en-US" sz="1000" b="1" dirty="0"/>
              <a:t>FERES PORT  -  WISLA BALTIC PORT  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 FREIGHT </a:t>
            </a:r>
            <a:r>
              <a:rPr lang="en-US" sz="1000" b="1" dirty="0"/>
              <a:t>TRAIN    timetable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4037" y="1008183"/>
            <a:ext cx="2380302" cy="376010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pPr lvl="0"/>
            <a:r>
              <a:rPr lang="en-US" sz="1000" b="1" dirty="0">
                <a:solidFill>
                  <a:prstClr val="black"/>
                </a:solidFill>
              </a:rPr>
              <a:t>FERES PORT  -   Vienna West Log. Center</a:t>
            </a:r>
          </a:p>
          <a:p>
            <a:pPr lvl="0"/>
            <a:r>
              <a:rPr lang="en-US" sz="1000" b="1" dirty="0">
                <a:solidFill>
                  <a:srgbClr val="FF0000"/>
                </a:solidFill>
              </a:rPr>
              <a:t> FREIGHT </a:t>
            </a:r>
            <a:r>
              <a:rPr lang="en-US" sz="1000" b="1" dirty="0">
                <a:solidFill>
                  <a:prstClr val="black"/>
                </a:solidFill>
              </a:rPr>
              <a:t>TRAIN    timetable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4980" y="1008183"/>
            <a:ext cx="2533007" cy="376010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pPr lvl="0"/>
            <a:r>
              <a:rPr lang="en-US" sz="1000" b="1" dirty="0">
                <a:solidFill>
                  <a:prstClr val="black"/>
                </a:solidFill>
              </a:rPr>
              <a:t>FERES PORT  -   Berlin South Log. Center</a:t>
            </a:r>
          </a:p>
          <a:p>
            <a:pPr lvl="0"/>
            <a:r>
              <a:rPr lang="en-US" sz="1000" b="1" dirty="0">
                <a:solidFill>
                  <a:srgbClr val="FF0000"/>
                </a:solidFill>
              </a:rPr>
              <a:t> FREIGHT </a:t>
            </a:r>
            <a:r>
              <a:rPr lang="en-US" sz="1000" b="1" dirty="0">
                <a:solidFill>
                  <a:prstClr val="black"/>
                </a:solidFill>
              </a:rPr>
              <a:t>TRAIN    timetable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02" y="1454616"/>
            <a:ext cx="2600898" cy="24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22" y="1454617"/>
            <a:ext cx="2493650" cy="25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1" y="1446617"/>
            <a:ext cx="2687561" cy="260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60257" y="400745"/>
            <a:ext cx="3909086" cy="376010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ABC+De</a:t>
            </a:r>
            <a:r>
              <a:rPr lang="en-US" sz="2000" b="1" dirty="0"/>
              <a:t> freight trains timetables</a:t>
            </a:r>
          </a:p>
        </p:txBody>
      </p:sp>
    </p:spTree>
    <p:extLst>
      <p:ext uri="{BB962C8B-B14F-4D97-AF65-F5344CB8AC3E}">
        <p14:creationId xmlns:p14="http://schemas.microsoft.com/office/powerpoint/2010/main" val="36116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8346" r="5452" b="8216"/>
          <a:stretch/>
        </p:blipFill>
        <p:spPr>
          <a:xfrm>
            <a:off x="2219609" y="954157"/>
            <a:ext cx="6002031" cy="443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588" y="2292351"/>
            <a:ext cx="2334842" cy="945397"/>
          </a:xfrm>
          <a:prstGeom prst="rect">
            <a:avLst/>
          </a:prstGeom>
          <a:solidFill>
            <a:schemeClr val="bg1"/>
          </a:solidFill>
        </p:spPr>
        <p:txBody>
          <a:bodyPr wrap="square" lIns="67575" tIns="33787" rIns="67575" bIns="33787" rtlCol="0">
            <a:spAutoFit/>
          </a:bodyPr>
          <a:lstStyle/>
          <a:p>
            <a:r>
              <a:rPr lang="en-US" sz="1800" dirty="0"/>
              <a:t>High Speed Train destinations in the </a:t>
            </a:r>
            <a:r>
              <a:rPr lang="en-US" sz="2100" b="1" dirty="0" err="1">
                <a:solidFill>
                  <a:srgbClr val="0070C0"/>
                </a:solidFill>
              </a:rPr>
              <a:t>ABC+De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project are: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588" y="3354781"/>
            <a:ext cx="2334842" cy="2068782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r>
              <a:rPr lang="en-US" dirty="0" smtClean="0"/>
              <a:t>New Istanbul airport - Berlin</a:t>
            </a:r>
          </a:p>
          <a:p>
            <a:r>
              <a:rPr lang="en-US" dirty="0" smtClean="0"/>
              <a:t>New Istanbul airport - Bucharest</a:t>
            </a:r>
          </a:p>
          <a:p>
            <a:r>
              <a:rPr lang="en-US" dirty="0" smtClean="0"/>
              <a:t>New Istanbul airport - Warsaw</a:t>
            </a:r>
          </a:p>
          <a:p>
            <a:r>
              <a:rPr lang="en-US" dirty="0" smtClean="0"/>
              <a:t>New Istanbul airport - Vienna</a:t>
            </a:r>
          </a:p>
          <a:p>
            <a:r>
              <a:rPr lang="en-US" dirty="0" smtClean="0"/>
              <a:t>Bucharest - Berlin</a:t>
            </a:r>
          </a:p>
          <a:p>
            <a:r>
              <a:rPr lang="en-US" dirty="0" smtClean="0"/>
              <a:t>Bucharest - Warsaw</a:t>
            </a:r>
          </a:p>
          <a:p>
            <a:r>
              <a:rPr lang="en-US" dirty="0" smtClean="0"/>
              <a:t>Bucharest - Vienna</a:t>
            </a:r>
          </a:p>
          <a:p>
            <a:r>
              <a:rPr lang="en-US" dirty="0" smtClean="0"/>
              <a:t>Warsaw - Berlin</a:t>
            </a:r>
          </a:p>
          <a:p>
            <a:r>
              <a:rPr lang="en-US" dirty="0" smtClean="0"/>
              <a:t>New Istanbul airport - Sofia</a:t>
            </a:r>
          </a:p>
          <a:p>
            <a:r>
              <a:rPr lang="en-US" dirty="0" smtClean="0"/>
              <a:t>Bucharest - Sofia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588" y="151989"/>
            <a:ext cx="3846042" cy="560676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What is high speed passenger train?</a:t>
            </a:r>
            <a:br>
              <a:rPr lang="en-US" sz="1600" b="1" dirty="0">
                <a:solidFill>
                  <a:srgbClr val="FF0000"/>
                </a:solidFill>
              </a:rPr>
            </a:b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08411" y="453987"/>
            <a:ext cx="3799046" cy="560676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r>
              <a:rPr lang="en-US" sz="1600" dirty="0"/>
              <a:t>- On existing lines in excess of  200 km/h </a:t>
            </a:r>
          </a:p>
          <a:p>
            <a:r>
              <a:rPr lang="en-US" sz="1600" dirty="0"/>
              <a:t>- On new lines in excess of 250 km/h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585" y="1111904"/>
            <a:ext cx="2732861" cy="806898"/>
          </a:xfrm>
          <a:prstGeom prst="rect">
            <a:avLst/>
          </a:prstGeom>
          <a:noFill/>
        </p:spPr>
        <p:txBody>
          <a:bodyPr wrap="square" lIns="67575" tIns="33787" rIns="67575" bIns="33787" rtlCol="0">
            <a:spAutoFit/>
          </a:bodyPr>
          <a:lstStyle/>
          <a:p>
            <a:r>
              <a:rPr lang="en-US" sz="1600" dirty="0"/>
              <a:t>In the </a:t>
            </a:r>
            <a:r>
              <a:rPr lang="en-US" sz="1600" b="1" dirty="0" err="1">
                <a:solidFill>
                  <a:srgbClr val="0070C0"/>
                </a:solidFill>
              </a:rPr>
              <a:t>ABC+De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project the max. service speed for passenger trains is  </a:t>
            </a:r>
            <a:r>
              <a:rPr lang="en-US" sz="1600" b="1" dirty="0">
                <a:solidFill>
                  <a:srgbClr val="FF0000"/>
                </a:solidFill>
              </a:rPr>
              <a:t>360 km/h</a:t>
            </a:r>
          </a:p>
        </p:txBody>
      </p:sp>
    </p:spTree>
    <p:extLst>
      <p:ext uri="{BB962C8B-B14F-4D97-AF65-F5344CB8AC3E}">
        <p14:creationId xmlns:p14="http://schemas.microsoft.com/office/powerpoint/2010/main" val="35406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4539"/>
            <a:ext cx="412882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76" y="564539"/>
            <a:ext cx="4097121" cy="2377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" y="3042793"/>
            <a:ext cx="435102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"/>
          <a:stretch/>
        </p:blipFill>
        <p:spPr>
          <a:xfrm>
            <a:off x="4362128" y="3042797"/>
            <a:ext cx="386696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spect="1"/>
          </p:cNvSpPr>
          <p:nvPr/>
        </p:nvSpPr>
        <p:spPr>
          <a:xfrm>
            <a:off x="923925" y="593767"/>
            <a:ext cx="638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ABC+De</a:t>
            </a:r>
            <a:r>
              <a:rPr lang="en-US" sz="2000" b="1" dirty="0"/>
              <a:t> </a:t>
            </a:r>
            <a:r>
              <a:rPr lang="en-US" sz="2000" b="1" dirty="0" smtClean="0"/>
              <a:t> high speed passenger </a:t>
            </a:r>
            <a:r>
              <a:rPr lang="en-US" sz="2000" b="1" dirty="0"/>
              <a:t>trains timetables</a:t>
            </a: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319088" y="1310741"/>
            <a:ext cx="2087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Warsaw- Berlin</a:t>
            </a:r>
            <a:endParaRPr lang="en-US" sz="1400" b="1" dirty="0"/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2406547" y="1324420"/>
            <a:ext cx="261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New Istanbul airport - Berlin</a:t>
            </a:r>
            <a:endParaRPr lang="en-US" sz="1400" b="1" dirty="0"/>
          </a:p>
        </p:txBody>
      </p: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5281612" y="1310742"/>
            <a:ext cx="252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New Istanbul airport - Vienna </a:t>
            </a:r>
            <a:endParaRPr lang="en-US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2" y="1794082"/>
            <a:ext cx="2743200" cy="225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53" y="1794083"/>
            <a:ext cx="2834888" cy="21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776413"/>
            <a:ext cx="2046713" cy="141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8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1926"/>
            <a:ext cx="8153400" cy="5610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2300" b="1" dirty="0">
                <a:solidFill>
                  <a:srgbClr val="0070C0"/>
                </a:solidFill>
              </a:rPr>
              <a:t>Activities on the  ABC + De project for the Danube River and </a:t>
            </a:r>
            <a:r>
              <a:rPr lang="en-US" sz="2300" b="1" dirty="0" smtClean="0">
                <a:solidFill>
                  <a:srgbClr val="0070C0"/>
                </a:solidFill>
              </a:rPr>
              <a:t>tributaries</a:t>
            </a:r>
            <a:endParaRPr lang="en-US" sz="23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                                      Formula </a:t>
            </a:r>
            <a:r>
              <a:rPr lang="en-US" sz="2400" b="1" dirty="0">
                <a:solidFill>
                  <a:srgbClr val="0070C0"/>
                </a:solidFill>
              </a:rPr>
              <a:t>7 in 1.</a:t>
            </a:r>
          </a:p>
          <a:p>
            <a:pPr marL="457200" indent="-457200">
              <a:buAutoNum type="arabicPeriod"/>
            </a:pPr>
            <a:r>
              <a:rPr lang="en-US" dirty="0" smtClean="0"/>
              <a:t>Termination  </a:t>
            </a:r>
            <a:r>
              <a:rPr lang="en-US" dirty="0"/>
              <a:t>of  the floods 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- </a:t>
            </a:r>
            <a:r>
              <a:rPr lang="en-US" dirty="0"/>
              <a:t>Danube </a:t>
            </a:r>
            <a:r>
              <a:rPr lang="en-US" dirty="0" smtClean="0"/>
              <a:t>: in Passau</a:t>
            </a:r>
            <a:r>
              <a:rPr lang="en-US" dirty="0"/>
              <a:t>;  from </a:t>
            </a:r>
            <a:r>
              <a:rPr lang="en-US" dirty="0" smtClean="0"/>
              <a:t> Bad Deutsch km</a:t>
            </a:r>
            <a:r>
              <a:rPr lang="en-US" dirty="0"/>
              <a:t>. </a:t>
            </a:r>
            <a:r>
              <a:rPr lang="en-US" dirty="0" smtClean="0"/>
              <a:t>1888+000  </a:t>
            </a:r>
            <a:r>
              <a:rPr lang="en-US" dirty="0"/>
              <a:t>to the river mouth;</a:t>
            </a:r>
          </a:p>
          <a:p>
            <a:pPr marL="0" indent="0">
              <a:buNone/>
            </a:pPr>
            <a:r>
              <a:rPr lang="en-US" dirty="0" smtClean="0"/>
              <a:t>    - </a:t>
            </a:r>
            <a:r>
              <a:rPr lang="en-US" dirty="0"/>
              <a:t>Sava River from Zagreb to the confluence of the river in the Danube;</a:t>
            </a:r>
          </a:p>
          <a:p>
            <a:pPr marL="0" indent="0">
              <a:buNone/>
            </a:pPr>
            <a:r>
              <a:rPr lang="en-US" dirty="0" smtClean="0"/>
              <a:t>    - </a:t>
            </a:r>
            <a:r>
              <a:rPr lang="en-US" dirty="0"/>
              <a:t>Tisza River from  </a:t>
            </a:r>
            <a:r>
              <a:rPr lang="en-US" dirty="0" err="1"/>
              <a:t>Csongrad</a:t>
            </a:r>
            <a:r>
              <a:rPr lang="en-US" dirty="0"/>
              <a:t>  ( Hungary ) to the confluence of the river in the Danube.</a:t>
            </a:r>
          </a:p>
          <a:p>
            <a:pPr marL="0" indent="0">
              <a:buNone/>
            </a:pPr>
            <a:r>
              <a:rPr lang="en-US" dirty="0" smtClean="0"/>
              <a:t>     Criteria </a:t>
            </a:r>
            <a:r>
              <a:rPr lang="en-US" dirty="0"/>
              <a:t>- providing settlements and adjacent areas against major floods with 0,1%  probability   ("thousand year wave");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 </a:t>
            </a:r>
            <a:r>
              <a:rPr lang="en-US" dirty="0" smtClean="0"/>
              <a:t> Reducing </a:t>
            </a:r>
            <a:r>
              <a:rPr lang="en-US" dirty="0"/>
              <a:t>the harmful effects of drought and climate change by providing additional amounts of water and their rational use;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39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367" y="-1"/>
            <a:ext cx="8046720" cy="585152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 startAt="3"/>
            </a:pPr>
            <a:r>
              <a:rPr lang="en-US" b="1" dirty="0" smtClean="0"/>
              <a:t>Efficient </a:t>
            </a:r>
            <a:r>
              <a:rPr lang="en-US" b="1" dirty="0"/>
              <a:t>shipping </a:t>
            </a:r>
            <a:r>
              <a:rPr lang="en-US" dirty="0"/>
              <a:t>–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3.1. The waterway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- seventh class IWWs ; </a:t>
            </a:r>
            <a:r>
              <a:rPr lang="en-US" b="1" dirty="0" smtClean="0">
                <a:solidFill>
                  <a:srgbClr val="FF0000"/>
                </a:solidFill>
              </a:rPr>
              <a:t>digitalization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- all </a:t>
            </a:r>
            <a:r>
              <a:rPr lang="en-US" dirty="0"/>
              <a:t>year guaranteed  4 m draft for </a:t>
            </a:r>
            <a:r>
              <a:rPr lang="en-US" dirty="0" smtClean="0"/>
              <a:t>ships: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b="1" dirty="0" smtClean="0"/>
              <a:t>on the Danube </a:t>
            </a:r>
            <a:r>
              <a:rPr lang="bg-BG" dirty="0" smtClean="0"/>
              <a:t>-</a:t>
            </a:r>
            <a:r>
              <a:rPr lang="en-US" dirty="0" smtClean="0"/>
              <a:t> </a:t>
            </a:r>
            <a:r>
              <a:rPr lang="en-US" dirty="0"/>
              <a:t>from the port of Constanta </a:t>
            </a:r>
            <a:r>
              <a:rPr lang="en-US" dirty="0" smtClean="0"/>
              <a:t> </a:t>
            </a:r>
            <a:r>
              <a:rPr lang="en-US" dirty="0"/>
              <a:t>to  </a:t>
            </a:r>
            <a:r>
              <a:rPr lang="en-US" dirty="0" smtClean="0"/>
              <a:t>Bad Deutsch- </a:t>
            </a:r>
            <a:r>
              <a:rPr lang="en-US" dirty="0"/>
              <a:t>Altenburg  km </a:t>
            </a:r>
            <a:r>
              <a:rPr lang="en-US" dirty="0" smtClean="0"/>
              <a:t>1888</a:t>
            </a:r>
            <a:r>
              <a:rPr lang="en-US" sz="1800" dirty="0" smtClean="0"/>
              <a:t>+000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sz="2000" b="1" dirty="0"/>
              <a:t>on the Sava </a:t>
            </a:r>
            <a:r>
              <a:rPr lang="en-US" sz="2000" dirty="0" smtClean="0"/>
              <a:t>- from the confluence of a </a:t>
            </a:r>
            <a:r>
              <a:rPr lang="en-US" sz="2000" b="1" dirty="0" smtClean="0">
                <a:solidFill>
                  <a:srgbClr val="FF0000"/>
                </a:solidFill>
              </a:rPr>
              <a:t>new large </a:t>
            </a:r>
            <a:r>
              <a:rPr lang="en-US" sz="2000" dirty="0" smtClean="0"/>
              <a:t>Sava–Danube </a:t>
            </a:r>
            <a:r>
              <a:rPr lang="en-US" dirty="0" smtClean="0"/>
              <a:t>canal  in  the Danube ( km 1337</a:t>
            </a:r>
            <a:r>
              <a:rPr lang="en-US" sz="1800" dirty="0" smtClean="0"/>
              <a:t>+500</a:t>
            </a:r>
            <a:r>
              <a:rPr lang="en-US" dirty="0" smtClean="0"/>
              <a:t> )   </a:t>
            </a:r>
            <a:r>
              <a:rPr lang="en-US" dirty="0"/>
              <a:t>to </a:t>
            </a:r>
            <a:r>
              <a:rPr lang="en-US" dirty="0" smtClean="0"/>
              <a:t>new port in Zagreb</a:t>
            </a:r>
            <a:r>
              <a:rPr lang="en-US" dirty="0"/>
              <a:t>.    </a:t>
            </a:r>
          </a:p>
          <a:p>
            <a:pPr marL="0" indent="0">
              <a:buNone/>
            </a:pPr>
            <a:r>
              <a:rPr lang="en-US" dirty="0" smtClean="0"/>
              <a:t>   3.2. New </a:t>
            </a:r>
            <a:r>
              <a:rPr lang="en-US" dirty="0"/>
              <a:t>highly efficient and environmentally friendly </a:t>
            </a:r>
            <a:r>
              <a:rPr lang="en-US" dirty="0" smtClean="0"/>
              <a:t>vessels- </a:t>
            </a:r>
            <a:r>
              <a:rPr lang="en-US" b="1" dirty="0" smtClean="0">
                <a:solidFill>
                  <a:srgbClr val="FF0000"/>
                </a:solidFill>
              </a:rPr>
              <a:t>crewless ships, digitalization, alternative fuels, hybrid drives.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4</a:t>
            </a:r>
            <a:r>
              <a:rPr lang="en-US" dirty="0"/>
              <a:t>.  Relatedness of the  </a:t>
            </a:r>
            <a:r>
              <a:rPr lang="en-US" b="1" dirty="0">
                <a:solidFill>
                  <a:srgbClr val="0070C0"/>
                </a:solidFill>
              </a:rPr>
              <a:t>ABC + De </a:t>
            </a:r>
            <a:r>
              <a:rPr lang="en-US" dirty="0"/>
              <a:t>project solutions with the environment and biodiversity.</a:t>
            </a:r>
          </a:p>
          <a:p>
            <a:pPr marL="0" indent="0">
              <a:buNone/>
            </a:pPr>
            <a:r>
              <a:rPr lang="en-US" dirty="0" smtClean="0"/>
              <a:t>   Restoration </a:t>
            </a:r>
            <a:r>
              <a:rPr lang="en-US" dirty="0"/>
              <a:t>and development of  the  sturgeon  populations .</a:t>
            </a:r>
          </a:p>
          <a:p>
            <a:pPr marL="0" indent="0">
              <a:buNone/>
            </a:pPr>
            <a:r>
              <a:rPr lang="en-US" dirty="0" smtClean="0"/>
              <a:t>5</a:t>
            </a:r>
            <a:r>
              <a:rPr lang="en-US" dirty="0"/>
              <a:t>.  Connectivity on both banks of the river.  Prioritize the elements of the infrastructure along the Danube.</a:t>
            </a:r>
          </a:p>
          <a:p>
            <a:pPr marL="0" indent="0">
              <a:buNone/>
            </a:pPr>
            <a:r>
              <a:rPr lang="en-US" dirty="0" smtClean="0"/>
              <a:t>6</a:t>
            </a:r>
            <a:r>
              <a:rPr lang="en-US" dirty="0"/>
              <a:t>.  Production of "green" energy from hydropower - benefit,  but not a primary objective of the project;</a:t>
            </a:r>
          </a:p>
          <a:p>
            <a:pPr marL="0" indent="0">
              <a:buNone/>
            </a:pPr>
            <a:r>
              <a:rPr lang="en-US" dirty="0" smtClean="0"/>
              <a:t>7</a:t>
            </a:r>
            <a:r>
              <a:rPr lang="en-US" dirty="0"/>
              <a:t>.  Unified management of the river and its tributaries.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6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KREMIKOVTSI DEPOSIT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1" y="1198751"/>
            <a:ext cx="6349364" cy="45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81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4" b="6119"/>
          <a:stretch/>
        </p:blipFill>
        <p:spPr>
          <a:xfrm>
            <a:off x="1" y="0"/>
            <a:ext cx="8229600" cy="58616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11211" y="0"/>
            <a:ext cx="1326625" cy="873204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PASSAU</a:t>
            </a:r>
            <a:endParaRPr lang="bg-BG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12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7"/>
          <a:stretch/>
        </p:blipFill>
        <p:spPr>
          <a:xfrm>
            <a:off x="0" y="0"/>
            <a:ext cx="8229600" cy="5829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85" y="311540"/>
            <a:ext cx="2360295" cy="74598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BRATISLAVA</a:t>
            </a:r>
            <a:endParaRPr lang="bg-BG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04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58515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4800" y="88904"/>
            <a:ext cx="3282646" cy="113102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BUDAPEST</a:t>
            </a:r>
            <a:endParaRPr lang="bg-BG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70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Rumen\H\ABC+De\Danube\Flood\Romania\flooded  are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49" y="331913"/>
            <a:ext cx="2496106" cy="560687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Tulcea</a:t>
            </a:r>
            <a:r>
              <a:rPr lang="en-US" sz="3200" b="1" dirty="0">
                <a:solidFill>
                  <a:schemeClr val="bg1"/>
                </a:solidFill>
              </a:rPr>
              <a:t> district</a:t>
            </a:r>
          </a:p>
        </p:txBody>
      </p:sp>
    </p:spTree>
    <p:extLst>
      <p:ext uri="{BB962C8B-B14F-4D97-AF65-F5344CB8AC3E}">
        <p14:creationId xmlns:p14="http://schemas.microsoft.com/office/powerpoint/2010/main" val="2858013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56914" r="72407" b="2839"/>
          <a:stretch/>
        </p:blipFill>
        <p:spPr>
          <a:xfrm>
            <a:off x="4452731" y="1112944"/>
            <a:ext cx="3705308" cy="4415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1811" y="548580"/>
            <a:ext cx="1962627" cy="437576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400" dirty="0"/>
              <a:t>Galati flooding</a:t>
            </a:r>
            <a:endParaRPr lang="bg-BG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58611" r="138" b="3697"/>
          <a:stretch/>
        </p:blipFill>
        <p:spPr>
          <a:xfrm>
            <a:off x="87464" y="1112945"/>
            <a:ext cx="4269851" cy="4415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090" y="548580"/>
            <a:ext cx="2139214" cy="437576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400" dirty="0"/>
              <a:t>Giurgiu flooding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4492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spxdaily.com/images-lg/danube-drought-ship-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7" y="0"/>
            <a:ext cx="6799023" cy="5860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155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27026" r="51145" b="18132"/>
          <a:stretch/>
        </p:blipFill>
        <p:spPr>
          <a:xfrm>
            <a:off x="137160" y="173378"/>
            <a:ext cx="3797618" cy="3207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5" t="27026" r="1979" b="18132"/>
          <a:stretch/>
        </p:blipFill>
        <p:spPr>
          <a:xfrm>
            <a:off x="4054792" y="2416463"/>
            <a:ext cx="4003358" cy="320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5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14428" r="14687" b="12203"/>
          <a:stretch/>
        </p:blipFill>
        <p:spPr>
          <a:xfrm>
            <a:off x="377190" y="151706"/>
            <a:ext cx="7449503" cy="55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79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0"/>
          <a:stretch/>
        </p:blipFill>
        <p:spPr bwMode="auto">
          <a:xfrm>
            <a:off x="0" y="11112"/>
            <a:ext cx="822960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369" y="257746"/>
            <a:ext cx="4613481" cy="345243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1800" dirty="0"/>
              <a:t>Traffic along the Rhine-Main-Danube  waterway</a:t>
            </a:r>
          </a:p>
        </p:txBody>
      </p:sp>
    </p:spTree>
    <p:extLst>
      <p:ext uri="{BB962C8B-B14F-4D97-AF65-F5344CB8AC3E}">
        <p14:creationId xmlns:p14="http://schemas.microsoft.com/office/powerpoint/2010/main" val="4183369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049" r="26534" b="6732"/>
          <a:stretch/>
        </p:blipFill>
        <p:spPr bwMode="auto">
          <a:xfrm>
            <a:off x="1" y="0"/>
            <a:ext cx="822960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413" y="681346"/>
            <a:ext cx="720748" cy="268299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dirty="0" smtClean="0"/>
              <a:t>DANUBE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7451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5" y="228600"/>
            <a:ext cx="7098031" cy="5041837"/>
          </a:xfrm>
        </p:spPr>
        <p:txBody>
          <a:bodyPr/>
          <a:lstStyle/>
          <a:p>
            <a:r>
              <a:rPr lang="en-US" sz="1800" dirty="0"/>
              <a:t>The ABC + De project  evolved  from  a study of  new port on the Aegean Sea  and  new railway  connecting the port and the site for  the  new plant in the middle of Bulgaria (town of  </a:t>
            </a:r>
            <a:r>
              <a:rPr lang="en-US" sz="1800" dirty="0" err="1"/>
              <a:t>Nikolaevo</a:t>
            </a:r>
            <a:r>
              <a:rPr lang="en-US" sz="1800" dirty="0"/>
              <a:t> ) for processing of ores   to  the largest Pan-European project extending from the Aegean Sea,  and Marmara Sea  to Baltic Sea and North Sea  as well as all along the Danube.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819276"/>
            <a:ext cx="644842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163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522" t="18960" r="17620" b="5696"/>
          <a:stretch/>
        </p:blipFill>
        <p:spPr>
          <a:xfrm>
            <a:off x="10734" y="731838"/>
            <a:ext cx="8250671" cy="47548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0399" y="234936"/>
            <a:ext cx="1486544" cy="4226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Lower Danube</a:t>
            </a:r>
            <a:endParaRPr lang="bg-BG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43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2" y="0"/>
            <a:ext cx="7291347" cy="5851525"/>
          </a:xfrm>
        </p:spPr>
      </p:pic>
    </p:spTree>
    <p:extLst>
      <p:ext uri="{BB962C8B-B14F-4D97-AF65-F5344CB8AC3E}">
        <p14:creationId xmlns:p14="http://schemas.microsoft.com/office/powerpoint/2010/main" val="498125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9" y="206733"/>
            <a:ext cx="7673009" cy="5422789"/>
          </a:xfrm>
        </p:spPr>
      </p:pic>
    </p:spTree>
    <p:extLst>
      <p:ext uri="{BB962C8B-B14F-4D97-AF65-F5344CB8AC3E}">
        <p14:creationId xmlns:p14="http://schemas.microsoft.com/office/powerpoint/2010/main" val="2821212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065" r="33663"/>
          <a:stretch/>
        </p:blipFill>
        <p:spPr>
          <a:xfrm>
            <a:off x="1105744" y="0"/>
            <a:ext cx="6455946" cy="58361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354814">
            <a:off x="4198183" y="4167511"/>
            <a:ext cx="562945" cy="468354"/>
          </a:xfrm>
          <a:prstGeom prst="rect">
            <a:avLst/>
          </a:prstGeom>
          <a:noFill/>
        </p:spPr>
        <p:txBody>
          <a:bodyPr wrap="square" lIns="67583" tIns="33792" rIns="67583" bIns="33792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86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698" y="590155"/>
            <a:ext cx="2352349" cy="345243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1800" dirty="0" err="1"/>
              <a:t>Oltenita</a:t>
            </a:r>
            <a:r>
              <a:rPr lang="en-US" sz="1800" dirty="0"/>
              <a:t> - </a:t>
            </a:r>
            <a:r>
              <a:rPr lang="en-US" sz="1800" dirty="0" err="1"/>
              <a:t>Tutrakan</a:t>
            </a:r>
            <a:r>
              <a:rPr lang="en-US" sz="1800" dirty="0"/>
              <a:t> dam</a:t>
            </a:r>
            <a:endParaRPr lang="bg-BG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293" t="2048" r="14099" b="2048"/>
          <a:stretch/>
        </p:blipFill>
        <p:spPr>
          <a:xfrm>
            <a:off x="258742" y="15358"/>
            <a:ext cx="7970858" cy="58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697" y="351759"/>
            <a:ext cx="2242896" cy="345243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1800" dirty="0" err="1"/>
              <a:t>Fantanele-Belene</a:t>
            </a:r>
            <a:r>
              <a:rPr lang="en-US" sz="1800" dirty="0"/>
              <a:t> dam</a:t>
            </a:r>
            <a:endParaRPr lang="bg-BG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316" t="14312" r="28282" b="7693"/>
          <a:stretch/>
        </p:blipFill>
        <p:spPr>
          <a:xfrm>
            <a:off x="1164191" y="246490"/>
            <a:ext cx="7065409" cy="5247861"/>
          </a:xfrm>
          <a:prstGeom prst="rect">
            <a:avLst/>
          </a:prstGeom>
        </p:spPr>
      </p:pic>
      <p:sp>
        <p:nvSpPr>
          <p:cNvPr id="7" name="Line Callout 1 (No Border) 6"/>
          <p:cNvSpPr/>
          <p:nvPr/>
        </p:nvSpPr>
        <p:spPr>
          <a:xfrm>
            <a:off x="6461992" y="2098778"/>
            <a:ext cx="1767608" cy="307167"/>
          </a:xfrm>
          <a:prstGeom prst="callout1">
            <a:avLst>
              <a:gd name="adj1" fmla="val 51513"/>
              <a:gd name="adj2" fmla="val 4875"/>
              <a:gd name="adj3" fmla="val 129896"/>
              <a:gd name="adj4" fmla="val -29889"/>
            </a:avLst>
          </a:prstGeom>
          <a:noFill/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83" tIns="33792" rIns="67583" bIns="33792" rtlCol="0" anchor="ctr"/>
          <a:lstStyle/>
          <a:p>
            <a:r>
              <a:rPr lang="en-US" sz="1500" dirty="0" err="1">
                <a:solidFill>
                  <a:schemeClr val="tx1"/>
                </a:solidFill>
              </a:rPr>
              <a:t>Fantanele-Belene</a:t>
            </a:r>
            <a:r>
              <a:rPr lang="en-US" sz="1500" dirty="0">
                <a:solidFill>
                  <a:schemeClr val="tx1"/>
                </a:solidFill>
              </a:rPr>
              <a:t> dam</a:t>
            </a:r>
            <a:endParaRPr lang="bg-BG" sz="1500" dirty="0">
              <a:solidFill>
                <a:schemeClr val="tx1"/>
              </a:solidFill>
            </a:endParaRPr>
          </a:p>
        </p:txBody>
      </p:sp>
      <p:sp>
        <p:nvSpPr>
          <p:cNvPr id="8" name="Line Callout 1 (No Border) 7"/>
          <p:cNvSpPr/>
          <p:nvPr/>
        </p:nvSpPr>
        <p:spPr>
          <a:xfrm>
            <a:off x="92625" y="2098778"/>
            <a:ext cx="1767608" cy="307167"/>
          </a:xfrm>
          <a:prstGeom prst="callout1">
            <a:avLst>
              <a:gd name="adj1" fmla="val 65624"/>
              <a:gd name="adj2" fmla="val 85866"/>
              <a:gd name="adj3" fmla="val 136951"/>
              <a:gd name="adj4" fmla="val 108329"/>
            </a:avLst>
          </a:prstGeom>
          <a:noFill/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83" tIns="33792" rIns="67583" bIns="33792" rtlCol="0" anchor="ctr"/>
          <a:lstStyle/>
          <a:p>
            <a:r>
              <a:rPr lang="en-US" sz="1500" dirty="0" err="1">
                <a:solidFill>
                  <a:schemeClr val="tx1"/>
                </a:solidFill>
              </a:rPr>
              <a:t>Belene</a:t>
            </a:r>
            <a:r>
              <a:rPr lang="en-US" sz="1500" dirty="0">
                <a:solidFill>
                  <a:schemeClr val="tx1"/>
                </a:solidFill>
              </a:rPr>
              <a:t> canal dam</a:t>
            </a:r>
            <a:endParaRPr lang="bg-BG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24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120" r="22218"/>
          <a:stretch/>
        </p:blipFill>
        <p:spPr>
          <a:xfrm>
            <a:off x="1645920" y="15358"/>
            <a:ext cx="6209046" cy="5836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697" y="590155"/>
            <a:ext cx="2037584" cy="345243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1800" dirty="0" err="1"/>
              <a:t>Bistret-Stanevo</a:t>
            </a:r>
            <a:r>
              <a:rPr lang="en-US" sz="1800" dirty="0"/>
              <a:t> dam</a:t>
            </a: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1321060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5748" y="344049"/>
            <a:ext cx="7098030" cy="113102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MIDDLE</a:t>
            </a:r>
            <a:br>
              <a:rPr lang="en-US" sz="3000" dirty="0">
                <a:solidFill>
                  <a:srgbClr val="FF0000"/>
                </a:solidFill>
              </a:rPr>
            </a:br>
            <a:r>
              <a:rPr lang="en-US" sz="3000" dirty="0">
                <a:solidFill>
                  <a:srgbClr val="FF0000"/>
                </a:solidFill>
              </a:rPr>
              <a:t>DANUBE</a:t>
            </a:r>
            <a:endParaRPr lang="bg-BG" sz="3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521" t="8381" r="40805" b="7929"/>
          <a:stretch/>
        </p:blipFill>
        <p:spPr>
          <a:xfrm>
            <a:off x="1709530" y="6038"/>
            <a:ext cx="6520070" cy="5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21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29600" cy="5851524"/>
          </a:xfrm>
        </p:spPr>
      </p:pic>
    </p:spTree>
    <p:extLst>
      <p:ext uri="{BB962C8B-B14F-4D97-AF65-F5344CB8AC3E}">
        <p14:creationId xmlns:p14="http://schemas.microsoft.com/office/powerpoint/2010/main" val="2306200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4846" r="31762" b="3594"/>
          <a:stretch/>
        </p:blipFill>
        <p:spPr bwMode="auto">
          <a:xfrm>
            <a:off x="0" y="302149"/>
            <a:ext cx="6655242" cy="55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9150727">
            <a:off x="3121955" y="831394"/>
            <a:ext cx="433042" cy="222132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1000" dirty="0"/>
              <a:t>Devin</a:t>
            </a:r>
            <a:endParaRPr lang="bg-BG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16870"/>
            <a:ext cx="3657600" cy="30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0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17" y="190500"/>
            <a:ext cx="7065298" cy="571501"/>
          </a:xfrm>
        </p:spPr>
        <p:txBody>
          <a:bodyPr>
            <a:noAutofit/>
          </a:bodyPr>
          <a:lstStyle/>
          <a:p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smtClean="0"/>
              <a:t>                    </a:t>
            </a:r>
            <a:r>
              <a:rPr lang="en-US" sz="2400" b="1" dirty="0" err="1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ABC+De</a:t>
            </a:r>
            <a:r>
              <a:rPr lang="en-US" sz="2400" b="1" dirty="0" smtClean="0"/>
              <a:t>  </a:t>
            </a:r>
            <a:r>
              <a:rPr lang="en-US" sz="2400" b="1" dirty="0"/>
              <a:t>is a project </a:t>
            </a:r>
            <a:r>
              <a:rPr lang="en-US" sz="2400" b="1" dirty="0" smtClean="0"/>
              <a:t> that: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667" y="763315"/>
            <a:ext cx="7099768" cy="473327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000" dirty="0" smtClean="0"/>
              <a:t>1.  </a:t>
            </a:r>
            <a:r>
              <a:rPr lang="en-US" sz="2000" dirty="0"/>
              <a:t>Creates  a  new route for the transport of goods between the Suez Canal, Aegean Sea, Marmara Sea and the Eastern, Central and Northern Europe;</a:t>
            </a:r>
          </a:p>
          <a:p>
            <a:pPr marL="0" indent="0" algn="just">
              <a:buNone/>
            </a:pPr>
            <a:r>
              <a:rPr lang="en-US" sz="2000" dirty="0"/>
              <a:t>2. Provides a new level of connectivity between people of Eastern and Western Europe by high speed trains (360 km / h);</a:t>
            </a:r>
          </a:p>
          <a:p>
            <a:pPr marL="0" indent="0" algn="just">
              <a:buNone/>
            </a:pPr>
            <a:r>
              <a:rPr lang="en-US" sz="2000" dirty="0"/>
              <a:t>3. Decides for centuries </a:t>
            </a:r>
            <a:r>
              <a:rPr lang="en-US" sz="2000" dirty="0" smtClean="0"/>
              <a:t>ahead the </a:t>
            </a:r>
            <a:r>
              <a:rPr lang="en-US" sz="2000" dirty="0"/>
              <a:t>main problems on the Danube:</a:t>
            </a:r>
          </a:p>
          <a:p>
            <a:pPr marL="0" indent="0" algn="just">
              <a:buNone/>
            </a:pPr>
            <a:r>
              <a:rPr lang="en-US" sz="2000" dirty="0"/>
              <a:t>-Terminate the floods  along the river and tributaries;</a:t>
            </a:r>
          </a:p>
          <a:p>
            <a:pPr marL="0" indent="0" algn="just">
              <a:buNone/>
            </a:pPr>
            <a:r>
              <a:rPr lang="en-US" sz="2000" dirty="0"/>
              <a:t>- Reduce the impact of droughts caused by climate change;</a:t>
            </a:r>
          </a:p>
          <a:p>
            <a:pPr marL="0" indent="0" algn="just">
              <a:buNone/>
            </a:pPr>
            <a:r>
              <a:rPr lang="en-US" sz="2000" dirty="0"/>
              <a:t>- Transform  the river and tributaries from waterway in decline to transport corridor;</a:t>
            </a:r>
          </a:p>
          <a:p>
            <a:pPr marL="0" indent="0" algn="just">
              <a:buNone/>
            </a:pPr>
            <a:r>
              <a:rPr lang="en-US" sz="2000" dirty="0"/>
              <a:t>- Restore and improve biodiversity.</a:t>
            </a:r>
          </a:p>
          <a:p>
            <a:pPr marL="0" indent="0" algn="just">
              <a:buNone/>
            </a:pPr>
            <a:r>
              <a:rPr lang="en-US" sz="2000" dirty="0"/>
              <a:t>4. Develops the economy of  the lagging behind regions in the eastern part of the EU </a:t>
            </a:r>
          </a:p>
          <a:p>
            <a:pPr marL="0" indent="0" algn="just">
              <a:buNone/>
            </a:pPr>
            <a:r>
              <a:rPr lang="en-US" sz="2000" dirty="0"/>
              <a:t>5. Reduces  by millions of tons the carbon dioxide annually generation.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96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" y="63610"/>
            <a:ext cx="8014914" cy="5685183"/>
          </a:xfrm>
        </p:spPr>
      </p:pic>
    </p:spTree>
    <p:extLst>
      <p:ext uri="{BB962C8B-B14F-4D97-AF65-F5344CB8AC3E}">
        <p14:creationId xmlns:p14="http://schemas.microsoft.com/office/powerpoint/2010/main" val="2186682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87465"/>
            <a:ext cx="7784326" cy="5764060"/>
          </a:xfrm>
        </p:spPr>
      </p:pic>
    </p:spTree>
    <p:extLst>
      <p:ext uri="{BB962C8B-B14F-4D97-AF65-F5344CB8AC3E}">
        <p14:creationId xmlns:p14="http://schemas.microsoft.com/office/powerpoint/2010/main" val="873537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0" y="1"/>
            <a:ext cx="7601447" cy="5851524"/>
          </a:xfrm>
        </p:spPr>
      </p:pic>
    </p:spTree>
    <p:extLst>
      <p:ext uri="{BB962C8B-B14F-4D97-AF65-F5344CB8AC3E}">
        <p14:creationId xmlns:p14="http://schemas.microsoft.com/office/powerpoint/2010/main" val="3259959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5748" y="344049"/>
            <a:ext cx="7098030" cy="550747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 </a:t>
            </a:r>
            <a:endParaRPr lang="bg-BG" sz="3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7" y="0"/>
            <a:ext cx="7314406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2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455971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7" y="0"/>
            <a:ext cx="7314406" cy="5851525"/>
          </a:xfrm>
        </p:spPr>
      </p:pic>
    </p:spTree>
    <p:extLst>
      <p:ext uri="{BB962C8B-B14F-4D97-AF65-F5344CB8AC3E}">
        <p14:creationId xmlns:p14="http://schemas.microsoft.com/office/powerpoint/2010/main" val="903109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7" y="0"/>
            <a:ext cx="7314406" cy="5851525"/>
          </a:xfrm>
        </p:spPr>
      </p:pic>
    </p:spTree>
    <p:extLst>
      <p:ext uri="{BB962C8B-B14F-4D97-AF65-F5344CB8AC3E}">
        <p14:creationId xmlns:p14="http://schemas.microsoft.com/office/powerpoint/2010/main" val="919845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7" y="127221"/>
            <a:ext cx="7529884" cy="5724303"/>
          </a:xfrm>
        </p:spPr>
      </p:pic>
    </p:spTree>
    <p:extLst>
      <p:ext uri="{BB962C8B-B14F-4D97-AF65-F5344CB8AC3E}">
        <p14:creationId xmlns:p14="http://schemas.microsoft.com/office/powerpoint/2010/main" val="2783422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5920"/>
          <a:stretch/>
        </p:blipFill>
        <p:spPr>
          <a:xfrm>
            <a:off x="228600" y="39010"/>
            <a:ext cx="7958415" cy="5773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5299" y="408330"/>
            <a:ext cx="3114675" cy="268299"/>
          </a:xfrm>
          <a:prstGeom prst="rect">
            <a:avLst/>
          </a:prstGeom>
          <a:noFill/>
        </p:spPr>
        <p:txBody>
          <a:bodyPr wrap="square" lIns="67583" tIns="33792" rIns="67583" bIns="33792" rtlCol="0">
            <a:spAutoFit/>
          </a:bodyPr>
          <a:lstStyle/>
          <a:p>
            <a:r>
              <a:rPr lang="en-US" dirty="0" smtClean="0"/>
              <a:t>CICOV-SZOGUE DAM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78046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-1"/>
            <a:ext cx="7394712" cy="5851525"/>
          </a:xfrm>
        </p:spPr>
      </p:pic>
    </p:spTree>
    <p:extLst>
      <p:ext uri="{BB962C8B-B14F-4D97-AF65-F5344CB8AC3E}">
        <p14:creationId xmlns:p14="http://schemas.microsoft.com/office/powerpoint/2010/main" val="4034331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3823" r="6486" b="3400"/>
          <a:stretch/>
        </p:blipFill>
        <p:spPr bwMode="auto">
          <a:xfrm>
            <a:off x="-1" y="1"/>
            <a:ext cx="8108509" cy="585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7076" y="59302"/>
            <a:ext cx="2102024" cy="899241"/>
          </a:xfrm>
          <a:prstGeom prst="rect">
            <a:avLst/>
          </a:prstGeom>
          <a:solidFill>
            <a:schemeClr val="bg1"/>
          </a:solidFill>
        </p:spPr>
        <p:txBody>
          <a:bodyPr wrap="none" lIns="67583" tIns="33792" rIns="67583" bIns="33792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0070C0"/>
                </a:solidFill>
              </a:rPr>
              <a:t>ABC+De</a:t>
            </a:r>
            <a:endParaRPr lang="en-US" sz="2700" b="1" dirty="0">
              <a:solidFill>
                <a:srgbClr val="0070C0"/>
              </a:solidFill>
            </a:endParaRPr>
          </a:p>
          <a:p>
            <a:pPr algn="ctr"/>
            <a:r>
              <a:rPr lang="en-US" sz="2700" b="1" dirty="0"/>
              <a:t>target market</a:t>
            </a:r>
          </a:p>
        </p:txBody>
      </p:sp>
    </p:spTree>
    <p:extLst>
      <p:ext uri="{BB962C8B-B14F-4D97-AF65-F5344CB8AC3E}">
        <p14:creationId xmlns:p14="http://schemas.microsoft.com/office/powerpoint/2010/main" val="34390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048542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29600" cy="5851524"/>
          </a:xfrm>
        </p:spPr>
      </p:pic>
    </p:spTree>
    <p:extLst>
      <p:ext uri="{BB962C8B-B14F-4D97-AF65-F5344CB8AC3E}">
        <p14:creationId xmlns:p14="http://schemas.microsoft.com/office/powerpoint/2010/main" val="3213853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5" y="0"/>
            <a:ext cx="6545331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50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DATA-SERVER\DATA Folder\bratislava 09.2016\DSC0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124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tia\Desktop\03.09.2016\Map Fl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9" y="130033"/>
            <a:ext cx="6485242" cy="561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305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6910"/>
          <a:stretch/>
        </p:blipFill>
        <p:spPr bwMode="auto">
          <a:xfrm>
            <a:off x="887381" y="130034"/>
            <a:ext cx="6454839" cy="561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55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7" y="0"/>
            <a:ext cx="7314406" cy="5851525"/>
          </a:xfrm>
        </p:spPr>
      </p:pic>
    </p:spTree>
    <p:extLst>
      <p:ext uri="{BB962C8B-B14F-4D97-AF65-F5344CB8AC3E}">
        <p14:creationId xmlns:p14="http://schemas.microsoft.com/office/powerpoint/2010/main" val="9482101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0"/>
            <a:ext cx="695325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915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29600" cy="5851524"/>
          </a:xfrm>
        </p:spPr>
      </p:pic>
    </p:spTree>
    <p:extLst>
      <p:ext uri="{BB962C8B-B14F-4D97-AF65-F5344CB8AC3E}">
        <p14:creationId xmlns:p14="http://schemas.microsoft.com/office/powerpoint/2010/main" val="7640960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72503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5" y="447676"/>
            <a:ext cx="7098031" cy="48227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ABC+De</a:t>
            </a:r>
            <a:r>
              <a:rPr lang="en-US" dirty="0" smtClean="0"/>
              <a:t> </a:t>
            </a:r>
            <a:r>
              <a:rPr lang="en-US" sz="2400" dirty="0" smtClean="0"/>
              <a:t>  </a:t>
            </a:r>
            <a:r>
              <a:rPr lang="en-US" sz="2400" dirty="0"/>
              <a:t>project market positioning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</a:t>
            </a:r>
            <a:endParaRPr lang="en-US" sz="2400" dirty="0"/>
          </a:p>
          <a:p>
            <a:r>
              <a:rPr lang="bg-BG" sz="2400" dirty="0" smtClean="0"/>
              <a:t> </a:t>
            </a:r>
            <a:r>
              <a:rPr lang="bg-BG" sz="2400" dirty="0"/>
              <a:t>Main artery for transporting goods between Suez Canal, Middle East,</a:t>
            </a:r>
            <a:r>
              <a:rPr lang="en-US" sz="2400" dirty="0"/>
              <a:t> Northeast Africa,</a:t>
            </a:r>
            <a:r>
              <a:rPr lang="bg-BG" sz="2400" dirty="0"/>
              <a:t> Southeast Europe  </a:t>
            </a:r>
            <a:r>
              <a:rPr lang="en-US" sz="2400" dirty="0"/>
              <a:t>and the </a:t>
            </a:r>
            <a:r>
              <a:rPr lang="bg-BG" sz="2400" dirty="0"/>
              <a:t>Central and Northern Europe;</a:t>
            </a:r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/>
              <a:t>New European trade gates;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C</a:t>
            </a:r>
            <a:r>
              <a:rPr lang="en-US" sz="2400" dirty="0" smtClean="0"/>
              <a:t>ompetitor </a:t>
            </a:r>
            <a:r>
              <a:rPr lang="en-US" sz="2400" dirty="0"/>
              <a:t>of the air transport in short and medium distances in East Europe.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70708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815587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0501289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7" y="198438"/>
            <a:ext cx="6907608" cy="5526087"/>
          </a:xfrm>
        </p:spPr>
      </p:pic>
    </p:spTree>
    <p:extLst>
      <p:ext uri="{BB962C8B-B14F-4D97-AF65-F5344CB8AC3E}">
        <p14:creationId xmlns:p14="http://schemas.microsoft.com/office/powerpoint/2010/main" val="16932693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ATA-SERVER\DATA Folder\BRATISLAVA_07_2016\SAM_1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1722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869" y="1521281"/>
            <a:ext cx="1388745" cy="468354"/>
          </a:xfrm>
          <a:prstGeom prst="rect">
            <a:avLst/>
          </a:prstGeom>
          <a:noFill/>
        </p:spPr>
        <p:txBody>
          <a:bodyPr wrap="square" lIns="67583" tIns="33792" rIns="67583" bIns="33792" rtlCol="0">
            <a:spAutoFit/>
          </a:bodyPr>
          <a:lstStyle/>
          <a:p>
            <a:r>
              <a:rPr lang="en-US" dirty="0" smtClean="0"/>
              <a:t>142,36m  (06.2013)</a:t>
            </a:r>
            <a:endParaRPr lang="bg-BG" dirty="0"/>
          </a:p>
        </p:txBody>
      </p:sp>
      <p:sp>
        <p:nvSpPr>
          <p:cNvPr id="6" name="TextBox 5"/>
          <p:cNvSpPr txBox="1"/>
          <p:nvPr/>
        </p:nvSpPr>
        <p:spPr>
          <a:xfrm>
            <a:off x="205740" y="2768198"/>
            <a:ext cx="1388745" cy="268299"/>
          </a:xfrm>
          <a:prstGeom prst="rect">
            <a:avLst/>
          </a:prstGeom>
          <a:noFill/>
        </p:spPr>
        <p:txBody>
          <a:bodyPr wrap="square" lIns="67583" tIns="33792" rIns="67583" bIns="33792" rtlCol="0">
            <a:spAutoFit/>
          </a:bodyPr>
          <a:lstStyle/>
          <a:p>
            <a:r>
              <a:rPr lang="en-US" dirty="0" smtClean="0"/>
              <a:t>141,70m</a:t>
            </a:r>
            <a:endParaRPr lang="bg-B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2870" y="2080542"/>
            <a:ext cx="3394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2870" y="2990779"/>
            <a:ext cx="3394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324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29600" cy="5851524"/>
          </a:xfrm>
        </p:spPr>
      </p:pic>
    </p:spTree>
    <p:extLst>
      <p:ext uri="{BB962C8B-B14F-4D97-AF65-F5344CB8AC3E}">
        <p14:creationId xmlns:p14="http://schemas.microsoft.com/office/powerpoint/2010/main" val="7592363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30448546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3" y="127000"/>
            <a:ext cx="7046516" cy="5637213"/>
          </a:xfrm>
        </p:spPr>
      </p:pic>
    </p:spTree>
    <p:extLst>
      <p:ext uri="{BB962C8B-B14F-4D97-AF65-F5344CB8AC3E}">
        <p14:creationId xmlns:p14="http://schemas.microsoft.com/office/powerpoint/2010/main" val="1079316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DATA-SERVER\DATA Folder\BRATISLAVA_07_2016\SAM_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2296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44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16544378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337276"/>
            <a:ext cx="4357688" cy="517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610" y="408330"/>
            <a:ext cx="1961281" cy="668408"/>
          </a:xfrm>
          <a:prstGeom prst="rect">
            <a:avLst/>
          </a:prstGeom>
          <a:noFill/>
        </p:spPr>
        <p:txBody>
          <a:bodyPr wrap="none" lIns="67583" tIns="33792" rIns="67583" bIns="33792" rtlCol="0">
            <a:spAutoFit/>
          </a:bodyPr>
          <a:lstStyle/>
          <a:p>
            <a:r>
              <a:rPr lang="en-US" dirty="0" smtClean="0"/>
              <a:t>Energy by</a:t>
            </a:r>
          </a:p>
          <a:p>
            <a:r>
              <a:rPr lang="en-US" dirty="0" smtClean="0"/>
              <a:t>the HIDRO POWER PLANTS</a:t>
            </a:r>
          </a:p>
          <a:p>
            <a:r>
              <a:rPr lang="en-US" dirty="0" smtClean="0"/>
              <a:t>In Middle Danube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3450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r="3016"/>
          <a:stretch/>
        </p:blipFill>
        <p:spPr bwMode="auto">
          <a:xfrm>
            <a:off x="931562" y="4630"/>
            <a:ext cx="7298039" cy="584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832" y="738054"/>
            <a:ext cx="2375945" cy="391409"/>
          </a:xfrm>
          <a:prstGeom prst="rect">
            <a:avLst/>
          </a:prstGeom>
          <a:solidFill>
            <a:schemeClr val="bg1"/>
          </a:solidFill>
        </p:spPr>
        <p:txBody>
          <a:bodyPr wrap="none" lIns="67583" tIns="33792" rIns="67583" bIns="33792" rtlCol="0">
            <a:spAutoFit/>
          </a:bodyPr>
          <a:lstStyle/>
          <a:p>
            <a:r>
              <a:rPr lang="en-US" sz="2100" dirty="0"/>
              <a:t>New Logistic centers</a:t>
            </a:r>
            <a:endParaRPr lang="bg-BG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140832" y="1211630"/>
            <a:ext cx="1992768" cy="4638726"/>
          </a:xfrm>
          <a:prstGeom prst="rect">
            <a:avLst/>
          </a:prstGeom>
          <a:solidFill>
            <a:schemeClr val="bg1"/>
          </a:solidFill>
        </p:spPr>
        <p:txBody>
          <a:bodyPr wrap="square" lIns="67583" tIns="33792" rIns="67583" bIns="33792" rtlCol="0">
            <a:spAutoFit/>
          </a:bodyPr>
          <a:lstStyle/>
          <a:p>
            <a:r>
              <a:rPr lang="en-US" sz="900" dirty="0"/>
              <a:t>GERMANY-	Hamburg South;</a:t>
            </a:r>
          </a:p>
          <a:p>
            <a:r>
              <a:rPr lang="en-US" sz="900" dirty="0"/>
              <a:t>	</a:t>
            </a:r>
            <a:r>
              <a:rPr lang="en-US" sz="900" dirty="0" err="1"/>
              <a:t>Uelzen</a:t>
            </a:r>
            <a:r>
              <a:rPr lang="en-US" sz="900" dirty="0"/>
              <a:t> North;</a:t>
            </a:r>
          </a:p>
          <a:p>
            <a:r>
              <a:rPr lang="en-US" sz="900" dirty="0"/>
              <a:t> 	Berlin South</a:t>
            </a:r>
          </a:p>
          <a:p>
            <a:r>
              <a:rPr lang="en-US" sz="900" dirty="0"/>
              <a:t>POLAND-	Poznan South; </a:t>
            </a:r>
          </a:p>
          <a:p>
            <a:r>
              <a:rPr lang="en-US" sz="900" dirty="0"/>
              <a:t>	Warsaw-Lodz; </a:t>
            </a:r>
          </a:p>
          <a:p>
            <a:r>
              <a:rPr lang="en-US" sz="900" dirty="0"/>
              <a:t>	</a:t>
            </a:r>
            <a:r>
              <a:rPr lang="en-US" sz="900" dirty="0" err="1"/>
              <a:t>Debica</a:t>
            </a:r>
            <a:r>
              <a:rPr lang="en-US" sz="900" dirty="0"/>
              <a:t> North</a:t>
            </a:r>
          </a:p>
          <a:p>
            <a:r>
              <a:rPr lang="en-US" sz="900" dirty="0"/>
              <a:t>AUSTRIA-	Vienna West;</a:t>
            </a:r>
          </a:p>
          <a:p>
            <a:r>
              <a:rPr lang="en-US" sz="900" dirty="0"/>
              <a:t>	</a:t>
            </a:r>
            <a:r>
              <a:rPr lang="en-US" sz="900" dirty="0" err="1"/>
              <a:t>Heimatland</a:t>
            </a:r>
            <a:r>
              <a:rPr lang="en-US" sz="900" dirty="0"/>
              <a:t>;</a:t>
            </a:r>
          </a:p>
          <a:p>
            <a:r>
              <a:rPr lang="en-US" sz="900" dirty="0"/>
              <a:t>SLOVAKIA-	</a:t>
            </a:r>
            <a:r>
              <a:rPr lang="en-US" sz="900" dirty="0" err="1"/>
              <a:t>Devinska</a:t>
            </a:r>
            <a:r>
              <a:rPr lang="en-US" sz="900" dirty="0"/>
              <a:t> Nova </a:t>
            </a:r>
            <a:r>
              <a:rPr lang="en-US" sz="900" dirty="0" err="1"/>
              <a:t>Ves</a:t>
            </a:r>
            <a:r>
              <a:rPr lang="en-US" sz="900" dirty="0"/>
              <a:t> North</a:t>
            </a:r>
          </a:p>
          <a:p>
            <a:r>
              <a:rPr lang="en-US" sz="900" dirty="0"/>
              <a:t> HUNGARY-	H-SK-UA; </a:t>
            </a:r>
          </a:p>
          <a:p>
            <a:r>
              <a:rPr lang="en-US" sz="900" dirty="0"/>
              <a:t>	Gyor;</a:t>
            </a:r>
          </a:p>
          <a:p>
            <a:r>
              <a:rPr lang="en-US" sz="900" dirty="0"/>
              <a:t>	Szekesfehervar West;</a:t>
            </a:r>
          </a:p>
          <a:p>
            <a:r>
              <a:rPr lang="en-US" sz="900" dirty="0"/>
              <a:t>	Budapest West;</a:t>
            </a:r>
          </a:p>
          <a:p>
            <a:r>
              <a:rPr lang="en-US" sz="900" dirty="0"/>
              <a:t>	Budapest East;</a:t>
            </a:r>
          </a:p>
          <a:p>
            <a:r>
              <a:rPr lang="en-US" sz="900" dirty="0"/>
              <a:t>	Kecskemet South;</a:t>
            </a:r>
          </a:p>
          <a:p>
            <a:r>
              <a:rPr lang="en-US" sz="900" dirty="0"/>
              <a:t>	Szeged South</a:t>
            </a:r>
          </a:p>
          <a:p>
            <a:r>
              <a:rPr lang="en-US" sz="900" dirty="0"/>
              <a:t>ROMANIA-	Timisoara-Arad;</a:t>
            </a:r>
          </a:p>
          <a:p>
            <a:r>
              <a:rPr lang="en-US" sz="900" dirty="0"/>
              <a:t>	Cluj-Napoca;</a:t>
            </a:r>
          </a:p>
          <a:p>
            <a:r>
              <a:rPr lang="en-US" sz="900" dirty="0"/>
              <a:t>	Sibiu West;</a:t>
            </a:r>
          </a:p>
          <a:p>
            <a:r>
              <a:rPr lang="en-US" sz="900" dirty="0"/>
              <a:t>	</a:t>
            </a:r>
            <a:r>
              <a:rPr lang="en-US" sz="900" dirty="0" err="1"/>
              <a:t>Calimanesti</a:t>
            </a:r>
            <a:r>
              <a:rPr lang="en-US" sz="900" dirty="0"/>
              <a:t>;</a:t>
            </a:r>
          </a:p>
          <a:p>
            <a:r>
              <a:rPr lang="en-US" sz="900" dirty="0"/>
              <a:t>	Pitesti;</a:t>
            </a:r>
          </a:p>
          <a:p>
            <a:r>
              <a:rPr lang="en-US" sz="900" dirty="0"/>
              <a:t>	Brasov;</a:t>
            </a:r>
          </a:p>
          <a:p>
            <a:r>
              <a:rPr lang="en-US" sz="900" dirty="0"/>
              <a:t>	Bacau;</a:t>
            </a:r>
          </a:p>
          <a:p>
            <a:r>
              <a:rPr lang="en-US" sz="900" dirty="0"/>
              <a:t>	Iasi;</a:t>
            </a:r>
          </a:p>
          <a:p>
            <a:r>
              <a:rPr lang="en-US" sz="900" dirty="0"/>
              <a:t>	Bucharest North-West</a:t>
            </a:r>
          </a:p>
          <a:p>
            <a:r>
              <a:rPr lang="en-US" sz="900" dirty="0"/>
              <a:t>	 Bucharest West;</a:t>
            </a:r>
          </a:p>
          <a:p>
            <a:r>
              <a:rPr lang="en-US" sz="900" dirty="0"/>
              <a:t>	</a:t>
            </a:r>
            <a:r>
              <a:rPr lang="en-US" sz="900" dirty="0" err="1"/>
              <a:t>Olteni</a:t>
            </a:r>
            <a:endParaRPr lang="en-US" sz="900" dirty="0"/>
          </a:p>
          <a:p>
            <a:r>
              <a:rPr lang="en-US" sz="900" dirty="0"/>
              <a:t>BULGARIA-	</a:t>
            </a:r>
            <a:r>
              <a:rPr lang="en-US" sz="900" dirty="0" err="1"/>
              <a:t>Nikolaevo</a:t>
            </a:r>
            <a:r>
              <a:rPr lang="en-US" sz="900" dirty="0"/>
              <a:t>;</a:t>
            </a:r>
          </a:p>
          <a:p>
            <a:r>
              <a:rPr lang="en-US" sz="900" dirty="0"/>
              <a:t>	</a:t>
            </a:r>
            <a:r>
              <a:rPr lang="en-US" sz="900" dirty="0" err="1"/>
              <a:t>Lyubimets</a:t>
            </a:r>
            <a:endParaRPr lang="en-US" sz="900" dirty="0"/>
          </a:p>
          <a:p>
            <a:r>
              <a:rPr lang="en-US" sz="900" dirty="0"/>
              <a:t>GREECE-	</a:t>
            </a:r>
            <a:r>
              <a:rPr lang="en-US" sz="900" dirty="0" err="1"/>
              <a:t>Feres</a:t>
            </a:r>
            <a:endParaRPr lang="en-US" sz="900" dirty="0"/>
          </a:p>
          <a:p>
            <a:r>
              <a:rPr lang="en-US" sz="900" dirty="0"/>
              <a:t>TURKEY-	</a:t>
            </a:r>
            <a:r>
              <a:rPr lang="en-US" sz="900" dirty="0" err="1"/>
              <a:t>Catalca</a:t>
            </a:r>
            <a:r>
              <a:rPr lang="en-US" sz="900" dirty="0"/>
              <a:t>;</a:t>
            </a:r>
          </a:p>
          <a:p>
            <a:r>
              <a:rPr lang="en-US" sz="900" dirty="0"/>
              <a:t>	</a:t>
            </a:r>
            <a:r>
              <a:rPr lang="en-US" sz="900" dirty="0" err="1"/>
              <a:t>Bandirma</a:t>
            </a:r>
            <a:r>
              <a:rPr lang="en-US" sz="900" dirty="0"/>
              <a:t> South</a:t>
            </a:r>
          </a:p>
          <a:p>
            <a:r>
              <a:rPr lang="en-US" sz="900" dirty="0"/>
              <a:t>	Bursa</a:t>
            </a:r>
          </a:p>
        </p:txBody>
      </p:sp>
    </p:spTree>
    <p:extLst>
      <p:ext uri="{BB962C8B-B14F-4D97-AF65-F5344CB8AC3E}">
        <p14:creationId xmlns:p14="http://schemas.microsoft.com/office/powerpoint/2010/main" val="24048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5" y="638348"/>
            <a:ext cx="7098030" cy="48955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/>
              <a:t>The </a:t>
            </a:r>
            <a:r>
              <a:rPr lang="en-US" sz="2600" b="1" dirty="0" err="1">
                <a:solidFill>
                  <a:srgbClr val="0070C0"/>
                </a:solidFill>
              </a:rPr>
              <a:t>ABC+De</a:t>
            </a:r>
            <a:r>
              <a:rPr lang="en-US" sz="2600" dirty="0"/>
              <a:t> project  activities will make the Danube river in a effective   waterway</a:t>
            </a:r>
          </a:p>
          <a:p>
            <a:pPr algn="just"/>
            <a:r>
              <a:rPr lang="en-US" dirty="0" smtClean="0"/>
              <a:t>From the river mouth  </a:t>
            </a:r>
            <a:r>
              <a:rPr lang="en-US" dirty="0"/>
              <a:t>to </a:t>
            </a:r>
            <a:r>
              <a:rPr lang="en-US" dirty="0" smtClean="0"/>
              <a:t>1888</a:t>
            </a:r>
            <a:r>
              <a:rPr lang="en-US" baseline="30000" dirty="0" smtClean="0"/>
              <a:t>th</a:t>
            </a:r>
            <a:r>
              <a:rPr lang="en-US" dirty="0" smtClean="0"/>
              <a:t> km the characteristics </a:t>
            </a:r>
            <a:r>
              <a:rPr lang="en-US" dirty="0"/>
              <a:t>of a convoy of barges and pusher will </a:t>
            </a:r>
            <a:r>
              <a:rPr lang="en-US" dirty="0" smtClean="0"/>
              <a:t>be:</a:t>
            </a:r>
          </a:p>
          <a:p>
            <a:pPr algn="just"/>
            <a:r>
              <a:rPr lang="en-US" dirty="0" smtClean="0"/>
              <a:t>Dimensions</a:t>
            </a:r>
            <a:r>
              <a:rPr lang="en-US" dirty="0"/>
              <a:t>: 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-  </a:t>
            </a:r>
            <a:r>
              <a:rPr lang="en-US" dirty="0"/>
              <a:t>length </a:t>
            </a:r>
            <a:r>
              <a:rPr lang="en-US" dirty="0" smtClean="0"/>
              <a:t> - 300,00 m</a:t>
            </a:r>
            <a:r>
              <a:rPr lang="en-US" dirty="0"/>
              <a:t> </a:t>
            </a:r>
            <a:r>
              <a:rPr lang="en-US" dirty="0" smtClean="0"/>
              <a:t>; </a:t>
            </a:r>
          </a:p>
          <a:p>
            <a:pPr marL="0" indent="0" algn="just">
              <a:buNone/>
            </a:pPr>
            <a:r>
              <a:rPr lang="en-US" dirty="0" smtClean="0"/>
              <a:t>-  draft - 4,00 </a:t>
            </a:r>
            <a:r>
              <a:rPr lang="en-US" dirty="0"/>
              <a:t>m in the whole year  (even at the lowest waters</a:t>
            </a:r>
            <a:r>
              <a:rPr lang="en-US" dirty="0" smtClean="0"/>
              <a:t>);</a:t>
            </a:r>
          </a:p>
          <a:p>
            <a:pPr algn="just">
              <a:buFontTx/>
              <a:buChar char="-"/>
            </a:pPr>
            <a:r>
              <a:rPr lang="en-US" dirty="0" smtClean="0"/>
              <a:t>beam - 33,20 m.</a:t>
            </a:r>
          </a:p>
          <a:p>
            <a:pPr marL="0" indent="0" algn="just">
              <a:buNone/>
            </a:pPr>
            <a:r>
              <a:rPr lang="en-US" dirty="0" smtClean="0"/>
              <a:t>   Speed </a:t>
            </a:r>
            <a:r>
              <a:rPr lang="en-US" dirty="0"/>
              <a:t>up to 17 </a:t>
            </a:r>
            <a:r>
              <a:rPr lang="en-US" dirty="0" smtClean="0"/>
              <a:t>km/ h  </a:t>
            </a:r>
          </a:p>
          <a:p>
            <a:pPr algn="just"/>
            <a:r>
              <a:rPr lang="en-US" dirty="0" smtClean="0"/>
              <a:t> Capacity </a:t>
            </a:r>
            <a:r>
              <a:rPr lang="en-US" dirty="0"/>
              <a:t>up to </a:t>
            </a:r>
            <a:r>
              <a:rPr lang="en-US" dirty="0" smtClean="0"/>
              <a:t>30 </a:t>
            </a:r>
            <a:r>
              <a:rPr lang="en-US" dirty="0"/>
              <a:t>000  tones   of cargo </a:t>
            </a:r>
            <a:r>
              <a:rPr lang="en-US" dirty="0" smtClean="0"/>
              <a:t>; up </a:t>
            </a:r>
            <a:r>
              <a:rPr lang="en-US" dirty="0"/>
              <a:t>to </a:t>
            </a:r>
            <a:r>
              <a:rPr lang="en-US" dirty="0" smtClean="0"/>
              <a:t>2250 </a:t>
            </a:r>
            <a:r>
              <a:rPr lang="en-US" dirty="0"/>
              <a:t>TEUs.   </a:t>
            </a:r>
          </a:p>
          <a:p>
            <a:pPr algn="just"/>
            <a:r>
              <a:rPr lang="en-US" dirty="0"/>
              <a:t>As a result of the reduced distance and increased  speed, the travel time from </a:t>
            </a:r>
            <a:r>
              <a:rPr lang="en-US" dirty="0" smtClean="0"/>
              <a:t>the </a:t>
            </a:r>
            <a:r>
              <a:rPr lang="en-US" dirty="0"/>
              <a:t>new </a:t>
            </a:r>
            <a:r>
              <a:rPr lang="en-US" dirty="0" smtClean="0"/>
              <a:t>ports, </a:t>
            </a:r>
            <a:r>
              <a:rPr lang="en-US" dirty="0"/>
              <a:t>located  at the  </a:t>
            </a:r>
            <a:r>
              <a:rPr lang="en-US" dirty="0" smtClean="0"/>
              <a:t>533,000 </a:t>
            </a:r>
            <a:r>
              <a:rPr lang="en-US" baseline="30000" dirty="0" err="1" smtClean="0"/>
              <a:t>th</a:t>
            </a:r>
            <a:r>
              <a:rPr lang="en-US" dirty="0" smtClean="0"/>
              <a:t> </a:t>
            </a:r>
            <a:r>
              <a:rPr lang="en-US" dirty="0"/>
              <a:t>km  to  Bratislava / Vienna </a:t>
            </a:r>
            <a:r>
              <a:rPr lang="en-US" b="1" dirty="0">
                <a:solidFill>
                  <a:srgbClr val="FF0000"/>
                </a:solidFill>
              </a:rPr>
              <a:t>will be halved</a:t>
            </a:r>
            <a:r>
              <a:rPr lang="en-US" dirty="0"/>
              <a:t>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0400" y="4103002"/>
            <a:ext cx="4524375" cy="1053129"/>
          </a:xfrm>
          <a:prstGeom prst="rect">
            <a:avLst/>
          </a:prstGeom>
        </p:spPr>
        <p:txBody>
          <a:bodyPr wrap="square" lIns="67583" tIns="33792" rIns="67583" bIns="33792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INFRASTRUCTURE PROJECTS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LTD,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1407 Sofia, 28 Banat str., Bulgaria,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tel. +35929632099, f. +35928657326,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 </a:t>
            </a:r>
            <a:r>
              <a:rPr lang="en-US" sz="1600" u="sng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office@largeinfraprojects.eu</a:t>
            </a:r>
            <a:endParaRPr lang="en-US" sz="16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98" y="524786"/>
            <a:ext cx="7044854" cy="48503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ABC + De  </a:t>
            </a:r>
            <a:r>
              <a:rPr lang="en-US" sz="2400" dirty="0">
                <a:latin typeface="+mn-lt"/>
              </a:rPr>
              <a:t>project  elements are: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16" y="1130844"/>
            <a:ext cx="7353844" cy="43787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400" dirty="0"/>
              <a:t>1. New sea and river ports:</a:t>
            </a:r>
          </a:p>
          <a:p>
            <a:pPr marL="0" indent="0" algn="just">
              <a:buNone/>
            </a:pPr>
            <a:r>
              <a:rPr lang="en-US" sz="2400" dirty="0"/>
              <a:t>   1.1. </a:t>
            </a:r>
            <a:r>
              <a:rPr lang="en-US" sz="2400" dirty="0" err="1"/>
              <a:t>Feres</a:t>
            </a:r>
            <a:r>
              <a:rPr lang="en-US" sz="2400" dirty="0"/>
              <a:t> port on the Aegean Sea  </a:t>
            </a:r>
          </a:p>
          <a:p>
            <a:pPr marL="0" indent="0" algn="just">
              <a:buNone/>
            </a:pPr>
            <a:r>
              <a:rPr lang="en-US" sz="2400" dirty="0"/>
              <a:t>   1.2. </a:t>
            </a:r>
            <a:r>
              <a:rPr lang="en-US" sz="2400" dirty="0" err="1"/>
              <a:t>Wisla</a:t>
            </a:r>
            <a:r>
              <a:rPr lang="en-US" sz="2400" dirty="0"/>
              <a:t> port on the Baltic Sea</a:t>
            </a:r>
          </a:p>
          <a:p>
            <a:pPr marL="0" indent="0" algn="just">
              <a:buNone/>
            </a:pPr>
            <a:r>
              <a:rPr lang="en-US" sz="2400" dirty="0"/>
              <a:t>   1.3. New river ports on the Danube and tributaries in Bulgaria, Romania, Hungary, Slovakia, Austria and Croatia</a:t>
            </a:r>
          </a:p>
          <a:p>
            <a:pPr marL="0" indent="0" algn="just">
              <a:buNone/>
            </a:pPr>
            <a:r>
              <a:rPr lang="en-US" sz="2400" dirty="0"/>
              <a:t>2. 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outh- </a:t>
            </a:r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orth 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tream (</a:t>
            </a:r>
            <a:r>
              <a:rPr lang="en-US" sz="2400" b="1" dirty="0">
                <a:solidFill>
                  <a:srgbClr val="FF0000"/>
                </a:solidFill>
              </a:rPr>
              <a:t>SNS</a:t>
            </a:r>
            <a:r>
              <a:rPr lang="en-US" sz="2400" dirty="0"/>
              <a:t>) - a new high-speed railway line between  </a:t>
            </a:r>
            <a:r>
              <a:rPr lang="en-US" sz="2400" dirty="0" err="1"/>
              <a:t>Feres</a:t>
            </a:r>
            <a:r>
              <a:rPr lang="en-US" sz="2400" dirty="0"/>
              <a:t> port and </a:t>
            </a:r>
            <a:r>
              <a:rPr lang="en-US" sz="2400" dirty="0" err="1"/>
              <a:t>Wisla</a:t>
            </a:r>
            <a:r>
              <a:rPr lang="en-US" sz="2400" dirty="0"/>
              <a:t> port .</a:t>
            </a:r>
          </a:p>
          <a:p>
            <a:pPr marL="0" indent="0" algn="just">
              <a:buNone/>
            </a:pPr>
            <a:r>
              <a:rPr lang="en-US" sz="2400" dirty="0"/>
              <a:t>      Branches which connect the railway backbone include new railway routes to and from Istanbul , Bursa, Izmir , Bucharest (reconstruction), Budapest, Vienna, Warsaw (reconstruction), Hamburg/ Bremerhaven/Cuxhaven  via Berlin    </a:t>
            </a:r>
          </a:p>
          <a:p>
            <a:pPr marL="0" indent="0" algn="just">
              <a:buNone/>
            </a:pPr>
            <a:r>
              <a:rPr lang="en-US" sz="2400" dirty="0"/>
              <a:t>3. New logistics centers on ports and along the new railway line.</a:t>
            </a:r>
          </a:p>
          <a:p>
            <a:pPr marL="0" indent="0" algn="just">
              <a:buNone/>
            </a:pPr>
            <a:r>
              <a:rPr lang="en-US" sz="2400" dirty="0"/>
              <a:t>4. New Central Europe regional leisure and entertainment center in Hungary.</a:t>
            </a:r>
          </a:p>
          <a:p>
            <a:pPr marL="0" indent="0" algn="just">
              <a:buNone/>
            </a:pPr>
            <a:r>
              <a:rPr lang="en-US" sz="2400" dirty="0"/>
              <a:t>5. Activities in the project </a:t>
            </a:r>
            <a:r>
              <a:rPr lang="en-US" sz="2400" b="1" dirty="0">
                <a:solidFill>
                  <a:srgbClr val="0070C0"/>
                </a:solidFill>
              </a:rPr>
              <a:t>ABC + De </a:t>
            </a:r>
            <a:r>
              <a:rPr lang="en-US" sz="2400" dirty="0"/>
              <a:t>for the Danube and tributaries.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9287</TotalTime>
  <Words>1470</Words>
  <Application>Microsoft Office PowerPoint</Application>
  <PresentationFormat>Custom</PresentationFormat>
  <Paragraphs>211</Paragraphs>
  <Slides>81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 Large Infrastructure Projects ltd.                  Sofia, Bulgaria</vt:lpstr>
      <vt:lpstr>PowerPoint Presentation</vt:lpstr>
      <vt:lpstr>KREMIKOVTSI DEPOSIT</vt:lpstr>
      <vt:lpstr>PowerPoint Presentation</vt:lpstr>
      <vt:lpstr>                      ABC+De  is a project  that:  </vt:lpstr>
      <vt:lpstr>PowerPoint Presentation</vt:lpstr>
      <vt:lpstr>PowerPoint Presentation</vt:lpstr>
      <vt:lpstr>PowerPoint Presentation</vt:lpstr>
      <vt:lpstr> ABC + De  project  elements are:</vt:lpstr>
      <vt:lpstr>FERES PORT</vt:lpstr>
      <vt:lpstr>Feres 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WISLA BALTIC PORT</vt:lpstr>
      <vt:lpstr>Wisla Baltic port </vt:lpstr>
      <vt:lpstr>          South-North Stream (SNS)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PASSAU</vt:lpstr>
      <vt:lpstr>BRATISLAVA</vt:lpstr>
      <vt:lpstr>BUDAPEST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Danube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 DANUBE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DreamPiF</dc:creator>
  <cp:lastModifiedBy>Rumen</cp:lastModifiedBy>
  <cp:revision>399</cp:revision>
  <cp:lastPrinted>2016-10-18T14:01:51Z</cp:lastPrinted>
  <dcterms:created xsi:type="dcterms:W3CDTF">2015-11-02T18:25:51Z</dcterms:created>
  <dcterms:modified xsi:type="dcterms:W3CDTF">2016-10-18T21:27:42Z</dcterms:modified>
</cp:coreProperties>
</file>