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0" r:id="rId3"/>
    <p:sldId id="299" r:id="rId4"/>
    <p:sldId id="300" r:id="rId5"/>
    <p:sldId id="301" r:id="rId6"/>
    <p:sldId id="302" r:id="rId7"/>
    <p:sldId id="303" r:id="rId8"/>
    <p:sldId id="304" r:id="rId9"/>
    <p:sldId id="307" r:id="rId10"/>
    <p:sldId id="308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2" r:id="rId22"/>
    <p:sldId id="321" r:id="rId23"/>
    <p:sldId id="323" r:id="rId24"/>
  </p:sldIdLst>
  <p:sldSz cx="9144000" cy="6858000" type="screen4x3"/>
  <p:notesSz cx="6797675" cy="9928225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026" y="0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r">
              <a:defRPr sz="1200"/>
            </a:lvl1pPr>
          </a:lstStyle>
          <a:p>
            <a:fld id="{B9E04779-BAFB-FB49-95CF-54B03A3F19A8}" type="datetimeFigureOut">
              <a:rPr lang="hu-HU" smtClean="0"/>
              <a:t>2016.10.20.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0001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026" y="9430001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r">
              <a:defRPr sz="1200"/>
            </a:lvl1pPr>
          </a:lstStyle>
          <a:p>
            <a:fld id="{2290C76F-3964-B341-98A7-40053B9644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46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026" y="0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r">
              <a:defRPr sz="1200"/>
            </a:lvl1pPr>
          </a:lstStyle>
          <a:p>
            <a:fld id="{609EED3F-F96C-5F43-851B-B01F9AE071D9}" type="datetimeFigureOut">
              <a:rPr lang="hu-HU" smtClean="0"/>
              <a:t>2016.10.20.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9" tIns="45350" rIns="90699" bIns="4535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139" y="4777278"/>
            <a:ext cx="5439398" cy="3910115"/>
          </a:xfrm>
          <a:prstGeom prst="rect">
            <a:avLst/>
          </a:prstGeom>
        </p:spPr>
        <p:txBody>
          <a:bodyPr vert="horz" lIns="90699" tIns="45350" rIns="90699" bIns="4535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30001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026" y="9430001"/>
            <a:ext cx="2946078" cy="498224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r">
              <a:defRPr sz="1200"/>
            </a:lvl1pPr>
          </a:lstStyle>
          <a:p>
            <a:fld id="{835299D3-26F9-A848-9753-3922E3DA6F6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456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F9C3-6FB1-A54D-BBEA-7AF03ED33126}" type="datetimeFigureOut">
              <a:rPr lang="nl-NL" smtClean="0"/>
              <a:pPr/>
              <a:t>20-10-2016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5FADD-F66E-514E-ABB0-75A1B098D500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12064" y="516770"/>
            <a:ext cx="7034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tx2"/>
                </a:solidFill>
                <a:cs typeface="Arial"/>
              </a:rPr>
              <a:t>WORKSHOP CLNI 2012</a:t>
            </a:r>
          </a:p>
        </p:txBody>
      </p:sp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12064" y="1993392"/>
            <a:ext cx="74404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800" b="1" dirty="0" smtClean="0">
              <a:solidFill>
                <a:srgbClr val="002060"/>
              </a:solidFill>
            </a:endParaRPr>
          </a:p>
          <a:p>
            <a:pPr algn="ctr"/>
            <a:r>
              <a:rPr lang="en-US" alt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Workshop at the premises of the Danube Commission</a:t>
            </a:r>
          </a:p>
          <a:p>
            <a:pPr algn="ctr"/>
            <a:r>
              <a:rPr lang="en-US" altLang="en-US" sz="28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20 October </a:t>
            </a:r>
            <a:r>
              <a:rPr lang="hu-HU" altLang="en-US" sz="28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– </a:t>
            </a:r>
            <a:r>
              <a:rPr lang="en-US" altLang="en-US" sz="28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BUDAPEST</a:t>
            </a:r>
            <a:endParaRPr lang="hu-HU" altLang="en-US" sz="2800" b="1" dirty="0">
              <a:solidFill>
                <a:srgbClr val="002060"/>
              </a:solidFill>
              <a:ea typeface="Times New Roman" charset="0"/>
              <a:cs typeface="Times New Roman" charset="0"/>
            </a:endParaRPr>
          </a:p>
          <a:p>
            <a:pPr algn="ctr"/>
            <a:endParaRPr lang="nl-NL" altLang="nl-NL" sz="2800" dirty="0" smtClean="0">
              <a:solidFill>
                <a:schemeClr val="tx2"/>
              </a:solidFill>
            </a:endParaRPr>
          </a:p>
          <a:p>
            <a:pPr algn="ctr"/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dr. Zsolt Kovács </a:t>
            </a:r>
          </a:p>
          <a:p>
            <a:pPr algn="ctr"/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Gárdos Füredi Mosonyi Tomori</a:t>
            </a:r>
          </a:p>
          <a:p>
            <a:pPr algn="ctr"/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Law Office</a:t>
            </a:r>
            <a:endParaRPr lang="hu-HU" altLang="en-US" sz="2800" dirty="0">
              <a:solidFill>
                <a:srgbClr val="002060"/>
              </a:solidFill>
              <a:latin typeface="Calibri" panose="020F0502020204030204" pitchFamily="34" charset="0"/>
              <a:ea typeface="Times New Roman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83820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Operation of limitation funds I</a:t>
            </a:r>
            <a:r>
              <a:rPr lang="hu-HU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</a:t>
            </a: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.</a:t>
            </a:r>
            <a:r>
              <a:rPr lang="hu-HU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/>
            </a:r>
            <a:br>
              <a:rPr lang="hu-HU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</a:br>
            <a:r>
              <a:rPr lang="hu-HU" altLang="en-US" sz="28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Issues</a:t>
            </a:r>
            <a:r>
              <a:rPr lang="hu-HU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8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</a:t>
            </a:r>
            <a:r>
              <a:rPr lang="hu-HU" altLang="en-US" sz="28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addressed</a:t>
            </a:r>
            <a:endParaRPr lang="en-US" altLang="en-US" sz="28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94283" y="2408238"/>
            <a:ext cx="8686800" cy="444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Choosing and preparing the right organization (court vs. Authority)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Legal form of the limitation fund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Procedural rules (claim against the fund)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Option to exclude limitation if no fund is established </a:t>
            </a:r>
          </a:p>
        </p:txBody>
      </p:sp>
    </p:spTree>
    <p:extLst>
      <p:ext uri="{BB962C8B-B14F-4D97-AF65-F5344CB8AC3E}">
        <p14:creationId xmlns:p14="http://schemas.microsoft.com/office/powerpoint/2010/main" val="1162719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62829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Overview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2060848"/>
            <a:ext cx="8229600" cy="409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Practical experience of implementing CLNI 1988 of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Germany</a:t>
            </a:r>
            <a:endParaRPr lang="hu-HU" altLang="en-US" sz="22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Netherlands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Switzerland</a:t>
            </a:r>
            <a:endParaRPr lang="en-GB" altLang="en-US" sz="22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Covered issues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Implementation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methods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Invoking limited liability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Establishment of the limitation fund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Effect of the establishment of the limitation fund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GB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 </a:t>
            </a:r>
            <a:r>
              <a:rPr lang="en-GB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of the limitation fund</a:t>
            </a:r>
            <a:endParaRPr lang="en-GB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hu-HU" altLang="en-US" sz="3200" dirty="0">
              <a:solidFill>
                <a:srgbClr val="7F7F7F"/>
              </a:solidFill>
              <a:latin typeface="Garamond" charset="0"/>
              <a:ea typeface="ＭＳ Ｐゴシック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4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32656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Implementation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1.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340768"/>
            <a:ext cx="8229600" cy="438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Two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possible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approaches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Direct</a:t>
            </a:r>
            <a:r>
              <a:rPr lang="hu-HU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applicability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ratification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+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if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national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law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so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requires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announcement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text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international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convention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endParaRPr lang="hu-HU" altLang="en-US" sz="20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Transposition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into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national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law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ational</a:t>
            </a: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legal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regulation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containing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provisions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international</a:t>
            </a: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convention</a:t>
            </a:r>
            <a:r>
              <a:rPr lang="hu-HU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Direct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applicability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CLNI 1988</a:t>
            </a:r>
            <a:endParaRPr lang="hu-HU" altLang="en-US" sz="24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</a:t>
            </a:r>
            <a:r>
              <a:rPr lang="hu-HU" alt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Netherlands</a:t>
            </a:r>
            <a:endParaRPr lang="hu-HU" altLang="en-US" sz="20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Switzerland</a:t>
            </a:r>
            <a:endParaRPr lang="en-GB" altLang="en-US" sz="20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Transposition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CLNI 1988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Germany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Binnenschiffahrtsgesetz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Inland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Navigation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  <a:endParaRPr lang="hu-HU" altLang="en-US" sz="2000" dirty="0">
              <a:solidFill>
                <a:srgbClr val="7F7F7F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59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32656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Implementation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2.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556792"/>
            <a:ext cx="8229600" cy="387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CLNI (1988 and 2012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alike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Material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per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CLNI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or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he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national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regulation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tansposing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CLNI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CLNI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does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cover</a:t>
            </a:r>
            <a:r>
              <a:rPr lang="hu-HU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rocedural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questions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(in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particular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establishment and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Separate</a:t>
            </a:r>
            <a:r>
              <a:rPr lang="hu-HU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set</a:t>
            </a:r>
            <a:r>
              <a:rPr lang="hu-HU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2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procedural</a:t>
            </a:r>
            <a:r>
              <a:rPr lang="hu-HU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Netherlands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Code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Civil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Germany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Special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Shipping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for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sea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for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inland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navigation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Switzerland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implementing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          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regulation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Maritime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Navigation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Act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hu-HU" altLang="en-US" sz="2000" dirty="0">
              <a:solidFill>
                <a:srgbClr val="002060"/>
              </a:solidFill>
              <a:latin typeface="Times New Roman" charset="0"/>
              <a:ea typeface="ＭＳ Ｐゴシック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7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32656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Invoking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limited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liability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556792"/>
            <a:ext cx="8229600" cy="438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CLNI 2012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also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CLNI 1988)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applicable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with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without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establishing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States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may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however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make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application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subject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establishment of a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required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Netherlands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Switzerland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possible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but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precondition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for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Germany</a:t>
            </a:r>
            <a:endParaRPr lang="hu-HU" altLang="en-US" sz="22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047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32656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Establishment of a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1.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412776"/>
            <a:ext cx="8229600" cy="438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CLNI 2012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also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CLNI 1988)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or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Designated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authority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entitled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in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all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3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countries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special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professional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knowledge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does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exist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Special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(non-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litigation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type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 deposit or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 guarantee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national laws set the detailed requirements and procedural rules for the deposit and the guarantee (e.g. in Switzerland the guarantee can be issued by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 bank or an insurance 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             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company and it must be in 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</a:t>
            </a:r>
            <a:r>
              <a:rPr lang="en-US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avour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the court) 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519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32656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Establishment of a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2.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772816"/>
            <a:ext cx="8229600" cy="438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decides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over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amount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(in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accordance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with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CLNI)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(it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necessary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up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more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acceptability of the guarantee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if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enforcable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?)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Potential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/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claimants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endParaRPr lang="hu-HU" altLang="en-US" sz="24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dentification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hearing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Netherlands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otification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directly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mail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or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publication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 no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hearing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Switzerland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  <a:endParaRPr lang="hu-HU" altLang="en-US" sz="20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When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?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efore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or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after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proceedings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were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started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against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liable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party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87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32656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Establishment of a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3.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556792"/>
            <a:ext cx="82296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Where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? -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states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where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 </a:t>
            </a:r>
            <a:r>
              <a:rPr lang="hu-HU" altLang="en-US" sz="22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</a:t>
            </a: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has </a:t>
            </a:r>
            <a:r>
              <a:rPr lang="hu-HU" altLang="en-US" sz="22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been</a:t>
            </a: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or</a:t>
            </a: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may</a:t>
            </a: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</a:t>
            </a:r>
            <a:r>
              <a:rPr lang="hu-HU" altLang="en-US" sz="22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instituted</a:t>
            </a:r>
            <a:endParaRPr lang="hu-HU" altLang="en-US" sz="2200" u="sng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covers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liability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all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persons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related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vessel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that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suffered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accident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(i.e.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wner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</a:t>
            </a:r>
            <a:r>
              <a:rPr lang="hu-HU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perator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harterer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salvors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Brussels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I. EU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regulation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-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place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accident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seat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defendant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both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can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a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place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for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starting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proceedings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If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persons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different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nationality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involved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e.g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. </a:t>
            </a: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 Hungarian company operates a vessel owned by a German and chartered by a Dutch company which suffers an accident in Romania) theoretically funds should be established in all four 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        </a:t>
            </a: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states (supposing they all ratified CLNI)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Forum shopping?</a:t>
            </a:r>
          </a:p>
        </p:txBody>
      </p:sp>
    </p:spTree>
    <p:extLst>
      <p:ext uri="{BB962C8B-B14F-4D97-AF65-F5344CB8AC3E}">
        <p14:creationId xmlns:p14="http://schemas.microsoft.com/office/powerpoint/2010/main" val="2558301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57200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620688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Effects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stablishment of a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2636912"/>
            <a:ext cx="822960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can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instituted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only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against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Other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must be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terminated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ecurities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e.g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. </a:t>
            </a: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rrest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ships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 must be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released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Only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those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are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affected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which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can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against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it is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vital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for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shipowner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that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all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potential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know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about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!</a:t>
            </a:r>
            <a:endParaRPr lang="hu-HU" altLang="en-US" sz="24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537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620688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Handling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1.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5902" y="1988840"/>
            <a:ext cx="822960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CLNI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only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regulates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basic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Details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are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regulated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in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national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laws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have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some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differences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but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general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are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identical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administrator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designated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by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,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which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supervising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its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activity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he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pretty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similar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liquidation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47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468313" y="685800"/>
            <a:ext cx="8218487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>
              <a:defRPr/>
            </a:pPr>
            <a:r>
              <a:rPr lang="hu-HU" altLang="en-US" sz="4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  <a:endParaRPr lang="hu-HU" altLang="en-US" sz="4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 bwMode="auto">
          <a:xfrm>
            <a:off x="457200" y="1905000"/>
            <a:ext cx="82296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Importance of </a:t>
            </a: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imitation </a:t>
            </a: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liability in international 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</a:t>
            </a:r>
          </a:p>
          <a:p>
            <a:pPr defTabSz="914400">
              <a:defRPr/>
            </a:pP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Limitation of non-contractual liability on the Danube</a:t>
            </a:r>
          </a:p>
          <a:p>
            <a:pPr defTabSz="914400">
              <a:defRPr/>
            </a:pP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hu-HU" altLang="en-US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</a:t>
            </a: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CLNI 2012 </a:t>
            </a:r>
            <a:r>
              <a:rPr lang="hu-HU" altLang="en-US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u-HU" alt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altLang="en-US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Danube</a:t>
            </a:r>
            <a:endParaRPr lang="hu-HU" alt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400">
              <a:defRPr/>
            </a:pP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IVR </a:t>
            </a:r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  <a:endParaRPr lang="hu-HU" alt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400">
              <a:defRPr/>
            </a:pPr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hu-HU" alt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400">
              <a:defRPr/>
            </a:pPr>
            <a:endParaRPr lang="hu-HU" altLang="en-US" dirty="0" smtClean="0">
              <a:solidFill>
                <a:srgbClr val="7F7F7F"/>
              </a:solidFill>
              <a:latin typeface="Garamond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1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0387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620688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Handling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2.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5902" y="2492896"/>
            <a:ext cx="822960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reditors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claimants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have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certain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time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report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their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administrator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revises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sets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up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schedule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This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can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contested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by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decides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approval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final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schedule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including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Some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special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81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0387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620688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IVR </a:t>
            </a: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Guidelines</a:t>
            </a:r>
            <a:endParaRPr lang="hu-HU" altLang="en-US" sz="4000" b="1" dirty="0" smtClean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Handling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distribution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fund</a:t>
            </a:r>
            <a:r>
              <a:rPr lang="hu-HU" alt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3.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31618" y="1867020"/>
            <a:ext cx="8229600" cy="403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Special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endParaRPr lang="hu-HU" altLang="en-US" sz="24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Netherlands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’ meeting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under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supervision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court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discuss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schedule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settle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potential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disputes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Once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that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meeting has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been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concluded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validation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procedure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ending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final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decision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Switzerland</a:t>
            </a:r>
            <a:endParaRPr lang="hu-HU" altLang="en-US" sz="22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’ meeting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Notification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known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and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publication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schedule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of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If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any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claims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is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disputed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creditors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have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                       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sue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each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other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hu-HU" altLang="en-US" sz="24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3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8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7" name="Title 4"/>
          <p:cNvSpPr txBox="1">
            <a:spLocks/>
          </p:cNvSpPr>
          <p:nvPr/>
        </p:nvSpPr>
        <p:spPr bwMode="auto">
          <a:xfrm>
            <a:off x="455902" y="54868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4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Conclusion</a:t>
            </a:r>
            <a:endParaRPr lang="en-GB" altLang="en-US" sz="32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62642" y="1408598"/>
            <a:ext cx="791329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u-HU" sz="2000" dirty="0" smtClean="0"/>
              <a:t>CLNI 2012 will be soon a fact of life affecting also the  shipping companies, insurers and potential claimants of those countries that do not ratify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Convention</a:t>
            </a:r>
            <a:endParaRPr lang="hu-HU" sz="2000" dirty="0" smtClean="0"/>
          </a:p>
          <a:p>
            <a:pPr marL="285750" indent="-285750">
              <a:buFont typeface="Arial" charset="0"/>
              <a:buChar char="•"/>
            </a:pPr>
            <a:endParaRPr lang="hu-HU" sz="2000" dirty="0" smtClean="0"/>
          </a:p>
          <a:p>
            <a:pPr marL="285750" indent="-285750">
              <a:buFont typeface="Arial" charset="0"/>
              <a:buChar char="•"/>
            </a:pPr>
            <a:r>
              <a:rPr lang="hu-HU" sz="2000" dirty="0" smtClean="0"/>
              <a:t>Limitation of non-contractual liability by international conventions is already a fact in the Danube countries in many areas</a:t>
            </a:r>
          </a:p>
          <a:p>
            <a:endParaRPr lang="hu-HU" sz="2000" dirty="0" smtClean="0"/>
          </a:p>
          <a:p>
            <a:pPr marL="285750" indent="-285750">
              <a:buFont typeface="Arial" charset="0"/>
              <a:buChar char="•"/>
            </a:pPr>
            <a:r>
              <a:rPr lang="hu-HU" sz="2000" dirty="0" err="1" smtClean="0"/>
              <a:t>Limitation</a:t>
            </a:r>
            <a:r>
              <a:rPr lang="hu-HU" sz="2000" dirty="0" smtClean="0"/>
              <a:t> funds should be  workable even without ratifying CLNI</a:t>
            </a:r>
          </a:p>
          <a:p>
            <a:endParaRPr lang="hu-HU" sz="2000" dirty="0" smtClean="0"/>
          </a:p>
          <a:p>
            <a:pPr marL="285750" indent="-285750">
              <a:buFont typeface="Arial" charset="0"/>
              <a:buChar char="•"/>
            </a:pPr>
            <a:r>
              <a:rPr lang="hu-HU" sz="2000" dirty="0" err="1" smtClean="0"/>
              <a:t>There</a:t>
            </a:r>
            <a:r>
              <a:rPr lang="hu-HU" sz="2000" dirty="0" smtClean="0"/>
              <a:t> are existing solutions that can be used as examples</a:t>
            </a:r>
          </a:p>
          <a:p>
            <a:endParaRPr lang="hu-HU" sz="2000" dirty="0" smtClean="0"/>
          </a:p>
          <a:p>
            <a:pPr marL="285750" indent="-285750">
              <a:buFont typeface="Arial" charset="0"/>
              <a:buChar char="•"/>
            </a:pPr>
            <a:r>
              <a:rPr lang="hu-HU" sz="2000" dirty="0" smtClean="0"/>
              <a:t>The </a:t>
            </a:r>
            <a:r>
              <a:rPr lang="hu-HU" sz="2000" dirty="0" err="1" smtClean="0"/>
              <a:t>existing</a:t>
            </a:r>
            <a:r>
              <a:rPr lang="hu-HU" sz="2000" dirty="0" smtClean="0"/>
              <a:t> </a:t>
            </a:r>
            <a:r>
              <a:rPr lang="hu-HU" sz="2000" dirty="0" err="1" smtClean="0"/>
              <a:t>solutions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Rhine</a:t>
            </a:r>
            <a:r>
              <a:rPr lang="hu-HU" sz="2000" dirty="0" smtClean="0"/>
              <a:t> </a:t>
            </a:r>
            <a:r>
              <a:rPr lang="hu-HU" sz="2000" dirty="0" err="1" smtClean="0"/>
              <a:t>countries</a:t>
            </a:r>
            <a:r>
              <a:rPr lang="hu-HU" sz="2000" dirty="0" smtClean="0"/>
              <a:t> </a:t>
            </a:r>
            <a:r>
              <a:rPr lang="hu-HU" sz="2000" dirty="0" err="1" smtClean="0"/>
              <a:t>follow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same</a:t>
            </a:r>
            <a:r>
              <a:rPr lang="hu-HU" sz="2000" dirty="0" smtClean="0"/>
              <a:t> </a:t>
            </a:r>
            <a:r>
              <a:rPr lang="hu-HU" sz="2000" dirty="0" err="1" smtClean="0"/>
              <a:t>patterns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principle</a:t>
            </a:r>
            <a:r>
              <a:rPr lang="hu-HU" sz="2000" dirty="0" smtClean="0"/>
              <a:t>, </a:t>
            </a:r>
            <a:r>
              <a:rPr lang="hu-HU" sz="2000" dirty="0" err="1" smtClean="0"/>
              <a:t>but</a:t>
            </a:r>
            <a:r>
              <a:rPr lang="hu-HU" sz="2000" dirty="0" smtClean="0"/>
              <a:t> </a:t>
            </a:r>
            <a:r>
              <a:rPr lang="hu-HU" sz="2000" dirty="0" err="1" smtClean="0"/>
              <a:t>they</a:t>
            </a:r>
            <a:r>
              <a:rPr lang="hu-HU" sz="2000" dirty="0" smtClean="0"/>
              <a:t> </a:t>
            </a:r>
            <a:r>
              <a:rPr lang="hu-HU" sz="2000" dirty="0" err="1" smtClean="0"/>
              <a:t>all</a:t>
            </a:r>
            <a:r>
              <a:rPr lang="hu-HU" sz="2000" dirty="0" smtClean="0"/>
              <a:t> </a:t>
            </a:r>
            <a:r>
              <a:rPr lang="hu-HU" sz="2000" dirty="0" err="1" smtClean="0"/>
              <a:t>take</a:t>
            </a:r>
            <a:r>
              <a:rPr lang="hu-HU" sz="2000" dirty="0" smtClean="0"/>
              <a:t> </a:t>
            </a:r>
            <a:r>
              <a:rPr lang="hu-HU" sz="2000" dirty="0" err="1" smtClean="0"/>
              <a:t>into</a:t>
            </a:r>
            <a:r>
              <a:rPr lang="hu-HU" sz="2000" dirty="0" smtClean="0"/>
              <a:t> account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specific</a:t>
            </a:r>
            <a:r>
              <a:rPr lang="hu-HU" sz="2000" dirty="0" smtClean="0"/>
              <a:t> </a:t>
            </a:r>
            <a:r>
              <a:rPr lang="hu-HU" sz="2000" dirty="0" err="1" smtClean="0"/>
              <a:t>features</a:t>
            </a:r>
            <a:r>
              <a:rPr lang="hu-HU" sz="2000" dirty="0" smtClean="0"/>
              <a:t> of </a:t>
            </a:r>
            <a:r>
              <a:rPr lang="hu-HU" sz="2000" dirty="0" err="1" smtClean="0"/>
              <a:t>national</a:t>
            </a:r>
            <a:r>
              <a:rPr lang="hu-HU" sz="2000" dirty="0" smtClean="0"/>
              <a:t> </a:t>
            </a:r>
            <a:r>
              <a:rPr lang="hu-HU" sz="2000" dirty="0" err="1" smtClean="0"/>
              <a:t>systems</a:t>
            </a:r>
            <a:r>
              <a:rPr lang="hu-HU" sz="2000" dirty="0" smtClean="0"/>
              <a:t> </a:t>
            </a:r>
          </a:p>
          <a:p>
            <a:pPr marL="285750" indent="-285750">
              <a:buFont typeface="Arial" charset="0"/>
              <a:buChar char="•"/>
            </a:pPr>
            <a:endParaRPr lang="hu-HU" dirty="0" smtClean="0"/>
          </a:p>
          <a:p>
            <a:pPr marL="285750" indent="-285750">
              <a:buFont typeface="Arial" charset="0"/>
              <a:buChar char="•"/>
            </a:pPr>
            <a:r>
              <a:rPr lang="hu-HU" sz="3200" dirty="0" smtClean="0"/>
              <a:t>RATIFICATION = </a:t>
            </a:r>
            <a:r>
              <a:rPr lang="hu-HU" sz="3200" dirty="0" err="1" smtClean="0"/>
              <a:t>Mission</a:t>
            </a:r>
            <a:r>
              <a:rPr lang="hu-HU" sz="3200" dirty="0" smtClean="0"/>
              <a:t> </a:t>
            </a:r>
            <a:r>
              <a:rPr lang="hu-HU" sz="3200" dirty="0" err="1" smtClean="0"/>
              <a:t>possible</a:t>
            </a:r>
            <a:endParaRPr lang="hu-HU" sz="3200" dirty="0" smtClean="0"/>
          </a:p>
          <a:p>
            <a:pPr marL="285750" indent="-285750">
              <a:buFont typeface="Arial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0635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12064" y="516770"/>
            <a:ext cx="7034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tx2"/>
                </a:solidFill>
                <a:cs typeface="Arial"/>
              </a:rPr>
              <a:t>WORKSHOP CLNI 2012</a:t>
            </a:r>
          </a:p>
        </p:txBody>
      </p:sp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12064" y="1993392"/>
            <a:ext cx="74404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800" b="1" dirty="0" smtClean="0">
              <a:solidFill>
                <a:srgbClr val="002060"/>
              </a:solidFill>
            </a:endParaRPr>
          </a:p>
          <a:p>
            <a:pPr algn="ctr"/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Thank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you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for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your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 </a:t>
            </a:r>
            <a:r>
              <a:rPr lang="hu-HU" altLang="en-US" sz="2800" b="1" dirty="0" err="1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attention</a:t>
            </a:r>
            <a:r>
              <a:rPr lang="hu-HU" alt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charset="0"/>
                <a:cs typeface="Calibri" panose="020F0502020204030204" pitchFamily="34" charset="0"/>
              </a:rPr>
              <a:t>!</a:t>
            </a:r>
          </a:p>
          <a:p>
            <a:pPr algn="ctr"/>
            <a:endParaRPr lang="nl-NL" altLang="nl-NL" sz="2800" dirty="0" smtClean="0">
              <a:solidFill>
                <a:schemeClr val="tx2"/>
              </a:solidFill>
            </a:endParaRPr>
          </a:p>
          <a:p>
            <a:pPr algn="ctr"/>
            <a:endParaRPr lang="hu-HU" altLang="en-US" sz="2800" b="1" dirty="0" smtClean="0">
              <a:solidFill>
                <a:srgbClr val="002060"/>
              </a:solidFill>
              <a:latin typeface="Calibri" panose="020F0502020204030204" pitchFamily="34" charset="0"/>
              <a:ea typeface="Times New Roman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7" y="3411415"/>
            <a:ext cx="7418496" cy="225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39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83820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Importance of limitation of liability in international </a:t>
            </a:r>
            <a:r>
              <a:rPr lang="en-US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traffic</a:t>
            </a: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I.</a:t>
            </a:r>
            <a:endParaRPr lang="en-US" altLang="en-US" sz="40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28600" y="2057400"/>
            <a:ext cx="86868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Huge potential of causing 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serious </a:t>
            </a: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damage </a:t>
            </a: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(density of traffic + 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units with considerable speed and weight)</a:t>
            </a:r>
            <a:endParaRPr lang="en-US" altLang="en-US" sz="24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Unlimited liability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potential liability is much higher than the financial capacity of the operator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Discourage competition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Risk for potential claimants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Liability insurance is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Not available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Inadequate</a:t>
            </a:r>
          </a:p>
          <a:p>
            <a:pPr lvl="2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Unreasonably</a:t>
            </a:r>
            <a:r>
              <a:rPr lang="hu-HU" altLang="en-US" sz="20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0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expensive</a:t>
            </a:r>
            <a:endParaRPr lang="hu-HU" altLang="en-US" sz="2000" dirty="0" smtClean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0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83820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Importance of limitation of liability in international </a:t>
            </a:r>
            <a:r>
              <a:rPr lang="en-US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traffic</a:t>
            </a:r>
            <a:r>
              <a:rPr lang="hu-HU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II.</a:t>
            </a:r>
            <a:endParaRPr lang="en-US" altLang="en-US" sz="40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28600" y="2612023"/>
            <a:ext cx="8686800" cy="366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Long tradition of limitation for contractual claims (Hague Rules, CMR, CIM, Montreal </a:t>
            </a:r>
            <a:r>
              <a:rPr lang="hu-HU" altLang="en-US" sz="24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Convention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1999, </a:t>
            </a:r>
            <a:r>
              <a:rPr lang="hu-HU" altLang="en-US" sz="2400" b="1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CMNI</a:t>
            </a: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Non-contractual claims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u="sng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Sea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- London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Convention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1976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Air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Rome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Convention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1952 (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to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be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replaced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by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t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he </a:t>
            </a:r>
            <a:r>
              <a:rPr lang="en-US" altLang="en-US" sz="22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Montreal Conventions </a:t>
            </a:r>
            <a:r>
              <a:rPr lang="en-US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2009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Carriage of dangerous goods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– CRTD Convention 1990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200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Inland waterway</a:t>
            </a:r>
            <a:r>
              <a:rPr lang="hu-HU" altLang="en-US" sz="2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- </a:t>
            </a:r>
            <a:r>
              <a:rPr lang="hu-HU" altLang="en-US" sz="2200" b="1" u="sng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CLNI 1988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–"/>
            </a:pPr>
            <a:endParaRPr lang="en-US" altLang="en-US" sz="2800" dirty="0">
              <a:solidFill>
                <a:srgbClr val="002060"/>
              </a:solidFill>
              <a:latin typeface="Garamond" charset="0"/>
              <a:ea typeface="ＭＳ Ｐゴシック" charset="-128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en-US" altLang="en-US" sz="3200" dirty="0">
              <a:solidFill>
                <a:srgbClr val="7F7F7F"/>
              </a:solidFill>
              <a:latin typeface="Garamond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49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31618" y="264014"/>
            <a:ext cx="82296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non-contractual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liability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Danube</a:t>
            </a:r>
            <a:r>
              <a:rPr lang="hu-HU" altLang="en-US" sz="36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/>
            </a:r>
            <a:br>
              <a:rPr lang="hu-HU" altLang="en-US" sz="36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</a:br>
            <a:r>
              <a:rPr lang="hu-HU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International </a:t>
            </a:r>
            <a:r>
              <a:rPr lang="hu-HU" altLang="en-US" sz="28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conventions</a:t>
            </a:r>
            <a:endParaRPr lang="hu-HU" altLang="en-US" sz="28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28600" y="2057399"/>
            <a:ext cx="86868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CLNI 1988 not applicable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1976 London Convention (1996 Protocol) applies in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–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Hungary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–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Croatia          also for inland navigation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–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Bulgaria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–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Romania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None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(Ukraine – local law incorporating London Convention)</a:t>
            </a:r>
            <a:endParaRPr lang="en-US" altLang="en-US" sz="2800" dirty="0">
              <a:solidFill>
                <a:srgbClr val="7F7F7F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en-US" altLang="en-US" sz="3200" dirty="0">
              <a:solidFill>
                <a:srgbClr val="7F7F7F"/>
              </a:solidFill>
              <a:latin typeface="Garamond" charset="0"/>
              <a:ea typeface="ＭＳ Ｐゴシック" charset="-128"/>
              <a:cs typeface="Times New Roman" charset="0"/>
            </a:endParaRPr>
          </a:p>
        </p:txBody>
      </p:sp>
      <p:sp>
        <p:nvSpPr>
          <p:cNvPr id="6" name="Jobbra nyíl 5"/>
          <p:cNvSpPr/>
          <p:nvPr/>
        </p:nvSpPr>
        <p:spPr>
          <a:xfrm>
            <a:off x="1989574" y="3429000"/>
            <a:ext cx="622997" cy="379325"/>
          </a:xfrm>
          <a:prstGeom prst="rightArrow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494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620713"/>
            <a:ext cx="82296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of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non-contractual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liability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on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32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Danube</a:t>
            </a:r>
            <a:r>
              <a:rPr lang="hu-HU" alt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/>
            </a:r>
            <a:br>
              <a:rPr lang="hu-HU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</a:br>
            <a:r>
              <a:rPr lang="hu-HU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Local </a:t>
            </a:r>
            <a:r>
              <a:rPr lang="hu-HU" altLang="en-US" sz="2800" b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laws</a:t>
            </a:r>
            <a:endParaRPr lang="hu-HU" altLang="en-US" sz="28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graphicFrame>
        <p:nvGraphicFramePr>
          <p:cNvPr id="8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86276"/>
              </p:ext>
            </p:extLst>
          </p:nvPr>
        </p:nvGraphicFramePr>
        <p:xfrm>
          <a:off x="323850" y="1844675"/>
          <a:ext cx="8569325" cy="4176713"/>
        </p:xfrm>
        <a:graphic>
          <a:graphicData uri="http://schemas.openxmlformats.org/drawingml/2006/table">
            <a:tbl>
              <a:tblPr firstRow="1" bandRow="1"/>
              <a:tblGrid>
                <a:gridCol w="3384523"/>
                <a:gridCol w="5184802"/>
              </a:tblGrid>
              <a:tr h="417671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altLang="en-US" sz="1800" b="1" dirty="0" smtClean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altLang="en-US" sz="1800" b="1" dirty="0" smtClean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altLang="en-US" sz="2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No </a:t>
                      </a:r>
                      <a:r>
                        <a:rPr lang="hu-HU" altLang="en-US" sz="2800" b="1" dirty="0" err="1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limitation</a:t>
                      </a:r>
                      <a:endParaRPr lang="hu-HU" altLang="en-US" sz="280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hu-HU" altLang="en-US" sz="28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Hungary</a:t>
                      </a: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hu-HU" altLang="en-US" sz="2800" dirty="0" err="1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Slovakia</a:t>
                      </a:r>
                      <a:endParaRPr lang="hu-HU" altLang="en-US" sz="280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hu-HU" altLang="en-US" sz="2800" dirty="0" err="1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Romania</a:t>
                      </a:r>
                      <a:endParaRPr lang="hu-HU" altLang="en-US" sz="280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hu-HU" altLang="en-US" sz="2800" dirty="0" err="1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Ukraine</a:t>
                      </a:r>
                      <a:endParaRPr lang="hu-HU" altLang="en-US" sz="280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4" marR="91444" marT="45723" marB="4572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altLang="en-US" sz="2800" b="1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hu-HU" altLang="en-US" sz="2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Limited </a:t>
                      </a:r>
                      <a:r>
                        <a:rPr lang="hu-HU" altLang="en-US" sz="2800" b="1" dirty="0" err="1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liability</a:t>
                      </a:r>
                      <a:endParaRPr lang="hu-HU" altLang="en-US" sz="2800" b="1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charset="-128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en-US" altLang="en-US" sz="28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Croatia </a:t>
                      </a:r>
                      <a:r>
                        <a:rPr lang="en-US" altLang="en-US" sz="24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– 1976 London Convention</a:t>
                      </a: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en-US" altLang="en-US" sz="28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Austria </a:t>
                      </a:r>
                      <a:r>
                        <a:rPr lang="en-US" altLang="en-US" sz="24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(value of ship, exception: pollution)</a:t>
                      </a:r>
                    </a:p>
                    <a:p>
                      <a:pPr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en-US" altLang="en-US" sz="28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Bulgaria </a:t>
                      </a:r>
                      <a:r>
                        <a:rPr lang="en-US" altLang="en-US" sz="240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(value of ship, exception: pollution)</a:t>
                      </a:r>
                    </a:p>
                    <a:p>
                      <a:r>
                        <a:rPr lang="hu-HU" altLang="en-US" sz="1800" b="1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ea typeface="ＭＳ Ｐゴシック" charset="-128"/>
                          <a:cs typeface="Calibri" panose="020F0502020204030204" pitchFamily="34" charset="0"/>
                        </a:rPr>
                        <a:t> 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4" marR="91444" marT="45723" marB="45723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3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1044575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 challenges of CLNI 2012 on the Danube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28600" y="3645025"/>
            <a:ext cx="86868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</a:t>
            </a: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imitation of non-contractual liability = matter of public policy</a:t>
            </a:r>
            <a:endParaRPr lang="en-US" altLang="en-US" sz="24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Operation of limitation funds</a:t>
            </a:r>
            <a:endParaRPr lang="hu-HU" altLang="en-US" sz="2400" dirty="0">
              <a:solidFill>
                <a:srgbClr val="7F7F7F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6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98464"/>
            <a:ext cx="82296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Limitation of </a:t>
            </a:r>
            <a:r>
              <a:rPr lang="en-US" altLang="en-US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liability</a:t>
            </a:r>
            <a:endParaRPr lang="en-US" altLang="en-US" sz="4000" b="1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28600" y="1433446"/>
            <a:ext cx="8686800" cy="476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marL="0" indent="0" defTabSz="914400" eaLnBrk="0" fontAlgn="base" hangingPunct="0">
              <a:spcBef>
                <a:spcPts val="600"/>
              </a:spcBef>
              <a:buClrTx/>
              <a:buSzTx/>
              <a:buFont typeface="Wingdings 3" charset="2"/>
              <a:buNone/>
            </a:pP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Different </a:t>
            </a:r>
            <a:r>
              <a:rPr lang="hu-HU" altLang="en-US" sz="2400" dirty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countries – different challenges</a:t>
            </a:r>
          </a:p>
          <a:p>
            <a:pPr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r>
              <a:rPr lang="hu-HU" altLang="en-US" sz="2400" dirty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    Lower limits (London Convention)   </a:t>
            </a:r>
          </a:p>
          <a:p>
            <a:pPr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r>
              <a:rPr lang="hu-HU" altLang="en-US" sz="2400" dirty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    Higher limits (ship value)</a:t>
            </a:r>
          </a:p>
          <a:p>
            <a:pPr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r>
              <a:rPr lang="hu-HU" altLang="en-US" sz="24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Limitation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400" dirty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newly introduced (in general or to 	certain areas – see pollution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)</a:t>
            </a:r>
          </a:p>
          <a:p>
            <a:pPr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"</a:t>
            </a:r>
            <a:r>
              <a:rPr lang="hu-HU" altLang="en-US" sz="24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Limitation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of </a:t>
            </a:r>
            <a:r>
              <a:rPr lang="hu-HU" altLang="en-US" sz="24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non-contractual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liability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is </a:t>
            </a:r>
            <a:r>
              <a:rPr lang="hu-HU" altLang="en-US" sz="24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against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4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public</a:t>
            </a:r>
            <a:r>
              <a:rPr lang="hu-HU" altLang="en-US" sz="24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policy„</a:t>
            </a:r>
          </a:p>
          <a:p>
            <a:pPr lvl="1"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Already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exists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in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numerous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international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conventions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(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e.g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.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nuclear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damage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,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maritime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traffic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)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to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which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the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riparian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countries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are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  <a:r>
              <a:rPr lang="hu-HU" altLang="en-US" sz="2200" dirty="0" err="1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members</a:t>
            </a: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 </a:t>
            </a:r>
          </a:p>
          <a:p>
            <a:pPr lvl="1"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r>
              <a:rPr lang="hu-HU" altLang="en-US" sz="2200" dirty="0" smtClean="0">
                <a:solidFill>
                  <a:srgbClr val="002060"/>
                </a:solidFill>
                <a:latin typeface="+mn-lt"/>
                <a:ea typeface="ＭＳ Ｐゴシック" charset="-128"/>
                <a:cs typeface="Times New Roman" charset="0"/>
              </a:rPr>
              <a:t>It is better to have a limited liability which will be paid                      for than an unlimited liability which remain unpaid</a:t>
            </a:r>
            <a:r>
              <a:rPr lang="hu-HU" altLang="en-US" sz="2200" dirty="0" smtClean="0">
                <a:solidFill>
                  <a:srgbClr val="002060"/>
                </a:solidFill>
                <a:latin typeface="Times New Roman" charset="0"/>
                <a:ea typeface="ＭＳ Ｐゴシック" charset="-128"/>
                <a:cs typeface="Times New Roman" charset="0"/>
              </a:rPr>
              <a:t> </a:t>
            </a:r>
            <a:endParaRPr lang="hu-HU" altLang="en-US" sz="2200" dirty="0">
              <a:solidFill>
                <a:srgbClr val="002060"/>
              </a:solidFill>
              <a:latin typeface="Times New Roman" charset="0"/>
              <a:ea typeface="ＭＳ Ｐゴシック" charset="-128"/>
              <a:cs typeface="Times New Roman" charset="0"/>
            </a:endParaRPr>
          </a:p>
          <a:p>
            <a:pPr lvl="1" defTabSz="914400" eaLnBrk="0" fontAlgn="base" hangingPunct="0">
              <a:spcBef>
                <a:spcPts val="600"/>
              </a:spcBef>
              <a:buClrTx/>
              <a:buSzTx/>
              <a:buFont typeface="Arial" charset="0"/>
              <a:buChar char="•"/>
            </a:pPr>
            <a:endParaRPr lang="hu-HU" altLang="en-US" sz="2200" dirty="0" smtClean="0">
              <a:solidFill>
                <a:srgbClr val="002060"/>
              </a:solidFill>
              <a:latin typeface="Times New Roman" charset="0"/>
              <a:ea typeface="ＭＳ Ｐゴシック" charset="-128"/>
              <a:cs typeface="Times New Roman" charset="0"/>
            </a:endParaRPr>
          </a:p>
          <a:p>
            <a:pPr marL="0" indent="0" defTabSz="914400" eaLnBrk="0" fontAlgn="base" hangingPunct="0">
              <a:spcAft>
                <a:spcPts val="1200"/>
              </a:spcAft>
              <a:buClrTx/>
              <a:buSzTx/>
              <a:buFont typeface="Wingdings 3" charset="2"/>
              <a:buNone/>
            </a:pPr>
            <a:endParaRPr lang="hu-HU" altLang="en-US" sz="2800" dirty="0">
              <a:solidFill>
                <a:srgbClr val="002060"/>
              </a:solidFill>
              <a:latin typeface="Times New Roman" charset="0"/>
              <a:ea typeface="ＭＳ Ｐゴシック" charset="-128"/>
              <a:cs typeface="Times New Roman" charset="0"/>
            </a:endParaRPr>
          </a:p>
        </p:txBody>
      </p:sp>
      <p:sp>
        <p:nvSpPr>
          <p:cNvPr id="6" name="Lefelé nyíl 5"/>
          <p:cNvSpPr/>
          <p:nvPr/>
        </p:nvSpPr>
        <p:spPr>
          <a:xfrm>
            <a:off x="685800" y="2049865"/>
            <a:ext cx="248697" cy="311498"/>
          </a:xfrm>
          <a:prstGeom prst="downArrow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Felfelé nyíl 9"/>
          <p:cNvSpPr/>
          <p:nvPr/>
        </p:nvSpPr>
        <p:spPr>
          <a:xfrm>
            <a:off x="685800" y="2522136"/>
            <a:ext cx="248697" cy="291402"/>
          </a:xfrm>
          <a:prstGeom prst="upArrow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6209881" y="3155182"/>
            <a:ext cx="492370" cy="190919"/>
          </a:xfrm>
          <a:prstGeom prst="rightArrow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191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PPT be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9" name="Afbeelding 8" descr="ivr_logo_blau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81782" y="5638800"/>
            <a:ext cx="1862218" cy="76577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31618" y="1357662"/>
            <a:ext cx="84121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600" b="1" dirty="0" smtClean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lvl="1">
              <a:defRPr/>
            </a:pPr>
            <a:endParaRPr lang="nl-NL" sz="3200" dirty="0" smtClean="0">
              <a:solidFill>
                <a:schemeClr val="tx2"/>
              </a:solidFill>
            </a:endParaRPr>
          </a:p>
          <a:p>
            <a:pPr algn="ctr"/>
            <a:r>
              <a:rPr lang="nl-NL" sz="28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522883" y="473424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2001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5430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00250" indent="-1714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4574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146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3718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29050" indent="-17145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000" b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Operation of limitation funds I.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294283" y="1382138"/>
            <a:ext cx="86868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2000">
                <a:solidFill>
                  <a:srgbClr val="264457"/>
                </a:solidFill>
                <a:latin typeface="Century Gothic" charset="0"/>
              </a:defRPr>
            </a:lvl1pPr>
            <a:lvl2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>
                <a:solidFill>
                  <a:srgbClr val="264457"/>
                </a:solidFill>
                <a:latin typeface="Century Gothic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600">
                <a:solidFill>
                  <a:srgbClr val="264457"/>
                </a:solidFill>
                <a:latin typeface="Century Gothic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charset="2"/>
              <a:buChar char=""/>
              <a:defRPr sz="1400">
                <a:solidFill>
                  <a:srgbClr val="264457"/>
                </a:solidFill>
                <a:latin typeface="Century Gothic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8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Unknown in most Danube </a:t>
            </a:r>
            <a:r>
              <a:rPr lang="en-US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countries</a:t>
            </a:r>
            <a:r>
              <a:rPr lang="hu-HU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(</a:t>
            </a:r>
            <a:r>
              <a:rPr lang="en-US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Exception</a:t>
            </a:r>
            <a:r>
              <a:rPr lang="en-US" altLang="en-US" sz="28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: </a:t>
            </a:r>
            <a:r>
              <a:rPr lang="en-US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Croatia</a:t>
            </a:r>
            <a:r>
              <a:rPr lang="hu-HU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)</a:t>
            </a:r>
            <a:endParaRPr lang="en-US" altLang="en-US" sz="280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Calibri" panose="020F0502020204030204" pitchFamily="34" charset="0"/>
            </a:endParaRP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 </a:t>
            </a:r>
            <a:r>
              <a:rPr lang="en-US" altLang="en-US" sz="28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special local law rules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8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Despite (partial) applicability of 1976 London Convention </a:t>
            </a:r>
          </a:p>
          <a:p>
            <a:pPr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8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Hungary </a:t>
            </a:r>
            <a:r>
              <a:rPr lang="en-US" altLang="en-US" sz="28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– a weird example 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Hungary </a:t>
            </a:r>
            <a:r>
              <a:rPr lang="en-US" altLang="en-US" sz="26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has ratified the  1976 London Convention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Therefore </a:t>
            </a:r>
            <a:r>
              <a:rPr lang="en-US" altLang="en-US" sz="26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it should be possible to establish a limitation fund</a:t>
            </a:r>
          </a:p>
          <a:p>
            <a:pPr lvl="1" defTabSz="914400" eaLnBrk="0" fontAlgn="base" hangingPunct="0"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hu-HU" altLang="en-US" sz="26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Respective</a:t>
            </a:r>
            <a:r>
              <a:rPr lang="hu-HU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6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rules</a:t>
            </a:r>
            <a:r>
              <a:rPr lang="hu-HU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6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do</a:t>
            </a:r>
            <a:r>
              <a:rPr lang="hu-HU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6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not</a:t>
            </a:r>
            <a:r>
              <a:rPr lang="hu-HU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hu-HU" altLang="en-US" sz="2600" dirty="0" err="1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exist</a:t>
            </a:r>
            <a:r>
              <a:rPr lang="hu-HU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=</a:t>
            </a:r>
            <a:r>
              <a:rPr lang="en-US" altLang="en-US" sz="26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 </a:t>
            </a:r>
            <a:r>
              <a:rPr lang="en-US" altLang="en-US" sz="2600" dirty="0">
                <a:solidFill>
                  <a:srgbClr val="002060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rPr>
              <a:t>In practice it is not possible</a:t>
            </a:r>
          </a:p>
        </p:txBody>
      </p:sp>
    </p:spTree>
    <p:extLst>
      <p:ext uri="{BB962C8B-B14F-4D97-AF65-F5344CB8AC3E}">
        <p14:creationId xmlns:p14="http://schemas.microsoft.com/office/powerpoint/2010/main" val="2638783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1378</Words>
  <Application>Microsoft Office PowerPoint</Application>
  <PresentationFormat>Diavetítés a képernyőre (4:3 oldalarány)</PresentationFormat>
  <Paragraphs>257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Office-thema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Marmelade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Imre van Buuren</dc:creator>
  <cp:lastModifiedBy>Kormos Erzsébet</cp:lastModifiedBy>
  <cp:revision>89</cp:revision>
  <cp:lastPrinted>2016-10-20T09:23:36Z</cp:lastPrinted>
  <dcterms:created xsi:type="dcterms:W3CDTF">2016-04-29T05:41:25Z</dcterms:created>
  <dcterms:modified xsi:type="dcterms:W3CDTF">2016-10-20T09:27:56Z</dcterms:modified>
</cp:coreProperties>
</file>